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slides/slide47.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Masters/notesMaster1.xml" ContentType="application/vnd.openxmlformats-officedocument.presentationml.notesMaster+xml"/>
  <Override PartName="/ppt/notesSlides/notesSlide64.xml" ContentType="application/vnd.openxmlformats-officedocument.presentationml.notesSlide+xml"/>
  <Default Extension="vml" ContentType="application/vnd.openxmlformats-officedocument.vmlDrawing"/>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slides/slide75.xml" ContentType="application/vnd.openxmlformats-officedocument.presentationml.slide+xml"/>
  <Override PartName="/ppt/slides/slide85.xml" ContentType="application/vnd.openxmlformats-officedocument.presentationml.slide+xml"/>
  <Override PartName="/ppt/embeddings/oleObject1.bin" ContentType="application/vnd.openxmlformats-officedocument.oleObject"/>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Default Extension="doc" ContentType="application/msword"/>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s/slide42.xml" ContentType="application/vnd.openxmlformats-officedocument.presentationml.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slides/slide71.xml" ContentType="application/vnd.openxmlformats-officedocument.presentationml.slide+xml"/>
  <Override PartName="/ppt/notesSlides/notesSlide46.xml" ContentType="application/vnd.openxmlformats-officedocument.presentationml.notesSlide+xml"/>
  <Override PartName="/ppt/slides/slide80.xml" ContentType="application/vnd.openxmlformats-officedocument.presentationml.slide+xml"/>
  <Override PartName="/ppt/slides/slide48.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slides/slide90.xml" ContentType="application/vnd.openxmlformats-officedocument.presentationml.slide+xml"/>
  <Override PartName="/ppt/notesSlides/notesSlide65.xml" ContentType="application/vnd.openxmlformats-officedocument.presentationml.notesSlide+xml"/>
  <Override PartName="/ppt/slides/slide67.xml" ContentType="application/vnd.openxmlformats-officedocument.presentationml.slide+xml"/>
  <Override PartName="/ppt/theme/theme2.xml" ContentType="application/vnd.openxmlformats-officedocument.theme+xml"/>
  <Override PartName="/ppt/notesSlides/notesSlide3.xml" ContentType="application/vnd.openxmlformats-officedocument.presentationml.notesSlide+xml"/>
  <Override PartName="/ppt/slides/slide76.xml" ContentType="application/vnd.openxmlformats-officedocument.presentationml.slide+xml"/>
  <Override PartName="/ppt/slides/slide86.xml" ContentType="application/vnd.openxmlformats-officedocument.presentationml.slide+xml"/>
  <Override PartName="/ppt/embeddings/oleObject2.bin" ContentType="application/vnd.openxmlformats-officedocument.oleObject"/>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tableStyles.xml" ContentType="application/vnd.openxmlformats-officedocument.presentationml.tableStyles+xml"/>
  <Override PartName="/ppt/slides/slide43.xml" ContentType="application/vnd.openxmlformats-officedocument.presentationml.slide+xml"/>
  <Override PartName="/ppt/notesSlides/notesSlide41.xml" ContentType="application/vnd.openxmlformats-officedocument.presentationml.notesSlide+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60.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notesSlides/notesSlide37.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slides/slide81.xml" ContentType="application/vnd.openxmlformats-officedocument.presentationml.slide+xml"/>
  <Override PartName="/ppt/slides/slide49.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ppt/slides/slide91.xml" ContentType="application/vnd.openxmlformats-officedocument.presentationml.slide+xml"/>
  <Override PartName="/ppt/notesSlides/notesSlide66.xml" ContentType="application/vnd.openxmlformats-officedocument.presentationml.notesSlide+xml"/>
  <Override PartName="/docProps/core.xml" ContentType="application/vnd.openxmlformats-package.core-properties+xml"/>
  <Override PartName="/ppt/slides/slide68.xml" ContentType="application/vnd.openxmlformats-officedocument.presentationml.slide+xml"/>
  <Override PartName="/ppt/notesSlides/notesSlide4.xml" ContentType="application/vnd.openxmlformats-officedocument.presentationml.notesSlide+xml"/>
  <Override PartName="/ppt/slides/slide77.xml" ContentType="application/vnd.openxmlformats-officedocument.presentationml.slide+xml"/>
  <Override PartName="/ppt/slides/slide87.xml" ContentType="application/vnd.openxmlformats-officedocument.presentationml.slide+xml"/>
  <Override PartName="/ppt/embeddings/oleObject3.bin" ContentType="application/vnd.openxmlformats-officedocument.oleObject"/>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42.xml" ContentType="application/vnd.openxmlformats-officedocument.presentationml.notesSlide+xml"/>
  <Override PartName="/ppt/slides/slide44.xml" ContentType="application/vnd.openxmlformats-officedocument.presentationml.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61.xml" ContentType="application/vnd.openxmlformats-officedocument.presentationml.notesSlide+xml"/>
  <Override PartName="/ppt/notesSlides/notesSlide29.xml" ContentType="application/vnd.openxmlformats-officedocument.presentationml.notesSlide+xml"/>
  <Override PartName="/ppt/slides/slide63.xml" ContentType="application/vnd.openxmlformats-officedocument.presentationml.slide+xml"/>
  <Override PartName="/ppt/notesSlides/notesSlide38.xml" ContentType="application/vnd.openxmlformats-officedocument.presentationml.notesSlide+xml"/>
  <Override PartName="/ppt/slides/slide72.xml" ContentType="application/vnd.openxmlformats-officedocument.presentationml.slide+xml"/>
  <Override PartName="/ppt/notesSlides/notesSlide48.xml" ContentType="application/vnd.openxmlformats-officedocument.presentationml.notesSlide+xml"/>
  <Override PartName="/ppt/slides/slide82.xml" ContentType="application/vnd.openxmlformats-officedocument.presentationml.slide+xml"/>
  <Override PartName="/ppt/notesSlides/notesSlide58.xml" ContentType="application/vnd.openxmlformats-officedocument.presentationml.notesSlide+xml"/>
  <Override PartName="/ppt/slides/slide9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Default Extension="pict" ContentType="image/pict"/>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Override PartName="/ppt/notesSlides/notesSlide43.xml" ContentType="application/vnd.openxmlformats-officedocument.presentationml.notesSlide+xml"/>
  <Override PartName="/ppt/slideLayouts/slideLayout8.xml" ContentType="application/vnd.openxmlformats-officedocument.presentationml.slideLayout+xml"/>
  <Override PartName="/ppt/slides/slide45.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62.xml" ContentType="application/vnd.openxmlformats-officedocument.presentationml.notesSlide+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73.xml" ContentType="application/vnd.openxmlformats-officedocument.presentationml.slide+xml"/>
  <Override PartName="/ppt/presentation.xml" ContentType="application/vnd.openxmlformats-officedocument.presentationml.presentation.main+xml"/>
  <Override PartName="/ppt/notesSlides/notesSlide49.xml" ContentType="application/vnd.openxmlformats-officedocument.presentationml.notesSlide+xml"/>
  <Override PartName="/ppt/slides/slide83.xml" ContentType="application/vnd.openxmlformats-officedocument.presentationml.slide+xml"/>
  <Override PartName="/ppt/notesSlides/notesSlide59.xml" ContentType="application/vnd.openxmlformats-officedocument.presentationml.notesSlide+xml"/>
  <Override PartName="/ppt/slides/slide93.xml" ContentType="application/vnd.openxmlformats-officedocument.presentationml.slide+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89.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Default Extension="pdf" ContentType="application/pdf"/>
  <Override PartName="/ppt/slides/slide46.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63.xml" ContentType="application/vnd.openxmlformats-officedocument.presentationml.notesSlide+xml"/>
  <Override PartName="/ppt/slides/slide65.xml" ContentType="application/vnd.openxmlformats-officedocument.presentationml.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slides/slide94.xml" ContentType="application/vnd.openxmlformats-officedocument.presentationml.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96"/>
  </p:notesMasterIdLst>
  <p:sldIdLst>
    <p:sldId id="256" r:id="rId2"/>
    <p:sldId id="257" r:id="rId3"/>
    <p:sldId id="422" r:id="rId4"/>
    <p:sldId id="423" r:id="rId5"/>
    <p:sldId id="424" r:id="rId6"/>
    <p:sldId id="425" r:id="rId7"/>
    <p:sldId id="426" r:id="rId8"/>
    <p:sldId id="427" r:id="rId9"/>
    <p:sldId id="428" r:id="rId10"/>
    <p:sldId id="429" r:id="rId11"/>
    <p:sldId id="430" r:id="rId12"/>
    <p:sldId id="431" r:id="rId13"/>
    <p:sldId id="432" r:id="rId14"/>
    <p:sldId id="433" r:id="rId15"/>
    <p:sldId id="434" r:id="rId16"/>
    <p:sldId id="435" r:id="rId17"/>
    <p:sldId id="436" r:id="rId18"/>
    <p:sldId id="437" r:id="rId19"/>
    <p:sldId id="438" r:id="rId20"/>
    <p:sldId id="259" r:id="rId21"/>
    <p:sldId id="439" r:id="rId22"/>
    <p:sldId id="440" r:id="rId23"/>
    <p:sldId id="441" r:id="rId24"/>
    <p:sldId id="442" r:id="rId25"/>
    <p:sldId id="443" r:id="rId26"/>
    <p:sldId id="444" r:id="rId27"/>
    <p:sldId id="445" r:id="rId28"/>
    <p:sldId id="446" r:id="rId29"/>
    <p:sldId id="447" r:id="rId30"/>
    <p:sldId id="448" r:id="rId31"/>
    <p:sldId id="313" r:id="rId32"/>
    <p:sldId id="258" r:id="rId33"/>
    <p:sldId id="421" r:id="rId34"/>
    <p:sldId id="262" r:id="rId35"/>
    <p:sldId id="263" r:id="rId36"/>
    <p:sldId id="264" r:id="rId37"/>
    <p:sldId id="265" r:id="rId38"/>
    <p:sldId id="266" r:id="rId39"/>
    <p:sldId id="267" r:id="rId40"/>
    <p:sldId id="268" r:id="rId41"/>
    <p:sldId id="269" r:id="rId42"/>
    <p:sldId id="270" r:id="rId43"/>
    <p:sldId id="450" r:id="rId44"/>
    <p:sldId id="271" r:id="rId45"/>
    <p:sldId id="272" r:id="rId46"/>
    <p:sldId id="273" r:id="rId47"/>
    <p:sldId id="274" r:id="rId48"/>
    <p:sldId id="275" r:id="rId49"/>
    <p:sldId id="276"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4" r:id="rId70"/>
    <p:sldId id="315" r:id="rId71"/>
    <p:sldId id="316" r:id="rId72"/>
    <p:sldId id="319" r:id="rId73"/>
    <p:sldId id="320" r:id="rId74"/>
    <p:sldId id="321" r:id="rId75"/>
    <p:sldId id="322" r:id="rId76"/>
    <p:sldId id="323" r:id="rId77"/>
    <p:sldId id="324" r:id="rId78"/>
    <p:sldId id="325" r:id="rId79"/>
    <p:sldId id="326" r:id="rId80"/>
    <p:sldId id="328" r:id="rId81"/>
    <p:sldId id="407" r:id="rId82"/>
    <p:sldId id="408" r:id="rId83"/>
    <p:sldId id="409" r:id="rId84"/>
    <p:sldId id="410" r:id="rId85"/>
    <p:sldId id="411" r:id="rId86"/>
    <p:sldId id="413" r:id="rId87"/>
    <p:sldId id="414" r:id="rId88"/>
    <p:sldId id="415" r:id="rId89"/>
    <p:sldId id="416" r:id="rId90"/>
    <p:sldId id="417" r:id="rId91"/>
    <p:sldId id="419" r:id="rId92"/>
    <p:sldId id="420" r:id="rId93"/>
    <p:sldId id="452" r:id="rId94"/>
    <p:sldId id="451" r:id="rId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p:scale>
          <a:sx n="100" d="100"/>
          <a:sy n="100" d="100"/>
        </p:scale>
        <p:origin x="-736" y="13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776"/>
    </p:cViewPr>
  </p:sorterViewPr>
  <p:gridSpacing cx="78028800" cy="780288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ict"/></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2.pict"/></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3.pict"/></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4.pict"/><Relationship Id="rId2" Type="http://schemas.openxmlformats.org/officeDocument/2006/relationships/image" Target="../media/image125.pict"/></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36.pict"/><Relationship Id="rId4" Type="http://schemas.openxmlformats.org/officeDocument/2006/relationships/image" Target="../media/image137.pict"/><Relationship Id="rId1" Type="http://schemas.openxmlformats.org/officeDocument/2006/relationships/image" Target="../media/image134.pict"/><Relationship Id="rId2" Type="http://schemas.openxmlformats.org/officeDocument/2006/relationships/image" Target="../media/image135.pict"/></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7.pict"/><Relationship Id="rId2" Type="http://schemas.openxmlformats.org/officeDocument/2006/relationships/image" Target="../media/image118.pict"/></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4.pict"/><Relationship Id="rId2" Type="http://schemas.openxmlformats.org/officeDocument/2006/relationships/image" Target="../media/image165.pict"/></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8.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ict"/><Relationship Id="rId2" Type="http://schemas.openxmlformats.org/officeDocument/2006/relationships/image" Target="../media/image10.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pict"/><Relationship Id="rId2" Type="http://schemas.openxmlformats.org/officeDocument/2006/relationships/image" Target="../media/image66.pict"/></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6.pict"/><Relationship Id="rId2" Type="http://schemas.openxmlformats.org/officeDocument/2006/relationships/image" Target="../media/image87.pict"/><Relationship Id="rId3" Type="http://schemas.openxmlformats.org/officeDocument/2006/relationships/image" Target="../media/image88.pict"/></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pict"/></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4.pict"/></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7.pict"/><Relationship Id="rId2" Type="http://schemas.openxmlformats.org/officeDocument/2006/relationships/image" Target="../media/image118.pict"/></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1.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845A0F-D871-AB4A-A1CD-FC389C123A33}" type="datetimeFigureOut">
              <a:rPr lang="en-US" smtClean="0"/>
              <a:t>11/10/11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E0AAFD-39B9-F540-AE52-7FF3B8C5E82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C0EB1CCD-AFC0-5C4B-A9D5-A2FBAD5DC740}" type="slidenum">
              <a:rPr lang="en-US"/>
              <a:pPr/>
              <a:t>5</a:t>
            </a:fld>
            <a:endParaRPr lang="en-US" dirty="0"/>
          </a:p>
        </p:txBody>
      </p:sp>
      <p:sp>
        <p:nvSpPr>
          <p:cNvPr id="20483" name="Rectangle 2"/>
          <p:cNvSpPr>
            <a:spLocks noGrp="1" noRot="1" noChangeAspect="1" noChangeArrowheads="1"/>
          </p:cNvSpPr>
          <p:nvPr>
            <p:ph type="sldImg"/>
          </p:nvPr>
        </p:nvSpPr>
        <p:spPr>
          <a:solidFill>
            <a:srgbClr val="FFFFFF"/>
          </a:solidFill>
          <a:ln/>
        </p:spPr>
      </p:sp>
      <p:sp>
        <p:nvSpPr>
          <p:cNvPr id="204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Go through slide, then:</a:t>
            </a:r>
          </a:p>
          <a:p>
            <a:pPr eaLnBrk="1" hangingPunct="1"/>
            <a:r>
              <a:rPr lang="en-US" dirty="0"/>
              <a:t>Given that interpretation takes place  </a:t>
            </a:r>
            <a:r>
              <a:rPr lang="en-US" dirty="0" err="1"/>
              <a:t>w/r</a:t>
            </a:r>
            <a:r>
              <a:rPr lang="en-US" dirty="0"/>
              <a:t> to a circumscribed domain, How is the domain circumscribed.  Classic view: language processing</a:t>
            </a:r>
          </a:p>
          <a:p>
            <a:pPr eaLnBrk="1" hangingPunct="1"/>
            <a:r>
              <a:rPr lang="en-US" dirty="0"/>
              <a:t>is so fast it must rely on special purpose limited computations.  What’s truly remarkable is how rapidly we </a:t>
            </a:r>
            <a:r>
              <a:rPr lang="en-US" dirty="0" err="1"/>
              <a:t>idefine</a:t>
            </a:r>
            <a:r>
              <a:rPr lang="en-US" dirty="0"/>
              <a:t> and interpret </a:t>
            </a:r>
            <a:r>
              <a:rPr lang="en-US" dirty="0" err="1"/>
              <a:t>w/r</a:t>
            </a:r>
            <a:r>
              <a:rPr lang="en-US" dirty="0"/>
              <a:t> to the relevant world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36A59907-CBF2-C04A-BBF9-679714317324}" type="slidenum">
              <a:rPr lang="en-US"/>
              <a:pPr/>
              <a:t>14</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F5EB4FF8-13E9-3E4F-9E89-F0BF4E84E3F1}" type="slidenum">
              <a:rPr lang="en-US"/>
              <a:pPr/>
              <a:t>15</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35F02010-E761-D847-9FC3-166817A08DB3}" type="slidenum">
              <a:rPr lang="en-US"/>
              <a:pPr/>
              <a:t>16</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0BA6D4AF-AC33-D040-A412-A6708C85D99B}" type="slidenum">
              <a:rPr lang="en-US"/>
              <a:pPr/>
              <a:t>17</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D5F4A4B8-8001-7F4E-B3AA-F697D49B3BD9}" type="slidenum">
              <a:rPr lang="en-US"/>
              <a:pPr/>
              <a:t>18</a:t>
            </a:fld>
            <a:endParaRPr lang="en-US"/>
          </a:p>
        </p:txBody>
      </p:sp>
      <p:sp>
        <p:nvSpPr>
          <p:cNvPr id="116739" name="Rectangle 2"/>
          <p:cNvSpPr>
            <a:spLocks noGrp="1" noRot="1" noChangeAspect="1" noChangeArrowheads="1"/>
          </p:cNvSpPr>
          <p:nvPr>
            <p:ph type="sldImg"/>
          </p:nvPr>
        </p:nvSpPr>
        <p:spPr>
          <a:solidFill>
            <a:srgbClr val="FFFFFF"/>
          </a:solidFill>
          <a:ln/>
        </p:spPr>
      </p:sp>
      <p:sp>
        <p:nvSpPr>
          <p:cNvPr id="1167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62F08B27-80BF-F841-9B40-1A407157B336}" type="slidenum">
              <a:rPr lang="en-US"/>
              <a:pPr/>
              <a:t>21</a:t>
            </a:fld>
            <a:endParaRPr 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86EC24-D8EF-124B-8DDD-AB5104D40A04}" type="slidenum">
              <a:rPr lang="en-US"/>
              <a:pPr/>
              <a:t>31</a:t>
            </a:fld>
            <a:endParaRPr lang="en-US"/>
          </a:p>
        </p:txBody>
      </p:sp>
      <p:sp>
        <p:nvSpPr>
          <p:cNvPr id="5795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95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Interactive conversation (practical or task-oriented dialogue)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4BB62D3B-8556-1E46-8344-32CC7F8AE27E}" type="slidenum">
              <a:rPr lang="en-US"/>
              <a:pPr/>
              <a:t>35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98D40D8-D9EA-7146-ADA3-854D3475A654}" type="slidenum">
              <a:rPr lang="en-US"/>
              <a:pPr/>
              <a:t>36</a:t>
            </a:fld>
            <a:endParaRPr lang="en-US"/>
          </a:p>
        </p:txBody>
      </p:sp>
      <p:sp>
        <p:nvSpPr>
          <p:cNvPr id="32771" name="Rectangle 2"/>
          <p:cNvSpPr>
            <a:spLocks noGrp="1" noRot="1" noChangeAspect="1" noChangeArrowheads="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44F6218-7203-1649-AC06-8EFCA4D72D48}" type="slidenum">
              <a:rPr lang="en-US"/>
              <a:pPr/>
              <a:t>37</a:t>
            </a:fld>
            <a:endParaRPr lang="en-US"/>
          </a:p>
        </p:txBody>
      </p:sp>
      <p:sp>
        <p:nvSpPr>
          <p:cNvPr id="36867" name="Rectangle 2"/>
          <p:cNvSpPr>
            <a:spLocks noGrp="1" noRot="1" noChangeAspect="1" noChangeArrowheads="1"/>
          </p:cNvSpPr>
          <p:nvPr>
            <p:ph type="sldImg"/>
          </p:nvPr>
        </p:nvSpPr>
        <p:spPr>
          <a:solidFill>
            <a:srgbClr val="FFFFFF"/>
          </a:solidFill>
          <a:ln/>
        </p:spPr>
      </p:sp>
      <p:sp>
        <p:nvSpPr>
          <p:cNvPr id="36868" name="Rectangle 3"/>
          <p:cNvSpPr>
            <a:spLocks noGrp="1" noChangeArrowheads="1"/>
          </p:cNvSpPr>
          <p:nvPr>
            <p:ph type="body" idx="1"/>
          </p:nvPr>
        </p:nvSpPr>
        <p:spPr>
          <a:solidFill>
            <a:srgbClr val="FFFFFF"/>
          </a:solidFill>
          <a:ln>
            <a:solidFill>
              <a:srgbClr val="000000"/>
            </a:solidFill>
          </a:ln>
        </p:spPr>
        <p:txBody>
          <a:bodyPr/>
          <a:lstStyle/>
          <a:p>
            <a:r>
              <a:rPr lang="en-US"/>
              <a:t>Like altruism</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F570F19C-B04C-BF4F-99F3-88036F890BD0}" type="slidenum">
              <a:rPr lang="en-US"/>
              <a:pPr/>
              <a:t>6</a:t>
            </a:fld>
            <a:endParaRPr lang="en-US"/>
          </a:p>
        </p:txBody>
      </p:sp>
      <p:sp>
        <p:nvSpPr>
          <p:cNvPr id="22531" name="Rectangle 2"/>
          <p:cNvSpPr>
            <a:spLocks noGrp="1" noRot="1" noChangeAspect="1" noChangeArrowheads="1"/>
          </p:cNvSpPr>
          <p:nvPr>
            <p:ph type="sldImg"/>
          </p:nvPr>
        </p:nvSpPr>
        <p:spPr>
          <a:solidFill>
            <a:srgbClr val="FFFFFF"/>
          </a:solidFill>
          <a:ln/>
        </p:spPr>
      </p:sp>
      <p:sp>
        <p:nvSpPr>
          <p:cNvPr id="2253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t>Experiment 2 in the work that John talked about yesterday with anticipations and spatial prepositions (into, beside).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97F7CE7-A2FB-EA46-8596-DA50B9E2F286}" type="slidenum">
              <a:rPr lang="en-US"/>
              <a:pPr/>
              <a:t>38</a:t>
            </a:fld>
            <a:endParaRPr lang="en-US"/>
          </a:p>
        </p:txBody>
      </p:sp>
      <p:sp>
        <p:nvSpPr>
          <p:cNvPr id="34819" name="Rectangle 2"/>
          <p:cNvSpPr>
            <a:spLocks noGrp="1" noRot="1" noChangeAspect="1" noChangeArrowheads="1" noTextEdit="1"/>
          </p:cNvSpPr>
          <p:nvPr>
            <p:ph type="sldImg"/>
          </p:nvPr>
        </p:nvSpPr>
        <p:spPr>
          <a:solidFill>
            <a:srgbClr val="FFFFFF"/>
          </a:solidFill>
          <a:ln/>
        </p:spPr>
      </p:sp>
      <p:sp>
        <p:nvSpPr>
          <p:cNvPr id="348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4CE30B49-2DE4-164F-B0F3-FB092669E4C4}" type="slidenum">
              <a:rPr lang="en-US"/>
              <a:pPr/>
              <a:t>40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a:lnSpc>
                <a:spcPct val="80000"/>
              </a:lnSpc>
            </a:pPr>
            <a:r>
              <a:rPr lang="en-US" sz="900"/>
              <a:t>Privileged vs common ground by virtue of physical co-presence</a:t>
            </a:r>
          </a:p>
          <a:p>
            <a:pPr>
              <a:lnSpc>
                <a:spcPct val="80000"/>
              </a:lnSpc>
            </a:pPr>
            <a:r>
              <a:rPr lang="en-US" sz="900"/>
              <a:t>Listeners considered the privileged tape first. </a:t>
            </a:r>
          </a:p>
          <a:p>
            <a:pPr>
              <a:lnSpc>
                <a:spcPct val="80000"/>
              </a:lnSpc>
            </a:pPr>
            <a:r>
              <a:rPr lang="en-US" sz="900">
                <a:sym typeface="Wingdings" charset="2"/>
              </a:rPr>
              <a:t>	 The distinction between common and privileged ground is not integrated immediately.</a:t>
            </a:r>
          </a:p>
          <a:p>
            <a:pPr>
              <a:lnSpc>
                <a:spcPct val="80000"/>
              </a:lnSpc>
            </a:pPr>
            <a:r>
              <a:rPr lang="en-US" sz="900"/>
              <a:t>Listeners considered the privileged small candle first </a:t>
            </a:r>
          </a:p>
          <a:p>
            <a:pPr>
              <a:lnSpc>
                <a:spcPct val="80000"/>
              </a:lnSpc>
            </a:pPr>
            <a:r>
              <a:rPr lang="en-US" sz="900">
                <a:solidFill>
                  <a:srgbClr val="006666"/>
                </a:solidFill>
              </a:rPr>
              <a:t>BUT the object in privileged ground is a better fit to the descriptive content of the referring expression than the intended referent in common ground.</a:t>
            </a:r>
          </a:p>
          <a:p>
            <a:pPr>
              <a:lnSpc>
                <a:spcPct val="80000"/>
              </a:lnSpc>
            </a:pPr>
            <a:endParaRPr lang="en-US" sz="900"/>
          </a:p>
          <a:p>
            <a:pPr>
              <a:lnSpc>
                <a:spcPct val="80000"/>
              </a:lnSpc>
            </a:pPr>
            <a:r>
              <a:rPr lang="en-US" sz="900"/>
              <a:t>Blue is poor referential fit/Red good.  Color choice is impt.  I’m a lifetime Yankee fan, but in deference to being in Boston, I’ve put the better referent in red</a:t>
            </a:r>
          </a:p>
          <a:p>
            <a:pPr>
              <a:lnSpc>
                <a:spcPct val="80000"/>
              </a:lnSpc>
            </a:pPr>
            <a:r>
              <a:rPr lang="en-US" sz="900">
                <a:solidFill>
                  <a:srgbClr val="006666"/>
                </a:solidFill>
              </a:rPr>
              <a:t>.</a:t>
            </a:r>
          </a:p>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719B3E-E0D4-974C-A263-E28CD2281357}" type="slidenum">
              <a:rPr lang="en-US"/>
              <a:pPr/>
              <a:t>41</a:t>
            </a:fld>
            <a:endParaRPr lang="en-US"/>
          </a:p>
        </p:txBody>
      </p:sp>
      <p:sp>
        <p:nvSpPr>
          <p:cNvPr id="61030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030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Result: ego first.</a:t>
            </a:r>
          </a:p>
          <a:p>
            <a:r>
              <a:rPr lang="en-US"/>
              <a:t>Disturbing result given linguistic research.</a:t>
            </a:r>
          </a:p>
          <a:p>
            <a:endParaRPr lang="en-US"/>
          </a:p>
          <a:p>
            <a:endParaRPr lang="en-US"/>
          </a:p>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CBEF70-857B-474A-9CD9-1A3C3C03E32F}" type="slidenum">
              <a:rPr lang="en-US"/>
              <a:pPr/>
              <a:t>42</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D5732B71-C9AE-174B-B4EB-FBC6BE7AEEE1}" type="slidenum">
              <a:rPr lang="en-US"/>
              <a:pPr/>
              <a:t>45</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a:lnSpc>
                <a:spcPct val="80000"/>
              </a:lnSpc>
            </a:pPr>
            <a:r>
              <a:rPr lang="en-US" sz="900"/>
              <a:t>Privileged vs common ground by virtue of physical co-presence</a:t>
            </a:r>
          </a:p>
          <a:p>
            <a:pPr>
              <a:lnSpc>
                <a:spcPct val="80000"/>
              </a:lnSpc>
            </a:pPr>
            <a:r>
              <a:rPr lang="en-US" sz="900"/>
              <a:t>Listeners considered the privileged tape first. </a:t>
            </a:r>
          </a:p>
          <a:p>
            <a:pPr>
              <a:lnSpc>
                <a:spcPct val="80000"/>
              </a:lnSpc>
            </a:pPr>
            <a:r>
              <a:rPr lang="en-US" sz="900">
                <a:sym typeface="Wingdings" charset="2"/>
              </a:rPr>
              <a:t>	 The distinction between common and privileged ground is not integrated immediately.</a:t>
            </a:r>
          </a:p>
          <a:p>
            <a:pPr>
              <a:lnSpc>
                <a:spcPct val="80000"/>
              </a:lnSpc>
            </a:pPr>
            <a:r>
              <a:rPr lang="en-US" sz="900"/>
              <a:t>Listeners considered the privileged small candle first </a:t>
            </a:r>
          </a:p>
          <a:p>
            <a:pPr>
              <a:lnSpc>
                <a:spcPct val="80000"/>
              </a:lnSpc>
            </a:pPr>
            <a:r>
              <a:rPr lang="en-US" sz="900">
                <a:solidFill>
                  <a:srgbClr val="006666"/>
                </a:solidFill>
              </a:rPr>
              <a:t>BUT the object in privileged ground is a better fit to the descriptive content of the referring expression than the intended referent in common ground.</a:t>
            </a:r>
          </a:p>
          <a:p>
            <a:pPr>
              <a:lnSpc>
                <a:spcPct val="80000"/>
              </a:lnSpc>
            </a:pPr>
            <a:endParaRPr lang="en-US" sz="900"/>
          </a:p>
          <a:p>
            <a:pPr>
              <a:lnSpc>
                <a:spcPct val="80000"/>
              </a:lnSpc>
            </a:pPr>
            <a:r>
              <a:rPr lang="en-US" sz="900"/>
              <a:t>Blue is poor referential fit/Red good.  Color choice is impt.  I’m a lifetime Yankee fan, but in deference to being in Boston, I’ve put the better referent in red</a:t>
            </a:r>
          </a:p>
          <a:p>
            <a:pPr>
              <a:lnSpc>
                <a:spcPct val="80000"/>
              </a:lnSpc>
            </a:pPr>
            <a:r>
              <a:rPr lang="en-US" sz="900">
                <a:solidFill>
                  <a:srgbClr val="006666"/>
                </a:solidFill>
              </a:rPr>
              <a:t>.</a:t>
            </a:r>
          </a:p>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0C7C28-304F-FD4E-90AC-621E4DD52B23}" type="slidenum">
              <a:rPr lang="en-US"/>
              <a:pPr/>
              <a:t>46</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E4270E-45B3-2947-B953-077828EA9128}" type="slidenum">
              <a:rPr lang="en-US"/>
              <a:pPr/>
              <a:t>47</a:t>
            </a:fld>
            <a:endParaRPr lang="en-US"/>
          </a:p>
        </p:txBody>
      </p:sp>
      <p:sp>
        <p:nvSpPr>
          <p:cNvPr id="603138" name="Rectangle 2"/>
          <p:cNvSpPr>
            <a:spLocks noGrp="1" noRot="1" noChangeAspect="1" noChangeArrowheads="1" noTextEdit="1"/>
          </p:cNvSpPr>
          <p:nvPr>
            <p:ph type="sldImg"/>
          </p:nvPr>
        </p:nvSpPr>
        <p:spPr>
          <a:ln/>
        </p:spPr>
      </p:sp>
      <p:sp>
        <p:nvSpPr>
          <p:cNvPr id="603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1444F-5D97-144C-A1F7-BA3E361E991C}" type="slidenum">
              <a:rPr lang="en-US"/>
              <a:pPr/>
              <a:t>48</a:t>
            </a:fld>
            <a:endParaRPr lang="en-US"/>
          </a:p>
        </p:txBody>
      </p:sp>
      <p:sp>
        <p:nvSpPr>
          <p:cNvPr id="6215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157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Same result, same problem: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B5CDF-3A2B-AF4D-8C07-39B11B4E1255}" type="slidenum">
              <a:rPr lang="en-US"/>
              <a:pPr/>
              <a:t>49</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72F6EF77-EB1B-2945-BA53-C3B35EE9FD24}" type="slidenum">
              <a:rPr lang="en-US"/>
              <a:pPr/>
              <a:t>50</a:t>
            </a:fld>
            <a:endParaRPr lang="en-US"/>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t>The critical condition is …</a:t>
            </a:r>
          </a:p>
          <a:p>
            <a:r>
              <a:rPr lang="en-US"/>
              <a:t>If listeners process from their egocentric perspective, we should see late disambiguation like the 2-contrast condition.</a:t>
            </a:r>
          </a:p>
          <a:p>
            <a:r>
              <a:rPr lang="en-US"/>
              <a:t>If listeners integrate perspective information in real time, we should see early disambig. Because from the perspective of the speaker there is only one contrast.</a:t>
            </a: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F4050161-202F-3446-BA62-6D833F4B3774}" type="slidenum">
              <a:rPr lang="en-US"/>
              <a:pPr/>
              <a:t>7</a:t>
            </a:fld>
            <a:endParaRPr lang="en-US"/>
          </a:p>
        </p:txBody>
      </p:sp>
      <p:sp>
        <p:nvSpPr>
          <p:cNvPr id="24579" name="Rectangle 2"/>
          <p:cNvSpPr>
            <a:spLocks noGrp="1" noRot="1" noChangeAspect="1" noChangeArrowheads="1"/>
          </p:cNvSpPr>
          <p:nvPr>
            <p:ph type="sldImg"/>
          </p:nvPr>
        </p:nvSpPr>
        <p:spPr>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C621DF9-0ECE-5E43-84DE-DBA6C8DA1162}" type="slidenum">
              <a:rPr lang="en-US"/>
              <a:pPr/>
              <a:t>51</a:t>
            </a:fld>
            <a:endParaRPr lang="en-US"/>
          </a:p>
        </p:txBody>
      </p:sp>
      <p:sp>
        <p:nvSpPr>
          <p:cNvPr id="52227" name="Rectangle 2"/>
          <p:cNvSpPr>
            <a:spLocks noGrp="1" noRot="1" noChangeAspect="1" noChangeArrowheads="1"/>
          </p:cNvSpPr>
          <p:nvPr>
            <p:ph type="sldImg"/>
          </p:nvPr>
        </p:nvSpPr>
        <p:spPr>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r>
              <a:rPr lang="en-US"/>
              <a:t>When only one of the contrasts is shared, early disambiguation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7851478-AA0B-3C4E-8E76-522793302AC9}" type="slidenum">
              <a:rPr lang="en-US"/>
              <a:pPr/>
              <a:t>52</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79D5E0A1-CFAF-3F49-A897-FE4EDA272599}" type="slidenum">
              <a:rPr lang="en-US"/>
              <a:pPr/>
              <a:t>53</a:t>
            </a:fld>
            <a:endParaRPr lang="en-US"/>
          </a:p>
        </p:txBody>
      </p:sp>
      <p:sp>
        <p:nvSpPr>
          <p:cNvPr id="56323" name="Rectangle 2"/>
          <p:cNvSpPr>
            <a:spLocks noGrp="1" noRot="1" noChangeAspect="1" noChangeArrowheads="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CBEF70-857B-474A-9CD9-1A3C3C03E32F}" type="slidenum">
              <a:rPr lang="en-US"/>
              <a:pPr/>
              <a:t>54</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910804-3231-314A-8E2D-CAB2D76C2D02}" type="slidenum">
              <a:rPr lang="en-US"/>
              <a:pPr/>
              <a:t>58</a:t>
            </a:fld>
            <a:endParaRPr lang="en-US"/>
          </a:p>
        </p:txBody>
      </p:sp>
      <p:sp>
        <p:nvSpPr>
          <p:cNvPr id="5048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48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Different</a:t>
            </a:r>
            <a:r>
              <a:rPr lang="en-US" sz="1200" kern="1200" baseline="0" dirty="0" smtClean="0">
                <a:solidFill>
                  <a:schemeClr val="tx1"/>
                </a:solidFill>
                <a:latin typeface="+mn-lt"/>
                <a:ea typeface="+mn-ea"/>
                <a:cs typeface="+mn-cs"/>
              </a:rPr>
              <a:t> preceding contexts for participants </a:t>
            </a:r>
            <a:r>
              <a:rPr lang="en-US" sz="1200" kern="1200" dirty="0" smtClean="0">
                <a:solidFill>
                  <a:schemeClr val="tx1"/>
                </a:solidFill>
                <a:latin typeface="+mn-lt"/>
                <a:ea typeface="+mn-ea"/>
                <a:cs typeface="+mn-cs"/>
              </a:rPr>
              <a:t>(e.g., ‘‘The still life objects in the original canvas have separated from the table and float in the air, and even the particles of paint have broken loose from the canvas.’’) or Dali’s personality and theory (e.g., ‘‘The paranoiac critical method entailed the creation of a visionary reality from elements of dreams, memories, and psychological or pathological </a:t>
            </a:r>
            <a:r>
              <a:rPr lang="en-US" sz="1200" kern="1200" dirty="0" err="1" smtClean="0">
                <a:solidFill>
                  <a:schemeClr val="tx1"/>
                </a:solidFill>
                <a:latin typeface="+mn-lt"/>
                <a:ea typeface="+mn-ea"/>
                <a:cs typeface="+mn-cs"/>
              </a:rPr>
              <a:t>distor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tions</a:t>
            </a:r>
            <a:r>
              <a:rPr lang="en-US" sz="1200" kern="1200" dirty="0" smtClean="0">
                <a:solidFill>
                  <a:schemeClr val="tx1"/>
                </a:solidFill>
                <a:latin typeface="+mn-lt"/>
                <a:ea typeface="+mn-ea"/>
                <a:cs typeface="+mn-cs"/>
              </a:rPr>
              <a:t>. At times, Dali would stand on his head to induce </a:t>
            </a:r>
            <a:r>
              <a:rPr lang="en-US" sz="1200" kern="1200" dirty="0" err="1" smtClean="0">
                <a:solidFill>
                  <a:schemeClr val="tx1"/>
                </a:solidFill>
                <a:latin typeface="+mn-lt"/>
                <a:ea typeface="+mn-ea"/>
                <a:cs typeface="+mn-cs"/>
              </a:rPr>
              <a:t>hallu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cinations</a:t>
            </a:r>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62877E5-DDF8-094F-BA4A-F70B3FFAAED1}" type="slidenum">
              <a:rPr lang="en-US" smtClean="0"/>
              <a:pPr/>
              <a:t>59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F75111-3FF3-E74B-9E60-3FFFAEFA3D39}" type="slidenum">
              <a:rPr lang="en-US"/>
              <a:pPr/>
              <a:t>60</a:t>
            </a:fld>
            <a:endParaRPr lang="en-US"/>
          </a:p>
        </p:txBody>
      </p:sp>
      <p:sp>
        <p:nvSpPr>
          <p:cNvPr id="5816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1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A29466-A4E6-6244-AC11-FE4DCBAB9A14}" type="slidenum">
              <a:rPr lang="en-US"/>
              <a:pPr/>
              <a:t>61</a:t>
            </a:fld>
            <a:endParaRPr lang="en-US"/>
          </a:p>
        </p:txBody>
      </p:sp>
      <p:sp>
        <p:nvSpPr>
          <p:cNvPr id="5068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68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923975D3-0BFD-9F4E-A034-C3C371770FE4}" type="slidenum">
              <a:rPr lang="en-US"/>
              <a:pPr/>
              <a:t>63</a:t>
            </a:fld>
            <a:endParaRPr lang="en-US"/>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7C11B815-D6CE-F74F-8931-981366D614B2}" type="slidenum">
              <a:rPr lang="en-US"/>
              <a:pPr/>
              <a:t>64</a:t>
            </a:fld>
            <a:endParaRPr lang="en-US"/>
          </a:p>
        </p:txBody>
      </p:sp>
      <p:sp>
        <p:nvSpPr>
          <p:cNvPr id="62467" name="Rectangle 2"/>
          <p:cNvSpPr>
            <a:spLocks noGrp="1" noRot="1" noChangeAspect="1" noChangeArrowheads="1"/>
          </p:cNvSpPr>
          <p:nvPr>
            <p:ph type="sldImg"/>
          </p:nvPr>
        </p:nvSpPr>
        <p:spPr>
          <a:solidFill>
            <a:srgbClr val="FFFFFF"/>
          </a:solidFill>
          <a:ln/>
        </p:spPr>
      </p:sp>
      <p:sp>
        <p:nvSpPr>
          <p:cNvPr id="624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42B9B35-48D9-0643-BE5A-7A324E2B99B8}" type="slidenum">
              <a:rPr lang="en-US"/>
              <a:pPr/>
              <a:t>8</a:t>
            </a:fld>
            <a:endParaRPr lang="en-US"/>
          </a:p>
        </p:txBody>
      </p:sp>
      <p:sp>
        <p:nvSpPr>
          <p:cNvPr id="26627" name="Rectangle 2"/>
          <p:cNvSpPr>
            <a:spLocks noGrp="1" noRot="1" noChangeAspect="1" noChangeArrowheads="1"/>
          </p:cNvSpPr>
          <p:nvPr>
            <p:ph type="sldImg"/>
          </p:nvPr>
        </p:nvSpPr>
        <p:spPr>
          <a:solidFill>
            <a:srgbClr val="FFFFFF"/>
          </a:solidFill>
          <a:ln/>
        </p:spPr>
      </p:sp>
      <p:sp>
        <p:nvSpPr>
          <p:cNvPr id="266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B25DC1-5EAA-5D4C-B156-C4640C634CEB}" type="slidenum">
              <a:rPr lang="en-US"/>
              <a:pPr/>
              <a:t>65</a:t>
            </a:fld>
            <a:endParaRPr lang="en-US"/>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9961C-20E3-2B4F-85F0-F1879498C534}" type="slidenum">
              <a:rPr lang="en-US"/>
              <a:pPr/>
              <a:t>66</a:t>
            </a:fld>
            <a:endParaRPr lang="en-US"/>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13B576-1C7C-1C45-AA49-AE593B47F77E}" type="slidenum">
              <a:rPr lang="en-US"/>
              <a:pPr/>
              <a:t>67</a:t>
            </a:fld>
            <a:endParaRPr lang="en-US"/>
          </a:p>
        </p:txBody>
      </p:sp>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8F2985-C3A4-E748-86C9-65BE30A650E2}" type="slidenum">
              <a:rPr lang="en-US"/>
              <a:pPr/>
              <a:t>68</a:t>
            </a:fld>
            <a:endParaRPr lang="en-US"/>
          </a:p>
        </p:txBody>
      </p:sp>
      <p:sp>
        <p:nvSpPr>
          <p:cNvPr id="5703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F72E1F-3BF0-144C-980B-7429CC99B118}" type="slidenum">
              <a:rPr lang="en-US"/>
              <a:pPr/>
              <a:t>69</a:t>
            </a:fld>
            <a:endParaRPr lang="en-US"/>
          </a:p>
        </p:txBody>
      </p:sp>
      <p:sp>
        <p:nvSpPr>
          <p:cNvPr id="5109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09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E00B7E-736F-7D4F-9577-2D61293A1465}" type="slidenum">
              <a:rPr lang="en-US"/>
              <a:pPr/>
              <a:t>70</a:t>
            </a:fld>
            <a:endParaRPr lang="en-US"/>
          </a:p>
        </p:txBody>
      </p:sp>
      <p:sp>
        <p:nvSpPr>
          <p:cNvPr id="5130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30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E1CC8D-83FF-EB43-8DB9-4C4872A2099A}" type="slidenum">
              <a:rPr lang="en-US"/>
              <a:pPr/>
              <a:t>71</a:t>
            </a:fld>
            <a:endParaRPr lang="en-US"/>
          </a:p>
        </p:txBody>
      </p:sp>
      <p:sp>
        <p:nvSpPr>
          <p:cNvPr id="5150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50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26E245-54EA-DA4F-985D-A113B5122E1B}" type="slidenum">
              <a:rPr lang="en-US"/>
              <a:pPr/>
              <a:t>72</a:t>
            </a:fld>
            <a:endParaRPr lang="en-US"/>
          </a:p>
        </p:txBody>
      </p:sp>
      <p:sp>
        <p:nvSpPr>
          <p:cNvPr id="5212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12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94B66-F3A0-4549-AC9A-97B81EBB8247}" type="slidenum">
              <a:rPr lang="en-US"/>
              <a:pPr/>
              <a:t>73</a:t>
            </a:fld>
            <a:endParaRPr lang="en-US"/>
          </a:p>
        </p:txBody>
      </p:sp>
      <p:sp>
        <p:nvSpPr>
          <p:cNvPr id="5232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3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06A136-C854-7549-AD61-B381061A777C}" type="slidenum">
              <a:rPr lang="en-US"/>
              <a:pPr/>
              <a:t>74</a:t>
            </a:fld>
            <a:endParaRPr lang="en-US"/>
          </a:p>
        </p:txBody>
      </p:sp>
      <p:sp>
        <p:nvSpPr>
          <p:cNvPr id="52531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53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8E580A0C-5AAE-3A4C-A7F7-CA1B0B7F85FC}" type="slidenum">
              <a:rPr lang="en-US"/>
              <a:pPr/>
              <a:t>9</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F58412-D006-0341-A702-1B13364EB883}" type="slidenum">
              <a:rPr lang="en-US"/>
              <a:pPr/>
              <a:t>75</a:t>
            </a:fld>
            <a:endParaRPr lang="en-US"/>
          </a:p>
        </p:txBody>
      </p:sp>
      <p:sp>
        <p:nvSpPr>
          <p:cNvPr id="5273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73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06594D-2C4E-F548-81CD-523D334E8092}" type="slidenum">
              <a:rPr lang="en-US"/>
              <a:pPr/>
              <a:t>76</a:t>
            </a:fld>
            <a:endParaRPr lang="en-US"/>
          </a:p>
        </p:txBody>
      </p:sp>
      <p:sp>
        <p:nvSpPr>
          <p:cNvPr id="5294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94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FE153D-CF5E-EC49-A709-5C8E7833A4D1}" type="slidenum">
              <a:rPr lang="en-US"/>
              <a:pPr/>
              <a:t>77</a:t>
            </a:fld>
            <a:endParaRPr lang="en-US"/>
          </a:p>
        </p:txBody>
      </p:sp>
      <p:sp>
        <p:nvSpPr>
          <p:cNvPr id="5314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314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D95C85-236F-9E4A-9CF2-A9E5551BE7B7}" type="slidenum">
              <a:rPr lang="en-US"/>
              <a:pPr/>
              <a:t>78</a:t>
            </a:fld>
            <a:endParaRPr lang="en-US"/>
          </a:p>
        </p:txBody>
      </p:sp>
      <p:sp>
        <p:nvSpPr>
          <p:cNvPr id="53350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335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060F57-8045-9F47-ABFD-A5C53612E9F8}" type="slidenum">
              <a:rPr lang="en-US"/>
              <a:pPr/>
              <a:t>79</a:t>
            </a:fld>
            <a:endParaRPr lang="en-US"/>
          </a:p>
        </p:txBody>
      </p:sp>
      <p:sp>
        <p:nvSpPr>
          <p:cNvPr id="5355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355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BE4D4A-55B7-3448-8477-BA02692871C9}" type="slidenum">
              <a:rPr lang="en-US"/>
              <a:pPr/>
              <a:t>80</a:t>
            </a:fld>
            <a:endParaRPr lang="en-US"/>
          </a:p>
        </p:txBody>
      </p:sp>
      <p:sp>
        <p:nvSpPr>
          <p:cNvPr id="5396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396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51512C9C-5315-0149-B161-AF19E8ED5FC2}" type="slidenum">
              <a:rPr lang="en-US"/>
              <a:pPr/>
              <a:t>82</a:t>
            </a:fld>
            <a:endParaRPr lang="en-US"/>
          </a:p>
        </p:txBody>
      </p:sp>
      <p:sp>
        <p:nvSpPr>
          <p:cNvPr id="49155" name="Rectangle 2"/>
          <p:cNvSpPr>
            <a:spLocks noChangeArrowheads="1"/>
          </p:cNvSpPr>
          <p:nvPr>
            <p:ph type="sldImg"/>
          </p:nvPr>
        </p:nvSpPr>
        <p:spPr>
          <a:solidFill>
            <a:srgbClr val="FFFFFF"/>
          </a:solidFill>
          <a:ln/>
        </p:spPr>
      </p:sp>
      <p:sp>
        <p:nvSpPr>
          <p:cNvPr id="49156"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853B4FC-6599-654F-BEEC-869F8187EEE4}" type="slidenum">
              <a:rPr lang="en-US"/>
              <a:pPr/>
              <a:t>83</a:t>
            </a:fld>
            <a:endParaRPr lang="en-US"/>
          </a:p>
        </p:txBody>
      </p:sp>
      <p:sp>
        <p:nvSpPr>
          <p:cNvPr id="51203" name="Rectangle 2"/>
          <p:cNvSpPr>
            <a:spLocks noChangeArrowheads="1"/>
          </p:cNvSpPr>
          <p:nvPr>
            <p:ph type="sldImg"/>
          </p:nvPr>
        </p:nvSpPr>
        <p:spPr>
          <a:solidFill>
            <a:srgbClr val="FFFFFF"/>
          </a:solidFill>
          <a:ln/>
        </p:spPr>
      </p:sp>
      <p:sp>
        <p:nvSpPr>
          <p:cNvPr id="51204"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42B3CC5D-EF6F-5C42-9C09-A4596CC54F2E}" type="slidenum">
              <a:rPr lang="en-US"/>
              <a:pPr/>
              <a:t>84</a:t>
            </a:fld>
            <a:endParaRPr lang="en-US"/>
          </a:p>
        </p:txBody>
      </p:sp>
      <p:sp>
        <p:nvSpPr>
          <p:cNvPr id="53251" name="Rectangle 2"/>
          <p:cNvSpPr>
            <a:spLocks noChangeArrowheads="1"/>
          </p:cNvSpPr>
          <p:nvPr>
            <p:ph type="sldImg"/>
          </p:nvPr>
        </p:nvSpPr>
        <p:spPr>
          <a:solidFill>
            <a:srgbClr val="FFFFFF"/>
          </a:solidFill>
          <a:ln/>
        </p:spPr>
      </p:sp>
      <p:sp>
        <p:nvSpPr>
          <p:cNvPr id="53252"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63A3FA9D-1B40-6E4D-9D2E-54198CF3039E}" type="slidenum">
              <a:rPr lang="en-US"/>
              <a:pPr/>
              <a:t>85</a:t>
            </a:fld>
            <a:endParaRPr lang="en-US"/>
          </a:p>
        </p:txBody>
      </p:sp>
      <p:sp>
        <p:nvSpPr>
          <p:cNvPr id="55299" name="Rectangle 2"/>
          <p:cNvSpPr>
            <a:spLocks noChangeArrowheads="1"/>
          </p:cNvSpPr>
          <p:nvPr>
            <p:ph type="sldImg"/>
          </p:nvPr>
        </p:nvSpPr>
        <p:spPr>
          <a:solidFill>
            <a:srgbClr val="FFFFFF"/>
          </a:solidFill>
          <a:ln/>
        </p:spPr>
      </p:sp>
      <p:sp>
        <p:nvSpPr>
          <p:cNvPr id="55300"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9A44C4EB-13F6-804B-90E4-1AB9E4379ECF}" type="slidenum">
              <a:rPr lang="en-US"/>
              <a:pPr/>
              <a:t>10</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7519AC8-6B3E-5041-B4D1-ED9CB3F0CDB2}" type="slidenum">
              <a:rPr lang="en-US"/>
              <a:pPr/>
              <a:t>86</a:t>
            </a:fld>
            <a:endParaRPr lang="en-US"/>
          </a:p>
        </p:txBody>
      </p:sp>
      <p:sp>
        <p:nvSpPr>
          <p:cNvPr id="59395" name="Rectangle 2"/>
          <p:cNvSpPr>
            <a:spLocks noChangeArrowheads="1" noTextEdit="1"/>
          </p:cNvSpPr>
          <p:nvPr>
            <p:ph type="sldImg"/>
          </p:nvPr>
        </p:nvSpPr>
        <p:spPr>
          <a:solidFill>
            <a:srgbClr val="FFFFFF"/>
          </a:solidFill>
          <a:ln/>
        </p:spPr>
      </p:sp>
      <p:sp>
        <p:nvSpPr>
          <p:cNvPr id="59396" name="Rectangle 3"/>
          <p:cNvSpPr>
            <a:spLocks noChangeArrowheads="1"/>
          </p:cNvSpPr>
          <p:nvPr>
            <p:ph type="body" idx="1"/>
          </p:nvPr>
        </p:nvSpPr>
        <p:spPr>
          <a:solidFill>
            <a:srgbClr val="FFFFFF"/>
          </a:solidFill>
          <a:ln>
            <a:solidFill>
              <a:srgbClr val="000000"/>
            </a:solidFill>
          </a:ln>
        </p:spPr>
        <p:txBody>
          <a:bodyPr/>
          <a:lstStyle/>
          <a:p>
            <a:pPr eaLnBrk="1" hangingPunct="1"/>
            <a:r>
              <a:rPr lang="en-US" b="1"/>
              <a:t>Speakers determine how much they can rely on their own knowledge depending on an estimate of how much information is shared.</a:t>
            </a:r>
          </a:p>
          <a:p>
            <a:pPr eaLnBrk="1" hangingPunct="1"/>
            <a:endParaRPr lang="en-US" b="1"/>
          </a:p>
          <a:p>
            <a:pPr eaLnBrk="1" hangingPunct="1"/>
            <a:r>
              <a:rPr lang="en-US"/>
              <a:t>“High overlap directors also used more names with objects whose names only they knew, thereby confusing their addressees</a:t>
            </a:r>
          </a:p>
          <a:p>
            <a:pPr eaLnBrk="1" hangingPunct="1"/>
            <a:r>
              <a:rPr lang="en-US"/>
              <a:t>more often than low-overlap directors.”</a:t>
            </a:r>
          </a:p>
          <a:p>
            <a:pPr eaLnBrk="1" hangingPunct="1"/>
            <a:r>
              <a:rPr lang="en-US"/>
              <a:t>“The less confusion, the more effective the communication is considered to be” p.2</a:t>
            </a:r>
          </a:p>
          <a:p>
            <a:pPr eaLnBrk="1" hangingPunct="1"/>
            <a:r>
              <a:rPr lang="en-US"/>
              <a:t>“People may avoid altogether considering whether information is shared when they share a lot of information with the</a:t>
            </a:r>
          </a:p>
          <a:p>
            <a:pPr eaLnBrk="1" hangingPunct="1"/>
            <a:r>
              <a:rPr lang="en-US"/>
              <a:t>other. They may simply use their own information, behaving as if it is shared” p.3</a:t>
            </a:r>
          </a:p>
          <a:p>
            <a:pPr eaLnBrk="1" hangingPunct="1"/>
            <a:r>
              <a:rPr lang="en-US"/>
              <a:t>“when overlap in information between two people is extensive, using one’s own information should work just fine because it is most likely to be shared.” p.4</a:t>
            </a:r>
          </a:p>
          <a:p>
            <a:pPr eaLnBrk="1" hangingPunct="1"/>
            <a:r>
              <a:rPr lang="en-US"/>
              <a:t>“.” p.4</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4BCA710-CA66-D84D-8F80-195395C0A2A3}" type="slidenum">
              <a:rPr lang="en-US"/>
              <a:pPr/>
              <a:t>87</a:t>
            </a:fld>
            <a:endParaRPr lang="en-US"/>
          </a:p>
        </p:txBody>
      </p:sp>
      <p:sp>
        <p:nvSpPr>
          <p:cNvPr id="61443" name="Rectangle 2"/>
          <p:cNvSpPr>
            <a:spLocks noChangeArrowheads="1"/>
          </p:cNvSpPr>
          <p:nvPr>
            <p:ph type="sldImg"/>
          </p:nvPr>
        </p:nvSpPr>
        <p:spPr>
          <a:solidFill>
            <a:srgbClr val="FFFFFF"/>
          </a:solidFill>
          <a:ln/>
        </p:spPr>
      </p:sp>
      <p:sp>
        <p:nvSpPr>
          <p:cNvPr id="61444"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0BA5E0FA-8FC3-FE40-8B90-BEA54C6978C5}" type="slidenum">
              <a:rPr lang="en-US"/>
              <a:pPr/>
              <a:t>88</a:t>
            </a:fld>
            <a:endParaRPr lang="en-US"/>
          </a:p>
        </p:txBody>
      </p:sp>
      <p:sp>
        <p:nvSpPr>
          <p:cNvPr id="63491" name="Rectangle 2"/>
          <p:cNvSpPr>
            <a:spLocks noChangeArrowheads="1"/>
          </p:cNvSpPr>
          <p:nvPr>
            <p:ph type="sldImg"/>
          </p:nvPr>
        </p:nvSpPr>
        <p:spPr>
          <a:solidFill>
            <a:srgbClr val="FFFFFF"/>
          </a:solidFill>
          <a:ln/>
        </p:spPr>
      </p:sp>
      <p:sp>
        <p:nvSpPr>
          <p:cNvPr id="63492"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48B50FB0-E1DB-5E44-8F50-786CB7CB4931}" type="slidenum">
              <a:rPr lang="en-US"/>
              <a:pPr/>
              <a:t>89</a:t>
            </a:fld>
            <a:endParaRPr lang="en-US"/>
          </a:p>
        </p:txBody>
      </p:sp>
      <p:sp>
        <p:nvSpPr>
          <p:cNvPr id="65539" name="Rectangle 2"/>
          <p:cNvSpPr>
            <a:spLocks noChangeArrowheads="1"/>
          </p:cNvSpPr>
          <p:nvPr>
            <p:ph type="sldImg"/>
          </p:nvPr>
        </p:nvSpPr>
        <p:spPr>
          <a:solidFill>
            <a:srgbClr val="FFFFFF"/>
          </a:solidFill>
          <a:ln/>
        </p:spPr>
      </p:sp>
      <p:sp>
        <p:nvSpPr>
          <p:cNvPr id="65540"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D3FCF4C-8B56-AF44-9B67-841560576BA4}" type="slidenum">
              <a:rPr lang="en-US"/>
              <a:pPr/>
              <a:t>90</a:t>
            </a:fld>
            <a:endParaRPr lang="en-US"/>
          </a:p>
        </p:txBody>
      </p:sp>
      <p:sp>
        <p:nvSpPr>
          <p:cNvPr id="67587" name="Rectangle 2"/>
          <p:cNvSpPr>
            <a:spLocks noChangeArrowheads="1" noTextEdit="1"/>
          </p:cNvSpPr>
          <p:nvPr>
            <p:ph type="sldImg"/>
          </p:nvPr>
        </p:nvSpPr>
        <p:spPr>
          <a:solidFill>
            <a:srgbClr val="FFFFFF"/>
          </a:solidFill>
          <a:ln/>
        </p:spPr>
      </p:sp>
      <p:sp>
        <p:nvSpPr>
          <p:cNvPr id="67588"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A84ECD10-A913-0540-AA4E-0F9654829824}" type="slidenum">
              <a:rPr lang="en-US"/>
              <a:pPr/>
              <a:t>91</a:t>
            </a:fld>
            <a:endParaRPr lang="en-US"/>
          </a:p>
        </p:txBody>
      </p:sp>
      <p:sp>
        <p:nvSpPr>
          <p:cNvPr id="71683" name="Rectangle 2"/>
          <p:cNvSpPr>
            <a:spLocks noChangeArrowheads="1"/>
          </p:cNvSpPr>
          <p:nvPr>
            <p:ph type="sldImg"/>
          </p:nvPr>
        </p:nvSpPr>
        <p:spPr>
          <a:solidFill>
            <a:srgbClr val="FFFFFF"/>
          </a:solidFill>
          <a:ln/>
        </p:spPr>
      </p:sp>
      <p:sp>
        <p:nvSpPr>
          <p:cNvPr id="71684"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3A9A5ED5-C131-1E4A-9019-CCB1911A8B42}" type="slidenum">
              <a:rPr lang="en-US"/>
              <a:pPr/>
              <a:t>92</a:t>
            </a:fld>
            <a:endParaRPr lang="en-US"/>
          </a:p>
        </p:txBody>
      </p:sp>
      <p:sp>
        <p:nvSpPr>
          <p:cNvPr id="73731" name="Rectangle 2"/>
          <p:cNvSpPr>
            <a:spLocks noChangeArrowheads="1"/>
          </p:cNvSpPr>
          <p:nvPr>
            <p:ph type="sldImg"/>
          </p:nvPr>
        </p:nvSpPr>
        <p:spPr>
          <a:solidFill>
            <a:srgbClr val="FFFFFF"/>
          </a:solidFill>
          <a:ln/>
        </p:spPr>
      </p:sp>
      <p:sp>
        <p:nvSpPr>
          <p:cNvPr id="73732" name="Rectangle 3"/>
          <p:cNvSpPr>
            <a:spLocks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B03C38D-5570-F340-B1AF-F6A7F490C5E9}" type="slidenum">
              <a:rPr lang="en-US"/>
              <a:pPr/>
              <a:t>11</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2BFBED42-4DA6-CB42-BF80-5F97BEC2136D}" type="slidenum">
              <a:rPr lang="en-US"/>
              <a:pPr/>
              <a:t>12</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E6D7293-A8AC-2C4C-9146-B1A832474F83}" type="slidenum">
              <a:rPr lang="en-US"/>
              <a:pPr/>
              <a:t>13</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E23E9A-2A57-F449-B25B-52E9A41077E8}" type="datetimeFigureOut">
              <a:rPr lang="en-US" smtClean="0"/>
              <a:t>11/10/11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E23E9A-2A57-F449-B25B-52E9A41077E8}" type="datetimeFigureOut">
              <a:rPr lang="en-US" smtClean="0"/>
              <a:t>11/10/11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E23E9A-2A57-F449-B25B-52E9A41077E8}" type="datetimeFigureOut">
              <a:rPr lang="en-US" smtClean="0"/>
              <a:t>11/10/11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E23E9A-2A57-F449-B25B-52E9A41077E8}" type="datetimeFigureOut">
              <a:rPr lang="en-US" smtClean="0"/>
              <a:t>11/10/11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E23E9A-2A57-F449-B25B-52E9A41077E8}" type="datetimeFigureOut">
              <a:rPr lang="en-US" smtClean="0"/>
              <a:t>11/10/11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E23E9A-2A57-F449-B25B-52E9A41077E8}" type="datetimeFigureOut">
              <a:rPr lang="en-US" smtClean="0"/>
              <a:t>11/10/11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E23E9A-2A57-F449-B25B-52E9A41077E8}" type="datetimeFigureOut">
              <a:rPr lang="en-US" smtClean="0"/>
              <a:t>11/10/11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E23E9A-2A57-F449-B25B-52E9A41077E8}" type="datetimeFigureOut">
              <a:rPr lang="en-US" smtClean="0"/>
              <a:t>11/10/11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E23E9A-2A57-F449-B25B-52E9A41077E8}" type="datetimeFigureOut">
              <a:rPr lang="en-US" smtClean="0"/>
              <a:t>11/10/11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E23E9A-2A57-F449-B25B-52E9A41077E8}" type="datetimeFigureOut">
              <a:rPr lang="en-US" smtClean="0"/>
              <a:t>11/10/11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E23E9A-2A57-F449-B25B-52E9A41077E8}" type="datetimeFigureOut">
              <a:rPr lang="en-US" smtClean="0"/>
              <a:t>11/10/11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ADA-42EA-7842-B81A-CB7F40C0DDE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E23E9A-2A57-F449-B25B-52E9A41077E8}" type="datetimeFigureOut">
              <a:rPr lang="en-US" smtClean="0"/>
              <a:t>11/10/11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D2ADA-42EA-7842-B81A-CB7F40C0DDE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6.pdf"/><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Microsoft_Word_97_-_2004_Document1.doc"/><Relationship Id="rId5" Type="http://schemas.openxmlformats.org/officeDocument/2006/relationships/image" Target="../media/image2.jpe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Microsoft_Word_97_-_2004_Document2.doc"/><Relationship Id="rId5" Type="http://schemas.openxmlformats.org/officeDocument/2006/relationships/oleObject" Target="../embeddings/Microsoft_Word_97_-_2004_Document3.doc"/><Relationship Id="rId6" Type="http://schemas.openxmlformats.org/officeDocument/2006/relationships/image" Target="../media/image3.jpe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0" Type="http://schemas.openxmlformats.org/officeDocument/2006/relationships/image" Target="../media/image28.png"/><Relationship Id="rId21" Type="http://schemas.openxmlformats.org/officeDocument/2006/relationships/image" Target="../media/image29.png"/><Relationship Id="rId22" Type="http://schemas.openxmlformats.org/officeDocument/2006/relationships/image" Target="../media/image30.png"/><Relationship Id="rId23" Type="http://schemas.openxmlformats.org/officeDocument/2006/relationships/image" Target="../media/image31.png"/><Relationship Id="rId24" Type="http://schemas.openxmlformats.org/officeDocument/2006/relationships/image" Target="../media/image32.png"/><Relationship Id="rId25" Type="http://schemas.openxmlformats.org/officeDocument/2006/relationships/image" Target="../media/image33.png"/><Relationship Id="rId26" Type="http://schemas.openxmlformats.org/officeDocument/2006/relationships/image" Target="../media/image34.png"/><Relationship Id="rId27" Type="http://schemas.openxmlformats.org/officeDocument/2006/relationships/image" Target="../media/image35.png"/><Relationship Id="rId28" Type="http://schemas.openxmlformats.org/officeDocument/2006/relationships/image" Target="../media/image36.png"/><Relationship Id="rId29"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30" Type="http://schemas.openxmlformats.org/officeDocument/2006/relationships/image" Target="../media/image38.png"/><Relationship Id="rId31" Type="http://schemas.openxmlformats.org/officeDocument/2006/relationships/image" Target="../media/image39.png"/><Relationship Id="rId32" Type="http://schemas.openxmlformats.org/officeDocument/2006/relationships/image" Target="../media/image40.png"/><Relationship Id="rId9"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33" Type="http://schemas.openxmlformats.org/officeDocument/2006/relationships/image" Target="../media/image41.png"/><Relationship Id="rId34" Type="http://schemas.openxmlformats.org/officeDocument/2006/relationships/image" Target="../media/image42.png"/><Relationship Id="rId35" Type="http://schemas.openxmlformats.org/officeDocument/2006/relationships/image" Target="../media/image43.png"/><Relationship Id="rId36" Type="http://schemas.openxmlformats.org/officeDocument/2006/relationships/image" Target="../media/image44.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37" Type="http://schemas.openxmlformats.org/officeDocument/2006/relationships/image" Target="../media/image45.png"/><Relationship Id="rId38" Type="http://schemas.openxmlformats.org/officeDocument/2006/relationships/image" Target="../media/image46.png"/><Relationship Id="rId39" Type="http://schemas.openxmlformats.org/officeDocument/2006/relationships/image" Target="../media/image47.png"/><Relationship Id="rId40" Type="http://schemas.openxmlformats.org/officeDocument/2006/relationships/image" Target="../media/image48.png"/><Relationship Id="rId41" Type="http://schemas.openxmlformats.org/officeDocument/2006/relationships/image" Target="../media/image49.png"/><Relationship Id="rId42" Type="http://schemas.openxmlformats.org/officeDocument/2006/relationships/image" Target="../media/image50.png"/><Relationship Id="rId43" Type="http://schemas.openxmlformats.org/officeDocument/2006/relationships/image" Target="../media/image51.png"/><Relationship Id="rId4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oleObject" Targ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 Id="rId3"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 Id="rId3"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75.png"/><Relationship Id="rId1" Type="http://schemas.openxmlformats.org/officeDocument/2006/relationships/audio" Target="file://localhost/Users/mtan/Music/iTunes/iTunes%20Media/Music/Unknown%20Artist/Unknown%20Album/bcslunch.wav" TargetMode="Externa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 Id="rId3"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jpeg"/><Relationship Id="rId5" Type="http://schemas.openxmlformats.org/officeDocument/2006/relationships/image" Target="../media/image82.jpe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4" Type="http://schemas.openxmlformats.org/officeDocument/2006/relationships/image" Target="../media/image85.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Microsoft_Word_97_-_2004_Document4.doc"/><Relationship Id="rId5" Type="http://schemas.openxmlformats.org/officeDocument/2006/relationships/image" Target="../media/image89.png"/><Relationship Id="rId6" Type="http://schemas.openxmlformats.org/officeDocument/2006/relationships/oleObject" Target="../embeddings/Microsoft_Word_97_-_2004_Document5.doc"/><Relationship Id="rId7" Type="http://schemas.openxmlformats.org/officeDocument/2006/relationships/oleObject" Target="../embeddings/Microsoft_Word_97_-_2004_Document6.doc"/><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Microsoft_Word_97_-_2004_Document7.doc"/><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2.jpeg"/><Relationship Id="rId5" Type="http://schemas.openxmlformats.org/officeDocument/2006/relationships/image" Target="../media/image93.jpeg"/><Relationship Id="rId6" Type="http://schemas.openxmlformats.org/officeDocument/2006/relationships/image" Target="../media/image94.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1.jpeg"/><Relationship Id="rId5" Type="http://schemas.openxmlformats.org/officeDocument/2006/relationships/image" Target="../media/image93.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1.jpeg"/><Relationship Id="rId5" Type="http://schemas.openxmlformats.org/officeDocument/2006/relationships/image" Target="../media/image93.jpeg"/><Relationship Id="rId6" Type="http://schemas.openxmlformats.org/officeDocument/2006/relationships/image" Target="../media/image96.pdf"/><Relationship Id="rId7" Type="http://schemas.openxmlformats.org/officeDocument/2006/relationships/image" Target="../media/image97.png"/><Relationship Id="rId8" Type="http://schemas.openxmlformats.org/officeDocument/2006/relationships/image" Target="../media/image98.pdf"/><Relationship Id="rId9"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jpeg"/><Relationship Id="rId5" Type="http://schemas.openxmlformats.org/officeDocument/2006/relationships/image" Target="../media/image82.jpe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3.png"/><Relationship Id="rId1" Type="http://schemas.openxmlformats.org/officeDocument/2006/relationships/slideLayout" Target="../slideLayouts/slideLayout7.xml"/><Relationship Id="rId2"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7.xml"/><Relationship Id="rId2"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Microsoft_Word_97_-_2004_Document8.doc"/><Relationship Id="rId5" Type="http://schemas.openxmlformats.org/officeDocument/2006/relationships/image" Target="../media/image115.pdf"/><Relationship Id="rId6" Type="http://schemas.openxmlformats.org/officeDocument/2006/relationships/image" Target="../media/image116.png"/><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Microsoft_Word_97_-_2004_Document9.doc"/><Relationship Id="rId5" Type="http://schemas.openxmlformats.org/officeDocument/2006/relationships/oleObject" Target="../embeddings/Microsoft_Word_97_-_2004_Document10.doc"/><Relationship Id="rId6" Type="http://schemas.openxmlformats.org/officeDocument/2006/relationships/image" Target="../media/image119.pdf"/><Relationship Id="rId7" Type="http://schemas.openxmlformats.org/officeDocument/2006/relationships/image" Target="../media/image120.png"/><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Microsoft_Word_97_-_2004_Document11.doc"/><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Microsoft_Word_97_-_2004_Document12.doc"/><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1.bin"/><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Microsoft_Word_97_-_2004_Document13.doc"/><Relationship Id="rId5" Type="http://schemas.openxmlformats.org/officeDocument/2006/relationships/image" Target="../media/image126.pdf"/><Relationship Id="rId6" Type="http://schemas.openxmlformats.org/officeDocument/2006/relationships/image" Target="../media/image127.png"/><Relationship Id="rId7" Type="http://schemas.openxmlformats.org/officeDocument/2006/relationships/oleObject" Target="../embeddings/Microsoft_Word_97_-_2004_Document14.doc"/><Relationship Id="rId8" Type="http://schemas.openxmlformats.org/officeDocument/2006/relationships/image" Target="../media/image128.pdf"/><Relationship Id="rId9" Type="http://schemas.openxmlformats.org/officeDocument/2006/relationships/image" Target="../media/image129.png"/><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df"/><Relationship Id="rId4" Type="http://schemas.openxmlformats.org/officeDocument/2006/relationships/image" Target="../media/image131.png"/><Relationship Id="rId5" Type="http://schemas.openxmlformats.org/officeDocument/2006/relationships/image" Target="../media/image132.pdf"/><Relationship Id="rId6" Type="http://schemas.openxmlformats.org/officeDocument/2006/relationships/image" Target="../media/image133.png"/><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Microsoft_Word_97_-_2004_Document15.doc"/><Relationship Id="rId5" Type="http://schemas.openxmlformats.org/officeDocument/2006/relationships/oleObject" Target="../embeddings/Microsoft_Word_97_-_2004_Document16.doc"/><Relationship Id="rId6" Type="http://schemas.openxmlformats.org/officeDocument/2006/relationships/oleObject" Target="../embeddings/Microsoft_Word_97_-_2004_Document17.doc"/><Relationship Id="rId7" Type="http://schemas.openxmlformats.org/officeDocument/2006/relationships/oleObject" Target="../embeddings/Microsoft_Word_97_-_2004_Document18.doc"/><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Microsoft_Word_97_-_2004_Document19.doc"/><Relationship Id="rId5" Type="http://schemas.openxmlformats.org/officeDocument/2006/relationships/oleObject" Target="../embeddings/Microsoft_Word_97_-_2004_Document20.doc"/><Relationship Id="rId6" Type="http://schemas.openxmlformats.org/officeDocument/2006/relationships/image" Target="../media/image138.png"/><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7.xml.rels><?xml version="1.0" encoding="UTF-8" standalone="yes"?>
<Relationships xmlns="http://schemas.openxmlformats.org/package/2006/relationships"><Relationship Id="rId9" Type="http://schemas.openxmlformats.org/officeDocument/2006/relationships/image" Target="../media/image145.png"/><Relationship Id="rId20" Type="http://schemas.openxmlformats.org/officeDocument/2006/relationships/image" Target="../media/image156.png"/><Relationship Id="rId21" Type="http://schemas.openxmlformats.org/officeDocument/2006/relationships/image" Target="../media/image157.png"/><Relationship Id="rId22" Type="http://schemas.openxmlformats.org/officeDocument/2006/relationships/image" Target="../media/image158.png"/><Relationship Id="rId23" Type="http://schemas.openxmlformats.org/officeDocument/2006/relationships/image" Target="../media/image159.png"/><Relationship Id="rId24" Type="http://schemas.openxmlformats.org/officeDocument/2006/relationships/image" Target="../media/image160.png"/><Relationship Id="rId25" Type="http://schemas.openxmlformats.org/officeDocument/2006/relationships/image" Target="../media/image161.png"/><Relationship Id="rId26" Type="http://schemas.openxmlformats.org/officeDocument/2006/relationships/image" Target="../media/image162.png"/><Relationship Id="rId10" Type="http://schemas.openxmlformats.org/officeDocument/2006/relationships/image" Target="../media/image146.png"/><Relationship Id="rId11" Type="http://schemas.openxmlformats.org/officeDocument/2006/relationships/image" Target="../media/image147.png"/><Relationship Id="rId12" Type="http://schemas.openxmlformats.org/officeDocument/2006/relationships/image" Target="../media/image148.png"/><Relationship Id="rId13" Type="http://schemas.openxmlformats.org/officeDocument/2006/relationships/image" Target="../media/image149.png"/><Relationship Id="rId14" Type="http://schemas.openxmlformats.org/officeDocument/2006/relationships/image" Target="../media/image150.png"/><Relationship Id="rId15" Type="http://schemas.openxmlformats.org/officeDocument/2006/relationships/image" Target="../media/image151.png"/><Relationship Id="rId16" Type="http://schemas.openxmlformats.org/officeDocument/2006/relationships/image" Target="../media/image152.png"/><Relationship Id="rId17" Type="http://schemas.openxmlformats.org/officeDocument/2006/relationships/image" Target="../media/image153.png"/><Relationship Id="rId18" Type="http://schemas.openxmlformats.org/officeDocument/2006/relationships/image" Target="../media/image154.png"/><Relationship Id="rId19"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s>
</file>

<file path=ppt/slides/_rels/slide88.xml.rels><?xml version="1.0" encoding="UTF-8" standalone="yes"?>
<Relationships xmlns="http://schemas.openxmlformats.org/package/2006/relationships"><Relationship Id="rId9" Type="http://schemas.openxmlformats.org/officeDocument/2006/relationships/image" Target="../media/image145.png"/><Relationship Id="rId20" Type="http://schemas.openxmlformats.org/officeDocument/2006/relationships/image" Target="../media/image156.png"/><Relationship Id="rId21" Type="http://schemas.openxmlformats.org/officeDocument/2006/relationships/image" Target="../media/image157.png"/><Relationship Id="rId22" Type="http://schemas.openxmlformats.org/officeDocument/2006/relationships/image" Target="../media/image158.png"/><Relationship Id="rId23" Type="http://schemas.openxmlformats.org/officeDocument/2006/relationships/image" Target="../media/image159.png"/><Relationship Id="rId24" Type="http://schemas.openxmlformats.org/officeDocument/2006/relationships/image" Target="../media/image160.png"/><Relationship Id="rId25" Type="http://schemas.openxmlformats.org/officeDocument/2006/relationships/image" Target="../media/image161.png"/><Relationship Id="rId26" Type="http://schemas.openxmlformats.org/officeDocument/2006/relationships/image" Target="../media/image162.png"/><Relationship Id="rId10" Type="http://schemas.openxmlformats.org/officeDocument/2006/relationships/image" Target="../media/image146.png"/><Relationship Id="rId11" Type="http://schemas.openxmlformats.org/officeDocument/2006/relationships/image" Target="../media/image147.png"/><Relationship Id="rId12" Type="http://schemas.openxmlformats.org/officeDocument/2006/relationships/image" Target="../media/image148.png"/><Relationship Id="rId13" Type="http://schemas.openxmlformats.org/officeDocument/2006/relationships/image" Target="../media/image149.png"/><Relationship Id="rId14" Type="http://schemas.openxmlformats.org/officeDocument/2006/relationships/image" Target="../media/image150.png"/><Relationship Id="rId15" Type="http://schemas.openxmlformats.org/officeDocument/2006/relationships/image" Target="../media/image151.png"/><Relationship Id="rId16" Type="http://schemas.openxmlformats.org/officeDocument/2006/relationships/image" Target="../media/image152.png"/><Relationship Id="rId17" Type="http://schemas.openxmlformats.org/officeDocument/2006/relationships/image" Target="../media/image153.png"/><Relationship Id="rId18" Type="http://schemas.openxmlformats.org/officeDocument/2006/relationships/image" Target="../media/image154.png"/><Relationship Id="rId19" Type="http://schemas.openxmlformats.org/officeDocument/2006/relationships/image" Target="../media/image155.png"/><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s>
</file>

<file path=ppt/slides/_rels/slide89.xml.rels><?xml version="1.0" encoding="UTF-8" standalone="yes"?>
<Relationships xmlns="http://schemas.openxmlformats.org/package/2006/relationships"><Relationship Id="rId9" Type="http://schemas.openxmlformats.org/officeDocument/2006/relationships/image" Target="../media/image145.png"/><Relationship Id="rId20" Type="http://schemas.openxmlformats.org/officeDocument/2006/relationships/image" Target="../media/image156.png"/><Relationship Id="rId21" Type="http://schemas.openxmlformats.org/officeDocument/2006/relationships/image" Target="../media/image157.png"/><Relationship Id="rId22" Type="http://schemas.openxmlformats.org/officeDocument/2006/relationships/image" Target="../media/image158.png"/><Relationship Id="rId23" Type="http://schemas.openxmlformats.org/officeDocument/2006/relationships/image" Target="../media/image159.png"/><Relationship Id="rId24" Type="http://schemas.openxmlformats.org/officeDocument/2006/relationships/image" Target="../media/image160.png"/><Relationship Id="rId25" Type="http://schemas.openxmlformats.org/officeDocument/2006/relationships/image" Target="../media/image161.png"/><Relationship Id="rId26" Type="http://schemas.openxmlformats.org/officeDocument/2006/relationships/image" Target="../media/image162.png"/><Relationship Id="rId10" Type="http://schemas.openxmlformats.org/officeDocument/2006/relationships/image" Target="../media/image146.png"/><Relationship Id="rId11" Type="http://schemas.openxmlformats.org/officeDocument/2006/relationships/image" Target="../media/image147.png"/><Relationship Id="rId12" Type="http://schemas.openxmlformats.org/officeDocument/2006/relationships/image" Target="../media/image148.png"/><Relationship Id="rId13" Type="http://schemas.openxmlformats.org/officeDocument/2006/relationships/image" Target="../media/image149.png"/><Relationship Id="rId14" Type="http://schemas.openxmlformats.org/officeDocument/2006/relationships/image" Target="../media/image150.png"/><Relationship Id="rId15" Type="http://schemas.openxmlformats.org/officeDocument/2006/relationships/image" Target="../media/image151.png"/><Relationship Id="rId16" Type="http://schemas.openxmlformats.org/officeDocument/2006/relationships/image" Target="../media/image152.png"/><Relationship Id="rId17" Type="http://schemas.openxmlformats.org/officeDocument/2006/relationships/image" Target="../media/image153.png"/><Relationship Id="rId18" Type="http://schemas.openxmlformats.org/officeDocument/2006/relationships/image" Target="../media/image154.png"/><Relationship Id="rId19" Type="http://schemas.openxmlformats.org/officeDocument/2006/relationships/image" Target="../media/image155.png"/><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63.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oleObject" Target="../embeddings/oleObject2.bin"/><Relationship Id="rId7" Type="http://schemas.openxmlformats.org/officeDocument/2006/relationships/oleObject" Target="../embeddings/oleObject3.bin"/><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vmlDrawing" Target="../drawings/vmlDrawing16.vml"/><Relationship Id="rId2" Type="http://schemas.openxmlformats.org/officeDocument/2006/relationships/slideLayout" Target="../slideLayouts/slideLayout7.xml"/><Relationship Id="rId3" Type="http://schemas.openxmlformats.org/officeDocument/2006/relationships/oleObject" Target="!OLE_LINK5"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86265"/>
            <a:ext cx="7772400" cy="2514186"/>
          </a:xfrm>
        </p:spPr>
        <p:txBody>
          <a:bodyPr>
            <a:normAutofit/>
          </a:bodyPr>
          <a:lstStyle/>
          <a:p>
            <a:r>
              <a:rPr lang="en-US" dirty="0" smtClean="0"/>
              <a:t>Higher-level Language Comprehension and Conversation/Dialogue</a:t>
            </a:r>
            <a:endParaRPr lang="en-US" dirty="0"/>
          </a:p>
        </p:txBody>
      </p:sp>
      <p:sp>
        <p:nvSpPr>
          <p:cNvPr id="3" name="Subtitle 2"/>
          <p:cNvSpPr>
            <a:spLocks noGrp="1"/>
          </p:cNvSpPr>
          <p:nvPr>
            <p:ph type="subTitle" idx="1"/>
          </p:nvPr>
        </p:nvSpPr>
        <p:spPr/>
        <p:txBody>
          <a:bodyPr/>
          <a:lstStyle/>
          <a:p>
            <a:r>
              <a:rPr lang="en-US" dirty="0" smtClean="0">
                <a:solidFill>
                  <a:schemeClr val="tx1"/>
                </a:solidFill>
              </a:rPr>
              <a:t>BCS 501, Fall, 2011 </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a:srcRect/>
          <a:stretch>
            <a:fillRect/>
          </a:stretch>
        </p:blipFill>
        <p:spPr bwMode="auto">
          <a:xfrm>
            <a:off x="455613" y="227013"/>
            <a:ext cx="8231187" cy="6402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3"/>
          <a:srcRect/>
          <a:stretch>
            <a:fillRect/>
          </a:stretch>
        </p:blipFill>
        <p:spPr bwMode="auto">
          <a:xfrm>
            <a:off x="455613" y="227013"/>
            <a:ext cx="8231187" cy="6402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a:srcRect/>
          <a:stretch>
            <a:fillRect/>
          </a:stretch>
        </p:blipFill>
        <p:spPr bwMode="auto">
          <a:xfrm>
            <a:off x="455613" y="227013"/>
            <a:ext cx="8231187" cy="6402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3"/>
          <a:srcRect/>
          <a:stretch>
            <a:fillRect/>
          </a:stretch>
        </p:blipFill>
        <p:spPr bwMode="auto">
          <a:xfrm>
            <a:off x="455613" y="227013"/>
            <a:ext cx="8231187" cy="6402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3"/>
          <a:srcRect/>
          <a:stretch>
            <a:fillRect/>
          </a:stretch>
        </p:blipFill>
        <p:spPr bwMode="auto">
          <a:xfrm>
            <a:off x="455613" y="227013"/>
            <a:ext cx="8231187" cy="6402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8002" name="Picture 2"/>
          <p:cNvPicPr>
            <a:picLocks noChangeAspect="1" noChangeArrowheads="1"/>
          </p:cNvPicPr>
          <p:nvPr/>
        </p:nvPicPr>
        <mc:AlternateContent>
          <mc:Choice xmlns:ma="http://schemas.microsoft.com/office/mac/drawingml/2008/main" Requires="ma">
            <p:blipFill>
              <a:blip r:embed="rId3"/>
              <a:srcRect/>
              <a:stretch>
                <a:fillRect/>
              </a:stretch>
            </p:blipFill>
          </mc:Choice>
          <mc:Fallback>
            <p:blipFill>
              <a:blip r:embed="rId4"/>
              <a:srcRect/>
              <a:stretch>
                <a:fillRect/>
              </a:stretch>
            </p:blipFill>
          </mc:Fallback>
        </mc:AlternateContent>
        <p:spPr bwMode="auto">
          <a:xfrm>
            <a:off x="-76200" y="228600"/>
            <a:ext cx="9296400"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30050" name="Object 2"/>
          <p:cNvGraphicFramePr>
            <a:graphicFrameLocks noChangeAspect="1"/>
          </p:cNvGraphicFramePr>
          <p:nvPr/>
        </p:nvGraphicFramePr>
        <p:xfrm>
          <a:off x="1066800" y="377825"/>
          <a:ext cx="8077200" cy="6103938"/>
        </p:xfrm>
        <a:graphic>
          <a:graphicData uri="http://schemas.openxmlformats.org/presentationml/2006/ole">
            <p:oleObj spid="_x0000_s373762" name="Document" r:id="rId4" imgW="5486400" imgH="4145280" progId="Word.Document.8">
              <p:embed/>
            </p:oleObj>
          </a:graphicData>
        </a:graphic>
      </p:graphicFrame>
      <p:sp>
        <p:nvSpPr>
          <p:cNvPr id="130051" name="Line 3"/>
          <p:cNvSpPr>
            <a:spLocks noChangeShapeType="1"/>
          </p:cNvSpPr>
          <p:nvPr/>
        </p:nvSpPr>
        <p:spPr bwMode="auto">
          <a:xfrm>
            <a:off x="5063313" y="1337720"/>
            <a:ext cx="0" cy="708025"/>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130052" name="Line 4"/>
          <p:cNvSpPr>
            <a:spLocks noChangeShapeType="1"/>
          </p:cNvSpPr>
          <p:nvPr/>
        </p:nvSpPr>
        <p:spPr bwMode="auto">
          <a:xfrm>
            <a:off x="4411090" y="4456113"/>
            <a:ext cx="0" cy="708025"/>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130053" name="Line 5"/>
          <p:cNvSpPr>
            <a:spLocks noChangeShapeType="1"/>
          </p:cNvSpPr>
          <p:nvPr/>
        </p:nvSpPr>
        <p:spPr bwMode="auto">
          <a:xfrm flipH="1">
            <a:off x="6640836" y="4972844"/>
            <a:ext cx="809625" cy="382587"/>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pic>
        <p:nvPicPr>
          <p:cNvPr id="6" name="Picture 2"/>
          <p:cNvPicPr>
            <a:picLocks noChangeAspect="1" noChangeArrowheads="1"/>
          </p:cNvPicPr>
          <p:nvPr/>
        </p:nvPicPr>
        <p:blipFill>
          <a:blip r:embed="rId5"/>
          <a:srcRect/>
          <a:stretch>
            <a:fillRect/>
          </a:stretch>
        </p:blipFill>
        <p:spPr bwMode="auto">
          <a:xfrm>
            <a:off x="0" y="1820863"/>
            <a:ext cx="2057400"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32098" name="Object 2"/>
          <p:cNvGraphicFramePr>
            <a:graphicFrameLocks noChangeAspect="1"/>
          </p:cNvGraphicFramePr>
          <p:nvPr/>
        </p:nvGraphicFramePr>
        <p:xfrm>
          <a:off x="533400" y="3767137"/>
          <a:ext cx="8153400" cy="3090863"/>
        </p:xfrm>
        <a:graphic>
          <a:graphicData uri="http://schemas.openxmlformats.org/presentationml/2006/ole">
            <p:oleObj spid="_x0000_s375810" name="Document" r:id="rId4" imgW="5486400" imgH="2081784" progId="Word.Document.8">
              <p:embed/>
            </p:oleObj>
          </a:graphicData>
        </a:graphic>
      </p:graphicFrame>
      <p:graphicFrame>
        <p:nvGraphicFramePr>
          <p:cNvPr id="132099" name="Object 3"/>
          <p:cNvGraphicFramePr>
            <a:graphicFrameLocks noChangeAspect="1"/>
          </p:cNvGraphicFramePr>
          <p:nvPr/>
        </p:nvGraphicFramePr>
        <p:xfrm>
          <a:off x="457200" y="304800"/>
          <a:ext cx="8229600" cy="3094038"/>
        </p:xfrm>
        <a:graphic>
          <a:graphicData uri="http://schemas.openxmlformats.org/presentationml/2006/ole">
            <p:oleObj spid="_x0000_s375811" name="Document" r:id="rId5" imgW="5486400" imgH="2063496" progId="Word.Document.8">
              <p:embed/>
            </p:oleObj>
          </a:graphicData>
        </a:graphic>
      </p:graphicFrame>
      <p:sp>
        <p:nvSpPr>
          <p:cNvPr id="132100" name="Line 4"/>
          <p:cNvSpPr>
            <a:spLocks noChangeShapeType="1"/>
          </p:cNvSpPr>
          <p:nvPr/>
        </p:nvSpPr>
        <p:spPr bwMode="auto">
          <a:xfrm>
            <a:off x="3695700" y="1416050"/>
            <a:ext cx="0" cy="708025"/>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132101" name="Line 5"/>
          <p:cNvSpPr>
            <a:spLocks noChangeShapeType="1"/>
          </p:cNvSpPr>
          <p:nvPr/>
        </p:nvSpPr>
        <p:spPr bwMode="auto">
          <a:xfrm>
            <a:off x="3819525" y="4792318"/>
            <a:ext cx="0" cy="708025"/>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132102" name="Line 6"/>
          <p:cNvSpPr>
            <a:spLocks noChangeShapeType="1"/>
          </p:cNvSpPr>
          <p:nvPr/>
        </p:nvSpPr>
        <p:spPr bwMode="auto">
          <a:xfrm rot="4542863">
            <a:off x="5476710" y="1682708"/>
            <a:ext cx="0" cy="708025"/>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pic>
        <p:nvPicPr>
          <p:cNvPr id="7" name="Picture 2"/>
          <p:cNvPicPr>
            <a:picLocks noChangeAspect="1" noChangeArrowheads="1"/>
          </p:cNvPicPr>
          <p:nvPr/>
        </p:nvPicPr>
        <p:blipFill>
          <a:blip r:embed="rId6"/>
          <a:srcRect/>
          <a:stretch>
            <a:fillRect/>
          </a:stretch>
        </p:blipFill>
        <p:spPr bwMode="auto">
          <a:xfrm>
            <a:off x="0" y="2598738"/>
            <a:ext cx="2057400"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707606" y="1168400"/>
            <a:ext cx="5145088" cy="2540000"/>
            <a:chOff x="2336" y="176"/>
            <a:chExt cx="3241" cy="1600"/>
          </a:xfrm>
        </p:grpSpPr>
        <p:sp>
          <p:nvSpPr>
            <p:cNvPr id="163165" name="Rectangle 3"/>
            <p:cNvSpPr>
              <a:spLocks noChangeArrowheads="1"/>
            </p:cNvSpPr>
            <p:nvPr/>
          </p:nvSpPr>
          <p:spPr bwMode="auto">
            <a:xfrm>
              <a:off x="2336" y="176"/>
              <a:ext cx="3241" cy="1600"/>
            </a:xfrm>
            <a:prstGeom prst="rect">
              <a:avLst/>
            </a:prstGeom>
            <a:solidFill>
              <a:srgbClr val="FFFFFF"/>
            </a:solidFill>
            <a:ln w="12700">
              <a:solidFill>
                <a:srgbClr val="000000"/>
              </a:solidFill>
              <a:miter lim="800000"/>
              <a:headEnd/>
              <a:tailEnd/>
            </a:ln>
          </p:spPr>
          <p:txBody>
            <a:bodyPr>
              <a:prstTxWarp prst="textNoShape">
                <a:avLst/>
              </a:prstTxWarp>
            </a:bodyPr>
            <a:lstStyle/>
            <a:p>
              <a:endParaRPr lang="en-US"/>
            </a:p>
          </p:txBody>
        </p:sp>
        <p:sp>
          <p:nvSpPr>
            <p:cNvPr id="163166" name="Rectangle 4"/>
            <p:cNvSpPr>
              <a:spLocks noChangeArrowheads="1"/>
            </p:cNvSpPr>
            <p:nvPr/>
          </p:nvSpPr>
          <p:spPr bwMode="auto">
            <a:xfrm>
              <a:off x="2768" y="480"/>
              <a:ext cx="2169" cy="816"/>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163167" name="Freeform 5"/>
            <p:cNvSpPr>
              <a:spLocks/>
            </p:cNvSpPr>
            <p:nvPr/>
          </p:nvSpPr>
          <p:spPr bwMode="auto">
            <a:xfrm>
              <a:off x="2768" y="480"/>
              <a:ext cx="2169" cy="816"/>
            </a:xfrm>
            <a:custGeom>
              <a:avLst/>
              <a:gdLst>
                <a:gd name="T0" fmla="*/ 0 w 2169"/>
                <a:gd name="T1" fmla="*/ 0 h 816"/>
                <a:gd name="T2" fmla="*/ 2169 w 2169"/>
                <a:gd name="T3" fmla="*/ 0 h 816"/>
                <a:gd name="T4" fmla="*/ 2169 w 2169"/>
                <a:gd name="T5" fmla="*/ 816 h 816"/>
                <a:gd name="T6" fmla="*/ 0 w 2169"/>
                <a:gd name="T7" fmla="*/ 816 h 816"/>
                <a:gd name="T8" fmla="*/ 0 w 2169"/>
                <a:gd name="T9" fmla="*/ 0 h 816"/>
                <a:gd name="T10" fmla="*/ 0 w 2169"/>
                <a:gd name="T11" fmla="*/ 816 h 816"/>
                <a:gd name="T12" fmla="*/ 0 60000 65536"/>
                <a:gd name="T13" fmla="*/ 0 60000 65536"/>
                <a:gd name="T14" fmla="*/ 0 60000 65536"/>
                <a:gd name="T15" fmla="*/ 0 60000 65536"/>
                <a:gd name="T16" fmla="*/ 0 60000 65536"/>
                <a:gd name="T17" fmla="*/ 0 60000 65536"/>
                <a:gd name="T18" fmla="*/ 0 w 2169"/>
                <a:gd name="T19" fmla="*/ 0 h 816"/>
                <a:gd name="T20" fmla="*/ 2169 w 2169"/>
                <a:gd name="T21" fmla="*/ 816 h 816"/>
              </a:gdLst>
              <a:ahLst/>
              <a:cxnLst>
                <a:cxn ang="T12">
                  <a:pos x="T0" y="T1"/>
                </a:cxn>
                <a:cxn ang="T13">
                  <a:pos x="T2" y="T3"/>
                </a:cxn>
                <a:cxn ang="T14">
                  <a:pos x="T4" y="T5"/>
                </a:cxn>
                <a:cxn ang="T15">
                  <a:pos x="T6" y="T7"/>
                </a:cxn>
                <a:cxn ang="T16">
                  <a:pos x="T8" y="T9"/>
                </a:cxn>
                <a:cxn ang="T17">
                  <a:pos x="T10" y="T11"/>
                </a:cxn>
              </a:cxnLst>
              <a:rect l="T18" t="T19" r="T20" b="T21"/>
              <a:pathLst>
                <a:path w="2169" h="816">
                  <a:moveTo>
                    <a:pt x="0" y="0"/>
                  </a:moveTo>
                  <a:lnTo>
                    <a:pt x="2169" y="0"/>
                  </a:lnTo>
                  <a:lnTo>
                    <a:pt x="2169" y="816"/>
                  </a:lnTo>
                  <a:lnTo>
                    <a:pt x="0" y="816"/>
                  </a:lnTo>
                  <a:lnTo>
                    <a:pt x="0" y="0"/>
                  </a:lnTo>
                  <a:lnTo>
                    <a:pt x="0" y="816"/>
                  </a:lnTo>
                </a:path>
              </a:pathLst>
            </a:custGeom>
            <a:noFill/>
            <a:ln w="12700">
              <a:solidFill>
                <a:srgbClr val="000000"/>
              </a:solidFill>
              <a:round/>
              <a:headEnd/>
              <a:tailEnd/>
            </a:ln>
          </p:spPr>
          <p:txBody>
            <a:bodyPr>
              <a:prstTxWarp prst="textNoShape">
                <a:avLst/>
              </a:prstTxWarp>
            </a:bodyPr>
            <a:lstStyle/>
            <a:p>
              <a:endParaRPr lang="en-US"/>
            </a:p>
          </p:txBody>
        </p:sp>
        <p:sp>
          <p:nvSpPr>
            <p:cNvPr id="163168" name="Line 6"/>
            <p:cNvSpPr>
              <a:spLocks noChangeShapeType="1"/>
            </p:cNvSpPr>
            <p:nvPr/>
          </p:nvSpPr>
          <p:spPr bwMode="auto">
            <a:xfrm>
              <a:off x="2744" y="1296"/>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69" name="Line 7"/>
            <p:cNvSpPr>
              <a:spLocks noChangeShapeType="1"/>
            </p:cNvSpPr>
            <p:nvPr/>
          </p:nvSpPr>
          <p:spPr bwMode="auto">
            <a:xfrm>
              <a:off x="2744" y="1128"/>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0" name="Line 8"/>
            <p:cNvSpPr>
              <a:spLocks noChangeShapeType="1"/>
            </p:cNvSpPr>
            <p:nvPr/>
          </p:nvSpPr>
          <p:spPr bwMode="auto">
            <a:xfrm>
              <a:off x="2744" y="968"/>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1" name="Line 9"/>
            <p:cNvSpPr>
              <a:spLocks noChangeShapeType="1"/>
            </p:cNvSpPr>
            <p:nvPr/>
          </p:nvSpPr>
          <p:spPr bwMode="auto">
            <a:xfrm>
              <a:off x="2744" y="800"/>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2" name="Line 10"/>
            <p:cNvSpPr>
              <a:spLocks noChangeShapeType="1"/>
            </p:cNvSpPr>
            <p:nvPr/>
          </p:nvSpPr>
          <p:spPr bwMode="auto">
            <a:xfrm>
              <a:off x="2744" y="640"/>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3" name="Line 11"/>
            <p:cNvSpPr>
              <a:spLocks noChangeShapeType="1"/>
            </p:cNvSpPr>
            <p:nvPr/>
          </p:nvSpPr>
          <p:spPr bwMode="auto">
            <a:xfrm>
              <a:off x="2744" y="480"/>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4" name="Line 12"/>
            <p:cNvSpPr>
              <a:spLocks noChangeShapeType="1"/>
            </p:cNvSpPr>
            <p:nvPr/>
          </p:nvSpPr>
          <p:spPr bwMode="auto">
            <a:xfrm>
              <a:off x="2768" y="1296"/>
              <a:ext cx="2169"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5" name="Line 13"/>
            <p:cNvSpPr>
              <a:spLocks noChangeShapeType="1"/>
            </p:cNvSpPr>
            <p:nvPr/>
          </p:nvSpPr>
          <p:spPr bwMode="auto">
            <a:xfrm flipV="1">
              <a:off x="2768"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6" name="Line 14"/>
            <p:cNvSpPr>
              <a:spLocks noChangeShapeType="1"/>
            </p:cNvSpPr>
            <p:nvPr/>
          </p:nvSpPr>
          <p:spPr bwMode="auto">
            <a:xfrm flipV="1">
              <a:off x="2872"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7" name="Line 15"/>
            <p:cNvSpPr>
              <a:spLocks noChangeShapeType="1"/>
            </p:cNvSpPr>
            <p:nvPr/>
          </p:nvSpPr>
          <p:spPr bwMode="auto">
            <a:xfrm flipV="1">
              <a:off x="2976"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8" name="Line 16"/>
            <p:cNvSpPr>
              <a:spLocks noChangeShapeType="1"/>
            </p:cNvSpPr>
            <p:nvPr/>
          </p:nvSpPr>
          <p:spPr bwMode="auto">
            <a:xfrm flipV="1">
              <a:off x="3088"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79" name="Line 17"/>
            <p:cNvSpPr>
              <a:spLocks noChangeShapeType="1"/>
            </p:cNvSpPr>
            <p:nvPr/>
          </p:nvSpPr>
          <p:spPr bwMode="auto">
            <a:xfrm flipV="1">
              <a:off x="3192"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0" name="Line 18"/>
            <p:cNvSpPr>
              <a:spLocks noChangeShapeType="1"/>
            </p:cNvSpPr>
            <p:nvPr/>
          </p:nvSpPr>
          <p:spPr bwMode="auto">
            <a:xfrm flipV="1">
              <a:off x="3304"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1" name="Line 19"/>
            <p:cNvSpPr>
              <a:spLocks noChangeShapeType="1"/>
            </p:cNvSpPr>
            <p:nvPr/>
          </p:nvSpPr>
          <p:spPr bwMode="auto">
            <a:xfrm flipV="1">
              <a:off x="3408"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2" name="Line 20"/>
            <p:cNvSpPr>
              <a:spLocks noChangeShapeType="1"/>
            </p:cNvSpPr>
            <p:nvPr/>
          </p:nvSpPr>
          <p:spPr bwMode="auto">
            <a:xfrm flipV="1">
              <a:off x="3520"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3" name="Line 21"/>
            <p:cNvSpPr>
              <a:spLocks noChangeShapeType="1"/>
            </p:cNvSpPr>
            <p:nvPr/>
          </p:nvSpPr>
          <p:spPr bwMode="auto">
            <a:xfrm flipV="1">
              <a:off x="3624"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4" name="Line 22"/>
            <p:cNvSpPr>
              <a:spLocks noChangeShapeType="1"/>
            </p:cNvSpPr>
            <p:nvPr/>
          </p:nvSpPr>
          <p:spPr bwMode="auto">
            <a:xfrm flipV="1">
              <a:off x="3736"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5" name="Line 23"/>
            <p:cNvSpPr>
              <a:spLocks noChangeShapeType="1"/>
            </p:cNvSpPr>
            <p:nvPr/>
          </p:nvSpPr>
          <p:spPr bwMode="auto">
            <a:xfrm flipV="1">
              <a:off x="3840"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6" name="Line 24"/>
            <p:cNvSpPr>
              <a:spLocks noChangeShapeType="1"/>
            </p:cNvSpPr>
            <p:nvPr/>
          </p:nvSpPr>
          <p:spPr bwMode="auto">
            <a:xfrm flipV="1">
              <a:off x="3952"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7" name="Line 25"/>
            <p:cNvSpPr>
              <a:spLocks noChangeShapeType="1"/>
            </p:cNvSpPr>
            <p:nvPr/>
          </p:nvSpPr>
          <p:spPr bwMode="auto">
            <a:xfrm flipV="1">
              <a:off x="4049"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8" name="Line 26"/>
            <p:cNvSpPr>
              <a:spLocks noChangeShapeType="1"/>
            </p:cNvSpPr>
            <p:nvPr/>
          </p:nvSpPr>
          <p:spPr bwMode="auto">
            <a:xfrm flipV="1">
              <a:off x="4161"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89" name="Line 27"/>
            <p:cNvSpPr>
              <a:spLocks noChangeShapeType="1"/>
            </p:cNvSpPr>
            <p:nvPr/>
          </p:nvSpPr>
          <p:spPr bwMode="auto">
            <a:xfrm flipV="1">
              <a:off x="4273"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90" name="Line 28"/>
            <p:cNvSpPr>
              <a:spLocks noChangeShapeType="1"/>
            </p:cNvSpPr>
            <p:nvPr/>
          </p:nvSpPr>
          <p:spPr bwMode="auto">
            <a:xfrm flipV="1">
              <a:off x="4377"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91" name="Line 29"/>
            <p:cNvSpPr>
              <a:spLocks noChangeShapeType="1"/>
            </p:cNvSpPr>
            <p:nvPr/>
          </p:nvSpPr>
          <p:spPr bwMode="auto">
            <a:xfrm flipV="1">
              <a:off x="4489"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92" name="Line 30"/>
            <p:cNvSpPr>
              <a:spLocks noChangeShapeType="1"/>
            </p:cNvSpPr>
            <p:nvPr/>
          </p:nvSpPr>
          <p:spPr bwMode="auto">
            <a:xfrm flipV="1">
              <a:off x="4593"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93" name="Line 31"/>
            <p:cNvSpPr>
              <a:spLocks noChangeShapeType="1"/>
            </p:cNvSpPr>
            <p:nvPr/>
          </p:nvSpPr>
          <p:spPr bwMode="auto">
            <a:xfrm flipV="1">
              <a:off x="4705"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94" name="Line 32"/>
            <p:cNvSpPr>
              <a:spLocks noChangeShapeType="1"/>
            </p:cNvSpPr>
            <p:nvPr/>
          </p:nvSpPr>
          <p:spPr bwMode="auto">
            <a:xfrm flipV="1">
              <a:off x="4809"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95" name="Line 33"/>
            <p:cNvSpPr>
              <a:spLocks noChangeShapeType="1"/>
            </p:cNvSpPr>
            <p:nvPr/>
          </p:nvSpPr>
          <p:spPr bwMode="auto">
            <a:xfrm flipV="1">
              <a:off x="4921" y="1296"/>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63196" name="Freeform 34"/>
            <p:cNvSpPr>
              <a:spLocks/>
            </p:cNvSpPr>
            <p:nvPr/>
          </p:nvSpPr>
          <p:spPr bwMode="auto">
            <a:xfrm>
              <a:off x="2776" y="496"/>
              <a:ext cx="2153" cy="800"/>
            </a:xfrm>
            <a:custGeom>
              <a:avLst/>
              <a:gdLst>
                <a:gd name="T0" fmla="*/ 16 w 2153"/>
                <a:gd name="T1" fmla="*/ 800 h 800"/>
                <a:gd name="T2" fmla="*/ 56 w 2153"/>
                <a:gd name="T3" fmla="*/ 800 h 800"/>
                <a:gd name="T4" fmla="*/ 80 w 2153"/>
                <a:gd name="T5" fmla="*/ 800 h 800"/>
                <a:gd name="T6" fmla="*/ 120 w 2153"/>
                <a:gd name="T7" fmla="*/ 800 h 800"/>
                <a:gd name="T8" fmla="*/ 152 w 2153"/>
                <a:gd name="T9" fmla="*/ 800 h 800"/>
                <a:gd name="T10" fmla="*/ 192 w 2153"/>
                <a:gd name="T11" fmla="*/ 800 h 800"/>
                <a:gd name="T12" fmla="*/ 224 w 2153"/>
                <a:gd name="T13" fmla="*/ 800 h 800"/>
                <a:gd name="T14" fmla="*/ 264 w 2153"/>
                <a:gd name="T15" fmla="*/ 800 h 800"/>
                <a:gd name="T16" fmla="*/ 296 w 2153"/>
                <a:gd name="T17" fmla="*/ 800 h 800"/>
                <a:gd name="T18" fmla="*/ 336 w 2153"/>
                <a:gd name="T19" fmla="*/ 800 h 800"/>
                <a:gd name="T20" fmla="*/ 376 w 2153"/>
                <a:gd name="T21" fmla="*/ 800 h 800"/>
                <a:gd name="T22" fmla="*/ 408 w 2153"/>
                <a:gd name="T23" fmla="*/ 800 h 800"/>
                <a:gd name="T24" fmla="*/ 448 w 2153"/>
                <a:gd name="T25" fmla="*/ 800 h 800"/>
                <a:gd name="T26" fmla="*/ 480 w 2153"/>
                <a:gd name="T27" fmla="*/ 800 h 800"/>
                <a:gd name="T28" fmla="*/ 520 w 2153"/>
                <a:gd name="T29" fmla="*/ 768 h 800"/>
                <a:gd name="T30" fmla="*/ 552 w 2153"/>
                <a:gd name="T31" fmla="*/ 752 h 800"/>
                <a:gd name="T32" fmla="*/ 592 w 2153"/>
                <a:gd name="T33" fmla="*/ 752 h 800"/>
                <a:gd name="T34" fmla="*/ 624 w 2153"/>
                <a:gd name="T35" fmla="*/ 752 h 800"/>
                <a:gd name="T36" fmla="*/ 664 w 2153"/>
                <a:gd name="T37" fmla="*/ 736 h 800"/>
                <a:gd name="T38" fmla="*/ 696 w 2153"/>
                <a:gd name="T39" fmla="*/ 736 h 800"/>
                <a:gd name="T40" fmla="*/ 736 w 2153"/>
                <a:gd name="T41" fmla="*/ 752 h 800"/>
                <a:gd name="T42" fmla="*/ 768 w 2153"/>
                <a:gd name="T43" fmla="*/ 752 h 800"/>
                <a:gd name="T44" fmla="*/ 808 w 2153"/>
                <a:gd name="T45" fmla="*/ 752 h 800"/>
                <a:gd name="T46" fmla="*/ 840 w 2153"/>
                <a:gd name="T47" fmla="*/ 736 h 800"/>
                <a:gd name="T48" fmla="*/ 880 w 2153"/>
                <a:gd name="T49" fmla="*/ 704 h 800"/>
                <a:gd name="T50" fmla="*/ 912 w 2153"/>
                <a:gd name="T51" fmla="*/ 704 h 800"/>
                <a:gd name="T52" fmla="*/ 952 w 2153"/>
                <a:gd name="T53" fmla="*/ 688 h 800"/>
                <a:gd name="T54" fmla="*/ 984 w 2153"/>
                <a:gd name="T55" fmla="*/ 672 h 800"/>
                <a:gd name="T56" fmla="*/ 1024 w 2153"/>
                <a:gd name="T57" fmla="*/ 640 h 800"/>
                <a:gd name="T58" fmla="*/ 1056 w 2153"/>
                <a:gd name="T59" fmla="*/ 576 h 800"/>
                <a:gd name="T60" fmla="*/ 1096 w 2153"/>
                <a:gd name="T61" fmla="*/ 528 h 800"/>
                <a:gd name="T62" fmla="*/ 1128 w 2153"/>
                <a:gd name="T63" fmla="*/ 464 h 800"/>
                <a:gd name="T64" fmla="*/ 1168 w 2153"/>
                <a:gd name="T65" fmla="*/ 408 h 800"/>
                <a:gd name="T66" fmla="*/ 1193 w 2153"/>
                <a:gd name="T67" fmla="*/ 312 h 800"/>
                <a:gd name="T68" fmla="*/ 1233 w 2153"/>
                <a:gd name="T69" fmla="*/ 264 h 800"/>
                <a:gd name="T70" fmla="*/ 1265 w 2153"/>
                <a:gd name="T71" fmla="*/ 216 h 800"/>
                <a:gd name="T72" fmla="*/ 1305 w 2153"/>
                <a:gd name="T73" fmla="*/ 184 h 800"/>
                <a:gd name="T74" fmla="*/ 1337 w 2153"/>
                <a:gd name="T75" fmla="*/ 136 h 800"/>
                <a:gd name="T76" fmla="*/ 1377 w 2153"/>
                <a:gd name="T77" fmla="*/ 120 h 800"/>
                <a:gd name="T78" fmla="*/ 1409 w 2153"/>
                <a:gd name="T79" fmla="*/ 88 h 800"/>
                <a:gd name="T80" fmla="*/ 1449 w 2153"/>
                <a:gd name="T81" fmla="*/ 64 h 800"/>
                <a:gd name="T82" fmla="*/ 1481 w 2153"/>
                <a:gd name="T83" fmla="*/ 64 h 800"/>
                <a:gd name="T84" fmla="*/ 1521 w 2153"/>
                <a:gd name="T85" fmla="*/ 48 h 800"/>
                <a:gd name="T86" fmla="*/ 1553 w 2153"/>
                <a:gd name="T87" fmla="*/ 64 h 800"/>
                <a:gd name="T88" fmla="*/ 1593 w 2153"/>
                <a:gd name="T89" fmla="*/ 64 h 800"/>
                <a:gd name="T90" fmla="*/ 1625 w 2153"/>
                <a:gd name="T91" fmla="*/ 64 h 800"/>
                <a:gd name="T92" fmla="*/ 1665 w 2153"/>
                <a:gd name="T93" fmla="*/ 48 h 800"/>
                <a:gd name="T94" fmla="*/ 1697 w 2153"/>
                <a:gd name="T95" fmla="*/ 48 h 800"/>
                <a:gd name="T96" fmla="*/ 1737 w 2153"/>
                <a:gd name="T97" fmla="*/ 48 h 800"/>
                <a:gd name="T98" fmla="*/ 1769 w 2153"/>
                <a:gd name="T99" fmla="*/ 48 h 800"/>
                <a:gd name="T100" fmla="*/ 1809 w 2153"/>
                <a:gd name="T101" fmla="*/ 48 h 800"/>
                <a:gd name="T102" fmla="*/ 1849 w 2153"/>
                <a:gd name="T103" fmla="*/ 0 h 800"/>
                <a:gd name="T104" fmla="*/ 1881 w 2153"/>
                <a:gd name="T105" fmla="*/ 0 h 800"/>
                <a:gd name="T106" fmla="*/ 1921 w 2153"/>
                <a:gd name="T107" fmla="*/ 0 h 800"/>
                <a:gd name="T108" fmla="*/ 1953 w 2153"/>
                <a:gd name="T109" fmla="*/ 0 h 800"/>
                <a:gd name="T110" fmla="*/ 1993 w 2153"/>
                <a:gd name="T111" fmla="*/ 0 h 800"/>
                <a:gd name="T112" fmla="*/ 2025 w 2153"/>
                <a:gd name="T113" fmla="*/ 0 h 800"/>
                <a:gd name="T114" fmla="*/ 2065 w 2153"/>
                <a:gd name="T115" fmla="*/ 0 h 800"/>
                <a:gd name="T116" fmla="*/ 2097 w 2153"/>
                <a:gd name="T117" fmla="*/ 0 h 800"/>
                <a:gd name="T118" fmla="*/ 2137 w 2153"/>
                <a:gd name="T119" fmla="*/ 0 h 8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53"/>
                <a:gd name="T181" fmla="*/ 0 h 800"/>
                <a:gd name="T182" fmla="*/ 2153 w 2153"/>
                <a:gd name="T183" fmla="*/ 800 h 8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53" h="800">
                  <a:moveTo>
                    <a:pt x="0" y="800"/>
                  </a:moveTo>
                  <a:lnTo>
                    <a:pt x="16" y="800"/>
                  </a:lnTo>
                  <a:lnTo>
                    <a:pt x="40" y="800"/>
                  </a:lnTo>
                  <a:lnTo>
                    <a:pt x="56" y="800"/>
                  </a:lnTo>
                  <a:lnTo>
                    <a:pt x="72" y="800"/>
                  </a:lnTo>
                  <a:lnTo>
                    <a:pt x="80" y="800"/>
                  </a:lnTo>
                  <a:lnTo>
                    <a:pt x="104" y="800"/>
                  </a:lnTo>
                  <a:lnTo>
                    <a:pt x="120" y="800"/>
                  </a:lnTo>
                  <a:lnTo>
                    <a:pt x="136" y="800"/>
                  </a:lnTo>
                  <a:lnTo>
                    <a:pt x="152" y="800"/>
                  </a:lnTo>
                  <a:lnTo>
                    <a:pt x="176" y="800"/>
                  </a:lnTo>
                  <a:lnTo>
                    <a:pt x="192" y="800"/>
                  </a:lnTo>
                  <a:lnTo>
                    <a:pt x="208" y="800"/>
                  </a:lnTo>
                  <a:lnTo>
                    <a:pt x="224" y="800"/>
                  </a:lnTo>
                  <a:lnTo>
                    <a:pt x="248" y="800"/>
                  </a:lnTo>
                  <a:lnTo>
                    <a:pt x="264" y="800"/>
                  </a:lnTo>
                  <a:lnTo>
                    <a:pt x="280" y="800"/>
                  </a:lnTo>
                  <a:lnTo>
                    <a:pt x="296" y="800"/>
                  </a:lnTo>
                  <a:lnTo>
                    <a:pt x="320" y="800"/>
                  </a:lnTo>
                  <a:lnTo>
                    <a:pt x="336" y="800"/>
                  </a:lnTo>
                  <a:lnTo>
                    <a:pt x="352" y="800"/>
                  </a:lnTo>
                  <a:lnTo>
                    <a:pt x="376" y="800"/>
                  </a:lnTo>
                  <a:lnTo>
                    <a:pt x="392" y="800"/>
                  </a:lnTo>
                  <a:lnTo>
                    <a:pt x="408" y="800"/>
                  </a:lnTo>
                  <a:lnTo>
                    <a:pt x="424" y="800"/>
                  </a:lnTo>
                  <a:lnTo>
                    <a:pt x="448" y="800"/>
                  </a:lnTo>
                  <a:lnTo>
                    <a:pt x="464" y="800"/>
                  </a:lnTo>
                  <a:lnTo>
                    <a:pt x="480" y="800"/>
                  </a:lnTo>
                  <a:lnTo>
                    <a:pt x="496" y="784"/>
                  </a:lnTo>
                  <a:lnTo>
                    <a:pt x="520" y="768"/>
                  </a:lnTo>
                  <a:lnTo>
                    <a:pt x="536" y="768"/>
                  </a:lnTo>
                  <a:lnTo>
                    <a:pt x="552" y="752"/>
                  </a:lnTo>
                  <a:lnTo>
                    <a:pt x="568" y="752"/>
                  </a:lnTo>
                  <a:lnTo>
                    <a:pt x="592" y="752"/>
                  </a:lnTo>
                  <a:lnTo>
                    <a:pt x="608" y="752"/>
                  </a:lnTo>
                  <a:lnTo>
                    <a:pt x="624" y="752"/>
                  </a:lnTo>
                  <a:lnTo>
                    <a:pt x="640" y="736"/>
                  </a:lnTo>
                  <a:lnTo>
                    <a:pt x="664" y="736"/>
                  </a:lnTo>
                  <a:lnTo>
                    <a:pt x="680" y="736"/>
                  </a:lnTo>
                  <a:lnTo>
                    <a:pt x="696" y="736"/>
                  </a:lnTo>
                  <a:lnTo>
                    <a:pt x="712" y="752"/>
                  </a:lnTo>
                  <a:lnTo>
                    <a:pt x="736" y="752"/>
                  </a:lnTo>
                  <a:lnTo>
                    <a:pt x="752" y="752"/>
                  </a:lnTo>
                  <a:lnTo>
                    <a:pt x="768" y="752"/>
                  </a:lnTo>
                  <a:lnTo>
                    <a:pt x="784" y="752"/>
                  </a:lnTo>
                  <a:lnTo>
                    <a:pt x="808" y="752"/>
                  </a:lnTo>
                  <a:lnTo>
                    <a:pt x="824" y="752"/>
                  </a:lnTo>
                  <a:lnTo>
                    <a:pt x="840" y="736"/>
                  </a:lnTo>
                  <a:lnTo>
                    <a:pt x="856" y="736"/>
                  </a:lnTo>
                  <a:lnTo>
                    <a:pt x="880" y="704"/>
                  </a:lnTo>
                  <a:lnTo>
                    <a:pt x="896" y="704"/>
                  </a:lnTo>
                  <a:lnTo>
                    <a:pt x="912" y="704"/>
                  </a:lnTo>
                  <a:lnTo>
                    <a:pt x="928" y="688"/>
                  </a:lnTo>
                  <a:lnTo>
                    <a:pt x="952" y="688"/>
                  </a:lnTo>
                  <a:lnTo>
                    <a:pt x="968" y="672"/>
                  </a:lnTo>
                  <a:lnTo>
                    <a:pt x="984" y="672"/>
                  </a:lnTo>
                  <a:lnTo>
                    <a:pt x="1000" y="656"/>
                  </a:lnTo>
                  <a:lnTo>
                    <a:pt x="1024" y="640"/>
                  </a:lnTo>
                  <a:lnTo>
                    <a:pt x="1040" y="592"/>
                  </a:lnTo>
                  <a:lnTo>
                    <a:pt x="1056" y="576"/>
                  </a:lnTo>
                  <a:lnTo>
                    <a:pt x="1080" y="528"/>
                  </a:lnTo>
                  <a:lnTo>
                    <a:pt x="1096" y="528"/>
                  </a:lnTo>
                  <a:lnTo>
                    <a:pt x="1112" y="496"/>
                  </a:lnTo>
                  <a:lnTo>
                    <a:pt x="1128" y="464"/>
                  </a:lnTo>
                  <a:lnTo>
                    <a:pt x="1152" y="432"/>
                  </a:lnTo>
                  <a:lnTo>
                    <a:pt x="1168" y="408"/>
                  </a:lnTo>
                  <a:lnTo>
                    <a:pt x="1185" y="376"/>
                  </a:lnTo>
                  <a:lnTo>
                    <a:pt x="1193" y="312"/>
                  </a:lnTo>
                  <a:lnTo>
                    <a:pt x="1217" y="280"/>
                  </a:lnTo>
                  <a:lnTo>
                    <a:pt x="1233" y="264"/>
                  </a:lnTo>
                  <a:lnTo>
                    <a:pt x="1249" y="264"/>
                  </a:lnTo>
                  <a:lnTo>
                    <a:pt x="1265" y="216"/>
                  </a:lnTo>
                  <a:lnTo>
                    <a:pt x="1289" y="184"/>
                  </a:lnTo>
                  <a:lnTo>
                    <a:pt x="1305" y="184"/>
                  </a:lnTo>
                  <a:lnTo>
                    <a:pt x="1321" y="136"/>
                  </a:lnTo>
                  <a:lnTo>
                    <a:pt x="1337" y="136"/>
                  </a:lnTo>
                  <a:lnTo>
                    <a:pt x="1361" y="120"/>
                  </a:lnTo>
                  <a:lnTo>
                    <a:pt x="1377" y="120"/>
                  </a:lnTo>
                  <a:lnTo>
                    <a:pt x="1393" y="88"/>
                  </a:lnTo>
                  <a:lnTo>
                    <a:pt x="1409" y="88"/>
                  </a:lnTo>
                  <a:lnTo>
                    <a:pt x="1433" y="88"/>
                  </a:lnTo>
                  <a:lnTo>
                    <a:pt x="1449" y="64"/>
                  </a:lnTo>
                  <a:lnTo>
                    <a:pt x="1465" y="64"/>
                  </a:lnTo>
                  <a:lnTo>
                    <a:pt x="1481" y="64"/>
                  </a:lnTo>
                  <a:lnTo>
                    <a:pt x="1505" y="64"/>
                  </a:lnTo>
                  <a:lnTo>
                    <a:pt x="1521" y="48"/>
                  </a:lnTo>
                  <a:lnTo>
                    <a:pt x="1537" y="64"/>
                  </a:lnTo>
                  <a:lnTo>
                    <a:pt x="1553" y="64"/>
                  </a:lnTo>
                  <a:lnTo>
                    <a:pt x="1577" y="64"/>
                  </a:lnTo>
                  <a:lnTo>
                    <a:pt x="1593" y="64"/>
                  </a:lnTo>
                  <a:lnTo>
                    <a:pt x="1609" y="64"/>
                  </a:lnTo>
                  <a:lnTo>
                    <a:pt x="1625" y="64"/>
                  </a:lnTo>
                  <a:lnTo>
                    <a:pt x="1649" y="48"/>
                  </a:lnTo>
                  <a:lnTo>
                    <a:pt x="1665" y="48"/>
                  </a:lnTo>
                  <a:lnTo>
                    <a:pt x="1681" y="48"/>
                  </a:lnTo>
                  <a:lnTo>
                    <a:pt x="1697" y="48"/>
                  </a:lnTo>
                  <a:lnTo>
                    <a:pt x="1721" y="48"/>
                  </a:lnTo>
                  <a:lnTo>
                    <a:pt x="1737" y="48"/>
                  </a:lnTo>
                  <a:lnTo>
                    <a:pt x="1753" y="48"/>
                  </a:lnTo>
                  <a:lnTo>
                    <a:pt x="1769" y="48"/>
                  </a:lnTo>
                  <a:lnTo>
                    <a:pt x="1793" y="48"/>
                  </a:lnTo>
                  <a:lnTo>
                    <a:pt x="1809" y="48"/>
                  </a:lnTo>
                  <a:lnTo>
                    <a:pt x="1825" y="16"/>
                  </a:lnTo>
                  <a:lnTo>
                    <a:pt x="1849" y="0"/>
                  </a:lnTo>
                  <a:lnTo>
                    <a:pt x="1865" y="0"/>
                  </a:lnTo>
                  <a:lnTo>
                    <a:pt x="1881" y="0"/>
                  </a:lnTo>
                  <a:lnTo>
                    <a:pt x="1897" y="0"/>
                  </a:lnTo>
                  <a:lnTo>
                    <a:pt x="1921" y="0"/>
                  </a:lnTo>
                  <a:lnTo>
                    <a:pt x="1937" y="0"/>
                  </a:lnTo>
                  <a:lnTo>
                    <a:pt x="1953" y="0"/>
                  </a:lnTo>
                  <a:lnTo>
                    <a:pt x="1969" y="0"/>
                  </a:lnTo>
                  <a:lnTo>
                    <a:pt x="1993" y="0"/>
                  </a:lnTo>
                  <a:lnTo>
                    <a:pt x="2009" y="0"/>
                  </a:lnTo>
                  <a:lnTo>
                    <a:pt x="2025" y="0"/>
                  </a:lnTo>
                  <a:lnTo>
                    <a:pt x="2041" y="0"/>
                  </a:lnTo>
                  <a:lnTo>
                    <a:pt x="2065" y="0"/>
                  </a:lnTo>
                  <a:lnTo>
                    <a:pt x="2081" y="0"/>
                  </a:lnTo>
                  <a:lnTo>
                    <a:pt x="2097" y="0"/>
                  </a:lnTo>
                  <a:lnTo>
                    <a:pt x="2113" y="0"/>
                  </a:lnTo>
                  <a:lnTo>
                    <a:pt x="2137" y="0"/>
                  </a:lnTo>
                  <a:lnTo>
                    <a:pt x="2153" y="0"/>
                  </a:lnTo>
                </a:path>
              </a:pathLst>
            </a:custGeom>
            <a:noFill/>
            <a:ln w="12700">
              <a:solidFill>
                <a:srgbClr val="000000"/>
              </a:solidFill>
              <a:round/>
              <a:headEnd/>
              <a:tailEnd/>
            </a:ln>
          </p:spPr>
          <p:txBody>
            <a:bodyPr>
              <a:prstTxWarp prst="textNoShape">
                <a:avLst/>
              </a:prstTxWarp>
            </a:bodyPr>
            <a:lstStyle/>
            <a:p>
              <a:endParaRPr lang="en-US"/>
            </a:p>
          </p:txBody>
        </p:sp>
        <p:sp>
          <p:nvSpPr>
            <p:cNvPr id="163197" name="Freeform 35"/>
            <p:cNvSpPr>
              <a:spLocks/>
            </p:cNvSpPr>
            <p:nvPr/>
          </p:nvSpPr>
          <p:spPr bwMode="auto">
            <a:xfrm>
              <a:off x="2776" y="1104"/>
              <a:ext cx="2153" cy="192"/>
            </a:xfrm>
            <a:custGeom>
              <a:avLst/>
              <a:gdLst>
                <a:gd name="T0" fmla="*/ 16 w 2153"/>
                <a:gd name="T1" fmla="*/ 192 h 192"/>
                <a:gd name="T2" fmla="*/ 56 w 2153"/>
                <a:gd name="T3" fmla="*/ 192 h 192"/>
                <a:gd name="T4" fmla="*/ 80 w 2153"/>
                <a:gd name="T5" fmla="*/ 192 h 192"/>
                <a:gd name="T6" fmla="*/ 120 w 2153"/>
                <a:gd name="T7" fmla="*/ 192 h 192"/>
                <a:gd name="T8" fmla="*/ 152 w 2153"/>
                <a:gd name="T9" fmla="*/ 192 h 192"/>
                <a:gd name="T10" fmla="*/ 192 w 2153"/>
                <a:gd name="T11" fmla="*/ 192 h 192"/>
                <a:gd name="T12" fmla="*/ 224 w 2153"/>
                <a:gd name="T13" fmla="*/ 192 h 192"/>
                <a:gd name="T14" fmla="*/ 264 w 2153"/>
                <a:gd name="T15" fmla="*/ 192 h 192"/>
                <a:gd name="T16" fmla="*/ 296 w 2153"/>
                <a:gd name="T17" fmla="*/ 192 h 192"/>
                <a:gd name="T18" fmla="*/ 336 w 2153"/>
                <a:gd name="T19" fmla="*/ 192 h 192"/>
                <a:gd name="T20" fmla="*/ 376 w 2153"/>
                <a:gd name="T21" fmla="*/ 192 h 192"/>
                <a:gd name="T22" fmla="*/ 408 w 2153"/>
                <a:gd name="T23" fmla="*/ 192 h 192"/>
                <a:gd name="T24" fmla="*/ 448 w 2153"/>
                <a:gd name="T25" fmla="*/ 176 h 192"/>
                <a:gd name="T26" fmla="*/ 480 w 2153"/>
                <a:gd name="T27" fmla="*/ 176 h 192"/>
                <a:gd name="T28" fmla="*/ 520 w 2153"/>
                <a:gd name="T29" fmla="*/ 176 h 192"/>
                <a:gd name="T30" fmla="*/ 552 w 2153"/>
                <a:gd name="T31" fmla="*/ 160 h 192"/>
                <a:gd name="T32" fmla="*/ 592 w 2153"/>
                <a:gd name="T33" fmla="*/ 160 h 192"/>
                <a:gd name="T34" fmla="*/ 624 w 2153"/>
                <a:gd name="T35" fmla="*/ 160 h 192"/>
                <a:gd name="T36" fmla="*/ 664 w 2153"/>
                <a:gd name="T37" fmla="*/ 160 h 192"/>
                <a:gd name="T38" fmla="*/ 696 w 2153"/>
                <a:gd name="T39" fmla="*/ 160 h 192"/>
                <a:gd name="T40" fmla="*/ 736 w 2153"/>
                <a:gd name="T41" fmla="*/ 160 h 192"/>
                <a:gd name="T42" fmla="*/ 768 w 2153"/>
                <a:gd name="T43" fmla="*/ 144 h 192"/>
                <a:gd name="T44" fmla="*/ 808 w 2153"/>
                <a:gd name="T45" fmla="*/ 112 h 192"/>
                <a:gd name="T46" fmla="*/ 840 w 2153"/>
                <a:gd name="T47" fmla="*/ 96 h 192"/>
                <a:gd name="T48" fmla="*/ 880 w 2153"/>
                <a:gd name="T49" fmla="*/ 64 h 192"/>
                <a:gd name="T50" fmla="*/ 912 w 2153"/>
                <a:gd name="T51" fmla="*/ 64 h 192"/>
                <a:gd name="T52" fmla="*/ 952 w 2153"/>
                <a:gd name="T53" fmla="*/ 80 h 192"/>
                <a:gd name="T54" fmla="*/ 984 w 2153"/>
                <a:gd name="T55" fmla="*/ 32 h 192"/>
                <a:gd name="T56" fmla="*/ 1024 w 2153"/>
                <a:gd name="T57" fmla="*/ 0 h 192"/>
                <a:gd name="T58" fmla="*/ 1056 w 2153"/>
                <a:gd name="T59" fmla="*/ 0 h 192"/>
                <a:gd name="T60" fmla="*/ 1096 w 2153"/>
                <a:gd name="T61" fmla="*/ 0 h 192"/>
                <a:gd name="T62" fmla="*/ 1128 w 2153"/>
                <a:gd name="T63" fmla="*/ 16 h 192"/>
                <a:gd name="T64" fmla="*/ 1168 w 2153"/>
                <a:gd name="T65" fmla="*/ 0 h 192"/>
                <a:gd name="T66" fmla="*/ 1193 w 2153"/>
                <a:gd name="T67" fmla="*/ 16 h 192"/>
                <a:gd name="T68" fmla="*/ 1233 w 2153"/>
                <a:gd name="T69" fmla="*/ 48 h 192"/>
                <a:gd name="T70" fmla="*/ 1265 w 2153"/>
                <a:gd name="T71" fmla="*/ 64 h 192"/>
                <a:gd name="T72" fmla="*/ 1305 w 2153"/>
                <a:gd name="T73" fmla="*/ 80 h 192"/>
                <a:gd name="T74" fmla="*/ 1337 w 2153"/>
                <a:gd name="T75" fmla="*/ 96 h 192"/>
                <a:gd name="T76" fmla="*/ 1377 w 2153"/>
                <a:gd name="T77" fmla="*/ 96 h 192"/>
                <a:gd name="T78" fmla="*/ 1409 w 2153"/>
                <a:gd name="T79" fmla="*/ 128 h 192"/>
                <a:gd name="T80" fmla="*/ 1449 w 2153"/>
                <a:gd name="T81" fmla="*/ 144 h 192"/>
                <a:gd name="T82" fmla="*/ 1481 w 2153"/>
                <a:gd name="T83" fmla="*/ 144 h 192"/>
                <a:gd name="T84" fmla="*/ 1521 w 2153"/>
                <a:gd name="T85" fmla="*/ 160 h 192"/>
                <a:gd name="T86" fmla="*/ 1553 w 2153"/>
                <a:gd name="T87" fmla="*/ 160 h 192"/>
                <a:gd name="T88" fmla="*/ 1593 w 2153"/>
                <a:gd name="T89" fmla="*/ 160 h 192"/>
                <a:gd name="T90" fmla="*/ 1625 w 2153"/>
                <a:gd name="T91" fmla="*/ 160 h 192"/>
                <a:gd name="T92" fmla="*/ 1665 w 2153"/>
                <a:gd name="T93" fmla="*/ 160 h 192"/>
                <a:gd name="T94" fmla="*/ 1697 w 2153"/>
                <a:gd name="T95" fmla="*/ 160 h 192"/>
                <a:gd name="T96" fmla="*/ 1737 w 2153"/>
                <a:gd name="T97" fmla="*/ 160 h 192"/>
                <a:gd name="T98" fmla="*/ 1769 w 2153"/>
                <a:gd name="T99" fmla="*/ 160 h 192"/>
                <a:gd name="T100" fmla="*/ 1809 w 2153"/>
                <a:gd name="T101" fmla="*/ 160 h 192"/>
                <a:gd name="T102" fmla="*/ 1849 w 2153"/>
                <a:gd name="T103" fmla="*/ 176 h 192"/>
                <a:gd name="T104" fmla="*/ 1881 w 2153"/>
                <a:gd name="T105" fmla="*/ 176 h 192"/>
                <a:gd name="T106" fmla="*/ 1921 w 2153"/>
                <a:gd name="T107" fmla="*/ 176 h 192"/>
                <a:gd name="T108" fmla="*/ 1953 w 2153"/>
                <a:gd name="T109" fmla="*/ 176 h 192"/>
                <a:gd name="T110" fmla="*/ 1993 w 2153"/>
                <a:gd name="T111" fmla="*/ 176 h 192"/>
                <a:gd name="T112" fmla="*/ 2025 w 2153"/>
                <a:gd name="T113" fmla="*/ 176 h 192"/>
                <a:gd name="T114" fmla="*/ 2065 w 2153"/>
                <a:gd name="T115" fmla="*/ 176 h 192"/>
                <a:gd name="T116" fmla="*/ 2097 w 2153"/>
                <a:gd name="T117" fmla="*/ 176 h 192"/>
                <a:gd name="T118" fmla="*/ 2137 w 2153"/>
                <a:gd name="T119" fmla="*/ 176 h 1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53"/>
                <a:gd name="T181" fmla="*/ 0 h 192"/>
                <a:gd name="T182" fmla="*/ 2153 w 2153"/>
                <a:gd name="T183" fmla="*/ 192 h 19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53" h="192">
                  <a:moveTo>
                    <a:pt x="0" y="192"/>
                  </a:moveTo>
                  <a:lnTo>
                    <a:pt x="16" y="192"/>
                  </a:lnTo>
                  <a:lnTo>
                    <a:pt x="40" y="192"/>
                  </a:lnTo>
                  <a:lnTo>
                    <a:pt x="56" y="192"/>
                  </a:lnTo>
                  <a:lnTo>
                    <a:pt x="72" y="192"/>
                  </a:lnTo>
                  <a:lnTo>
                    <a:pt x="80" y="192"/>
                  </a:lnTo>
                  <a:lnTo>
                    <a:pt x="104" y="192"/>
                  </a:lnTo>
                  <a:lnTo>
                    <a:pt x="120" y="192"/>
                  </a:lnTo>
                  <a:lnTo>
                    <a:pt x="136" y="192"/>
                  </a:lnTo>
                  <a:lnTo>
                    <a:pt x="152" y="192"/>
                  </a:lnTo>
                  <a:lnTo>
                    <a:pt x="176" y="192"/>
                  </a:lnTo>
                  <a:lnTo>
                    <a:pt x="192" y="192"/>
                  </a:lnTo>
                  <a:lnTo>
                    <a:pt x="208" y="192"/>
                  </a:lnTo>
                  <a:lnTo>
                    <a:pt x="224" y="192"/>
                  </a:lnTo>
                  <a:lnTo>
                    <a:pt x="248" y="192"/>
                  </a:lnTo>
                  <a:lnTo>
                    <a:pt x="264" y="192"/>
                  </a:lnTo>
                  <a:lnTo>
                    <a:pt x="280" y="192"/>
                  </a:lnTo>
                  <a:lnTo>
                    <a:pt x="296" y="192"/>
                  </a:lnTo>
                  <a:lnTo>
                    <a:pt x="320" y="192"/>
                  </a:lnTo>
                  <a:lnTo>
                    <a:pt x="336" y="192"/>
                  </a:lnTo>
                  <a:lnTo>
                    <a:pt x="352" y="192"/>
                  </a:lnTo>
                  <a:lnTo>
                    <a:pt x="376" y="192"/>
                  </a:lnTo>
                  <a:lnTo>
                    <a:pt x="392" y="192"/>
                  </a:lnTo>
                  <a:lnTo>
                    <a:pt x="408" y="192"/>
                  </a:lnTo>
                  <a:lnTo>
                    <a:pt x="424" y="192"/>
                  </a:lnTo>
                  <a:lnTo>
                    <a:pt x="448" y="176"/>
                  </a:lnTo>
                  <a:lnTo>
                    <a:pt x="464" y="176"/>
                  </a:lnTo>
                  <a:lnTo>
                    <a:pt x="480" y="176"/>
                  </a:lnTo>
                  <a:lnTo>
                    <a:pt x="496" y="176"/>
                  </a:lnTo>
                  <a:lnTo>
                    <a:pt x="520" y="176"/>
                  </a:lnTo>
                  <a:lnTo>
                    <a:pt x="536" y="176"/>
                  </a:lnTo>
                  <a:lnTo>
                    <a:pt x="552" y="160"/>
                  </a:lnTo>
                  <a:lnTo>
                    <a:pt x="568" y="160"/>
                  </a:lnTo>
                  <a:lnTo>
                    <a:pt x="592" y="160"/>
                  </a:lnTo>
                  <a:lnTo>
                    <a:pt x="608" y="160"/>
                  </a:lnTo>
                  <a:lnTo>
                    <a:pt x="624" y="160"/>
                  </a:lnTo>
                  <a:lnTo>
                    <a:pt x="640" y="160"/>
                  </a:lnTo>
                  <a:lnTo>
                    <a:pt x="664" y="160"/>
                  </a:lnTo>
                  <a:lnTo>
                    <a:pt x="680" y="160"/>
                  </a:lnTo>
                  <a:lnTo>
                    <a:pt x="696" y="160"/>
                  </a:lnTo>
                  <a:lnTo>
                    <a:pt x="712" y="160"/>
                  </a:lnTo>
                  <a:lnTo>
                    <a:pt x="736" y="160"/>
                  </a:lnTo>
                  <a:lnTo>
                    <a:pt x="752" y="144"/>
                  </a:lnTo>
                  <a:lnTo>
                    <a:pt x="768" y="144"/>
                  </a:lnTo>
                  <a:lnTo>
                    <a:pt x="784" y="128"/>
                  </a:lnTo>
                  <a:lnTo>
                    <a:pt x="808" y="112"/>
                  </a:lnTo>
                  <a:lnTo>
                    <a:pt x="824" y="80"/>
                  </a:lnTo>
                  <a:lnTo>
                    <a:pt x="840" y="96"/>
                  </a:lnTo>
                  <a:lnTo>
                    <a:pt x="856" y="80"/>
                  </a:lnTo>
                  <a:lnTo>
                    <a:pt x="880" y="64"/>
                  </a:lnTo>
                  <a:lnTo>
                    <a:pt x="896" y="64"/>
                  </a:lnTo>
                  <a:lnTo>
                    <a:pt x="912" y="64"/>
                  </a:lnTo>
                  <a:lnTo>
                    <a:pt x="928" y="80"/>
                  </a:lnTo>
                  <a:lnTo>
                    <a:pt x="952" y="80"/>
                  </a:lnTo>
                  <a:lnTo>
                    <a:pt x="968" y="32"/>
                  </a:lnTo>
                  <a:lnTo>
                    <a:pt x="984" y="32"/>
                  </a:lnTo>
                  <a:lnTo>
                    <a:pt x="1000" y="32"/>
                  </a:lnTo>
                  <a:lnTo>
                    <a:pt x="1024" y="0"/>
                  </a:lnTo>
                  <a:lnTo>
                    <a:pt x="1040" y="16"/>
                  </a:lnTo>
                  <a:lnTo>
                    <a:pt x="1056" y="0"/>
                  </a:lnTo>
                  <a:lnTo>
                    <a:pt x="1080" y="32"/>
                  </a:lnTo>
                  <a:lnTo>
                    <a:pt x="1096" y="0"/>
                  </a:lnTo>
                  <a:lnTo>
                    <a:pt x="1112" y="16"/>
                  </a:lnTo>
                  <a:lnTo>
                    <a:pt x="1128" y="16"/>
                  </a:lnTo>
                  <a:lnTo>
                    <a:pt x="1152" y="0"/>
                  </a:lnTo>
                  <a:lnTo>
                    <a:pt x="1168" y="0"/>
                  </a:lnTo>
                  <a:lnTo>
                    <a:pt x="1185" y="16"/>
                  </a:lnTo>
                  <a:lnTo>
                    <a:pt x="1193" y="16"/>
                  </a:lnTo>
                  <a:lnTo>
                    <a:pt x="1217" y="48"/>
                  </a:lnTo>
                  <a:lnTo>
                    <a:pt x="1233" y="48"/>
                  </a:lnTo>
                  <a:lnTo>
                    <a:pt x="1249" y="48"/>
                  </a:lnTo>
                  <a:lnTo>
                    <a:pt x="1265" y="64"/>
                  </a:lnTo>
                  <a:lnTo>
                    <a:pt x="1289" y="80"/>
                  </a:lnTo>
                  <a:lnTo>
                    <a:pt x="1305" y="80"/>
                  </a:lnTo>
                  <a:lnTo>
                    <a:pt x="1321" y="96"/>
                  </a:lnTo>
                  <a:lnTo>
                    <a:pt x="1337" y="96"/>
                  </a:lnTo>
                  <a:lnTo>
                    <a:pt x="1361" y="96"/>
                  </a:lnTo>
                  <a:lnTo>
                    <a:pt x="1377" y="96"/>
                  </a:lnTo>
                  <a:lnTo>
                    <a:pt x="1393" y="128"/>
                  </a:lnTo>
                  <a:lnTo>
                    <a:pt x="1409" y="128"/>
                  </a:lnTo>
                  <a:lnTo>
                    <a:pt x="1433" y="128"/>
                  </a:lnTo>
                  <a:lnTo>
                    <a:pt x="1449" y="144"/>
                  </a:lnTo>
                  <a:lnTo>
                    <a:pt x="1465" y="144"/>
                  </a:lnTo>
                  <a:lnTo>
                    <a:pt x="1481" y="144"/>
                  </a:lnTo>
                  <a:lnTo>
                    <a:pt x="1505" y="144"/>
                  </a:lnTo>
                  <a:lnTo>
                    <a:pt x="1521" y="160"/>
                  </a:lnTo>
                  <a:lnTo>
                    <a:pt x="1537" y="160"/>
                  </a:lnTo>
                  <a:lnTo>
                    <a:pt x="1553" y="160"/>
                  </a:lnTo>
                  <a:lnTo>
                    <a:pt x="1577" y="160"/>
                  </a:lnTo>
                  <a:lnTo>
                    <a:pt x="1593" y="160"/>
                  </a:lnTo>
                  <a:lnTo>
                    <a:pt x="1609" y="160"/>
                  </a:lnTo>
                  <a:lnTo>
                    <a:pt x="1625" y="160"/>
                  </a:lnTo>
                  <a:lnTo>
                    <a:pt x="1649" y="160"/>
                  </a:lnTo>
                  <a:lnTo>
                    <a:pt x="1665" y="160"/>
                  </a:lnTo>
                  <a:lnTo>
                    <a:pt x="1681" y="160"/>
                  </a:lnTo>
                  <a:lnTo>
                    <a:pt x="1697" y="160"/>
                  </a:lnTo>
                  <a:lnTo>
                    <a:pt x="1721" y="160"/>
                  </a:lnTo>
                  <a:lnTo>
                    <a:pt x="1737" y="160"/>
                  </a:lnTo>
                  <a:lnTo>
                    <a:pt x="1753" y="160"/>
                  </a:lnTo>
                  <a:lnTo>
                    <a:pt x="1769" y="160"/>
                  </a:lnTo>
                  <a:lnTo>
                    <a:pt x="1793" y="160"/>
                  </a:lnTo>
                  <a:lnTo>
                    <a:pt x="1809" y="160"/>
                  </a:lnTo>
                  <a:lnTo>
                    <a:pt x="1825" y="160"/>
                  </a:lnTo>
                  <a:lnTo>
                    <a:pt x="1849" y="176"/>
                  </a:lnTo>
                  <a:lnTo>
                    <a:pt x="1865" y="176"/>
                  </a:lnTo>
                  <a:lnTo>
                    <a:pt x="1881" y="176"/>
                  </a:lnTo>
                  <a:lnTo>
                    <a:pt x="1897" y="176"/>
                  </a:lnTo>
                  <a:lnTo>
                    <a:pt x="1921" y="176"/>
                  </a:lnTo>
                  <a:lnTo>
                    <a:pt x="1937" y="176"/>
                  </a:lnTo>
                  <a:lnTo>
                    <a:pt x="1953" y="176"/>
                  </a:lnTo>
                  <a:lnTo>
                    <a:pt x="1969" y="176"/>
                  </a:lnTo>
                  <a:lnTo>
                    <a:pt x="1993" y="176"/>
                  </a:lnTo>
                  <a:lnTo>
                    <a:pt x="2009" y="176"/>
                  </a:lnTo>
                  <a:lnTo>
                    <a:pt x="2025" y="176"/>
                  </a:lnTo>
                  <a:lnTo>
                    <a:pt x="2041" y="176"/>
                  </a:lnTo>
                  <a:lnTo>
                    <a:pt x="2065" y="176"/>
                  </a:lnTo>
                  <a:lnTo>
                    <a:pt x="2081" y="176"/>
                  </a:lnTo>
                  <a:lnTo>
                    <a:pt x="2097" y="176"/>
                  </a:lnTo>
                  <a:lnTo>
                    <a:pt x="2113" y="176"/>
                  </a:lnTo>
                  <a:lnTo>
                    <a:pt x="2137" y="176"/>
                  </a:lnTo>
                  <a:lnTo>
                    <a:pt x="2153" y="176"/>
                  </a:lnTo>
                </a:path>
              </a:pathLst>
            </a:custGeom>
            <a:noFill/>
            <a:ln w="12700">
              <a:solidFill>
                <a:srgbClr val="000000"/>
              </a:solidFill>
              <a:round/>
              <a:headEnd/>
              <a:tailEnd/>
            </a:ln>
          </p:spPr>
          <p:txBody>
            <a:bodyPr>
              <a:prstTxWarp prst="textNoShape">
                <a:avLst/>
              </a:prstTxWarp>
            </a:bodyPr>
            <a:lstStyle/>
            <a:p>
              <a:endParaRPr lang="en-US"/>
            </a:p>
          </p:txBody>
        </p:sp>
        <p:sp>
          <p:nvSpPr>
            <p:cNvPr id="163198" name="Freeform 36"/>
            <p:cNvSpPr>
              <a:spLocks/>
            </p:cNvSpPr>
            <p:nvPr/>
          </p:nvSpPr>
          <p:spPr bwMode="auto">
            <a:xfrm>
              <a:off x="2776" y="1200"/>
              <a:ext cx="2153" cy="96"/>
            </a:xfrm>
            <a:custGeom>
              <a:avLst/>
              <a:gdLst>
                <a:gd name="T0" fmla="*/ 16 w 2153"/>
                <a:gd name="T1" fmla="*/ 96 h 96"/>
                <a:gd name="T2" fmla="*/ 56 w 2153"/>
                <a:gd name="T3" fmla="*/ 96 h 96"/>
                <a:gd name="T4" fmla="*/ 80 w 2153"/>
                <a:gd name="T5" fmla="*/ 96 h 96"/>
                <a:gd name="T6" fmla="*/ 120 w 2153"/>
                <a:gd name="T7" fmla="*/ 96 h 96"/>
                <a:gd name="T8" fmla="*/ 152 w 2153"/>
                <a:gd name="T9" fmla="*/ 96 h 96"/>
                <a:gd name="T10" fmla="*/ 192 w 2153"/>
                <a:gd name="T11" fmla="*/ 96 h 96"/>
                <a:gd name="T12" fmla="*/ 224 w 2153"/>
                <a:gd name="T13" fmla="*/ 96 h 96"/>
                <a:gd name="T14" fmla="*/ 264 w 2153"/>
                <a:gd name="T15" fmla="*/ 96 h 96"/>
                <a:gd name="T16" fmla="*/ 296 w 2153"/>
                <a:gd name="T17" fmla="*/ 96 h 96"/>
                <a:gd name="T18" fmla="*/ 336 w 2153"/>
                <a:gd name="T19" fmla="*/ 96 h 96"/>
                <a:gd name="T20" fmla="*/ 376 w 2153"/>
                <a:gd name="T21" fmla="*/ 96 h 96"/>
                <a:gd name="T22" fmla="*/ 408 w 2153"/>
                <a:gd name="T23" fmla="*/ 96 h 96"/>
                <a:gd name="T24" fmla="*/ 448 w 2153"/>
                <a:gd name="T25" fmla="*/ 96 h 96"/>
                <a:gd name="T26" fmla="*/ 480 w 2153"/>
                <a:gd name="T27" fmla="*/ 96 h 96"/>
                <a:gd name="T28" fmla="*/ 520 w 2153"/>
                <a:gd name="T29" fmla="*/ 96 h 96"/>
                <a:gd name="T30" fmla="*/ 552 w 2153"/>
                <a:gd name="T31" fmla="*/ 96 h 96"/>
                <a:gd name="T32" fmla="*/ 592 w 2153"/>
                <a:gd name="T33" fmla="*/ 96 h 96"/>
                <a:gd name="T34" fmla="*/ 624 w 2153"/>
                <a:gd name="T35" fmla="*/ 64 h 96"/>
                <a:gd name="T36" fmla="*/ 664 w 2153"/>
                <a:gd name="T37" fmla="*/ 64 h 96"/>
                <a:gd name="T38" fmla="*/ 696 w 2153"/>
                <a:gd name="T39" fmla="*/ 64 h 96"/>
                <a:gd name="T40" fmla="*/ 736 w 2153"/>
                <a:gd name="T41" fmla="*/ 48 h 96"/>
                <a:gd name="T42" fmla="*/ 768 w 2153"/>
                <a:gd name="T43" fmla="*/ 32 h 96"/>
                <a:gd name="T44" fmla="*/ 808 w 2153"/>
                <a:gd name="T45" fmla="*/ 48 h 96"/>
                <a:gd name="T46" fmla="*/ 840 w 2153"/>
                <a:gd name="T47" fmla="*/ 32 h 96"/>
                <a:gd name="T48" fmla="*/ 880 w 2153"/>
                <a:gd name="T49" fmla="*/ 0 h 96"/>
                <a:gd name="T50" fmla="*/ 912 w 2153"/>
                <a:gd name="T51" fmla="*/ 0 h 96"/>
                <a:gd name="T52" fmla="*/ 952 w 2153"/>
                <a:gd name="T53" fmla="*/ 0 h 96"/>
                <a:gd name="T54" fmla="*/ 984 w 2153"/>
                <a:gd name="T55" fmla="*/ 0 h 96"/>
                <a:gd name="T56" fmla="*/ 1024 w 2153"/>
                <a:gd name="T57" fmla="*/ 48 h 96"/>
                <a:gd name="T58" fmla="*/ 1056 w 2153"/>
                <a:gd name="T59" fmla="*/ 48 h 96"/>
                <a:gd name="T60" fmla="*/ 1096 w 2153"/>
                <a:gd name="T61" fmla="*/ 64 h 96"/>
                <a:gd name="T62" fmla="*/ 1128 w 2153"/>
                <a:gd name="T63" fmla="*/ 80 h 96"/>
                <a:gd name="T64" fmla="*/ 1168 w 2153"/>
                <a:gd name="T65" fmla="*/ 80 h 96"/>
                <a:gd name="T66" fmla="*/ 1193 w 2153"/>
                <a:gd name="T67" fmla="*/ 80 h 96"/>
                <a:gd name="T68" fmla="*/ 1233 w 2153"/>
                <a:gd name="T69" fmla="*/ 80 h 96"/>
                <a:gd name="T70" fmla="*/ 1265 w 2153"/>
                <a:gd name="T71" fmla="*/ 80 h 96"/>
                <a:gd name="T72" fmla="*/ 1305 w 2153"/>
                <a:gd name="T73" fmla="*/ 96 h 96"/>
                <a:gd name="T74" fmla="*/ 1337 w 2153"/>
                <a:gd name="T75" fmla="*/ 96 h 96"/>
                <a:gd name="T76" fmla="*/ 1377 w 2153"/>
                <a:gd name="T77" fmla="*/ 80 h 96"/>
                <a:gd name="T78" fmla="*/ 1409 w 2153"/>
                <a:gd name="T79" fmla="*/ 80 h 96"/>
                <a:gd name="T80" fmla="*/ 1449 w 2153"/>
                <a:gd name="T81" fmla="*/ 96 h 96"/>
                <a:gd name="T82" fmla="*/ 1481 w 2153"/>
                <a:gd name="T83" fmla="*/ 96 h 96"/>
                <a:gd name="T84" fmla="*/ 1521 w 2153"/>
                <a:gd name="T85" fmla="*/ 96 h 96"/>
                <a:gd name="T86" fmla="*/ 1553 w 2153"/>
                <a:gd name="T87" fmla="*/ 96 h 96"/>
                <a:gd name="T88" fmla="*/ 1593 w 2153"/>
                <a:gd name="T89" fmla="*/ 96 h 96"/>
                <a:gd name="T90" fmla="*/ 1625 w 2153"/>
                <a:gd name="T91" fmla="*/ 96 h 96"/>
                <a:gd name="T92" fmla="*/ 1665 w 2153"/>
                <a:gd name="T93" fmla="*/ 96 h 96"/>
                <a:gd name="T94" fmla="*/ 1697 w 2153"/>
                <a:gd name="T95" fmla="*/ 96 h 96"/>
                <a:gd name="T96" fmla="*/ 1737 w 2153"/>
                <a:gd name="T97" fmla="*/ 96 h 96"/>
                <a:gd name="T98" fmla="*/ 1769 w 2153"/>
                <a:gd name="T99" fmla="*/ 96 h 96"/>
                <a:gd name="T100" fmla="*/ 1809 w 2153"/>
                <a:gd name="T101" fmla="*/ 96 h 96"/>
                <a:gd name="T102" fmla="*/ 1849 w 2153"/>
                <a:gd name="T103" fmla="*/ 96 h 96"/>
                <a:gd name="T104" fmla="*/ 1881 w 2153"/>
                <a:gd name="T105" fmla="*/ 96 h 96"/>
                <a:gd name="T106" fmla="*/ 1921 w 2153"/>
                <a:gd name="T107" fmla="*/ 96 h 96"/>
                <a:gd name="T108" fmla="*/ 1953 w 2153"/>
                <a:gd name="T109" fmla="*/ 96 h 96"/>
                <a:gd name="T110" fmla="*/ 1993 w 2153"/>
                <a:gd name="T111" fmla="*/ 96 h 96"/>
                <a:gd name="T112" fmla="*/ 2025 w 2153"/>
                <a:gd name="T113" fmla="*/ 96 h 96"/>
                <a:gd name="T114" fmla="*/ 2065 w 2153"/>
                <a:gd name="T115" fmla="*/ 96 h 96"/>
                <a:gd name="T116" fmla="*/ 2097 w 2153"/>
                <a:gd name="T117" fmla="*/ 96 h 96"/>
                <a:gd name="T118" fmla="*/ 2137 w 2153"/>
                <a:gd name="T119" fmla="*/ 96 h 9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53"/>
                <a:gd name="T181" fmla="*/ 0 h 96"/>
                <a:gd name="T182" fmla="*/ 2153 w 2153"/>
                <a:gd name="T183" fmla="*/ 96 h 9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53" h="96">
                  <a:moveTo>
                    <a:pt x="0" y="96"/>
                  </a:moveTo>
                  <a:lnTo>
                    <a:pt x="16" y="96"/>
                  </a:lnTo>
                  <a:lnTo>
                    <a:pt x="40" y="96"/>
                  </a:lnTo>
                  <a:lnTo>
                    <a:pt x="56" y="96"/>
                  </a:lnTo>
                  <a:lnTo>
                    <a:pt x="72" y="96"/>
                  </a:lnTo>
                  <a:lnTo>
                    <a:pt x="80" y="96"/>
                  </a:lnTo>
                  <a:lnTo>
                    <a:pt x="104" y="96"/>
                  </a:lnTo>
                  <a:lnTo>
                    <a:pt x="120" y="96"/>
                  </a:lnTo>
                  <a:lnTo>
                    <a:pt x="136" y="96"/>
                  </a:lnTo>
                  <a:lnTo>
                    <a:pt x="152" y="96"/>
                  </a:lnTo>
                  <a:lnTo>
                    <a:pt x="176" y="96"/>
                  </a:lnTo>
                  <a:lnTo>
                    <a:pt x="192" y="96"/>
                  </a:lnTo>
                  <a:lnTo>
                    <a:pt x="208" y="96"/>
                  </a:lnTo>
                  <a:lnTo>
                    <a:pt x="224" y="96"/>
                  </a:lnTo>
                  <a:lnTo>
                    <a:pt x="248" y="96"/>
                  </a:lnTo>
                  <a:lnTo>
                    <a:pt x="264" y="96"/>
                  </a:lnTo>
                  <a:lnTo>
                    <a:pt x="280" y="96"/>
                  </a:lnTo>
                  <a:lnTo>
                    <a:pt x="296" y="96"/>
                  </a:lnTo>
                  <a:lnTo>
                    <a:pt x="320" y="96"/>
                  </a:lnTo>
                  <a:lnTo>
                    <a:pt x="336" y="96"/>
                  </a:lnTo>
                  <a:lnTo>
                    <a:pt x="352" y="96"/>
                  </a:lnTo>
                  <a:lnTo>
                    <a:pt x="376" y="96"/>
                  </a:lnTo>
                  <a:lnTo>
                    <a:pt x="392" y="96"/>
                  </a:lnTo>
                  <a:lnTo>
                    <a:pt x="408" y="96"/>
                  </a:lnTo>
                  <a:lnTo>
                    <a:pt x="424" y="96"/>
                  </a:lnTo>
                  <a:lnTo>
                    <a:pt x="448" y="96"/>
                  </a:lnTo>
                  <a:lnTo>
                    <a:pt x="464" y="96"/>
                  </a:lnTo>
                  <a:lnTo>
                    <a:pt x="480" y="96"/>
                  </a:lnTo>
                  <a:lnTo>
                    <a:pt x="496" y="96"/>
                  </a:lnTo>
                  <a:lnTo>
                    <a:pt x="520" y="96"/>
                  </a:lnTo>
                  <a:lnTo>
                    <a:pt x="536" y="96"/>
                  </a:lnTo>
                  <a:lnTo>
                    <a:pt x="552" y="96"/>
                  </a:lnTo>
                  <a:lnTo>
                    <a:pt x="568" y="96"/>
                  </a:lnTo>
                  <a:lnTo>
                    <a:pt x="592" y="96"/>
                  </a:lnTo>
                  <a:lnTo>
                    <a:pt x="608" y="96"/>
                  </a:lnTo>
                  <a:lnTo>
                    <a:pt x="624" y="64"/>
                  </a:lnTo>
                  <a:lnTo>
                    <a:pt x="640" y="64"/>
                  </a:lnTo>
                  <a:lnTo>
                    <a:pt x="664" y="64"/>
                  </a:lnTo>
                  <a:lnTo>
                    <a:pt x="680" y="64"/>
                  </a:lnTo>
                  <a:lnTo>
                    <a:pt x="696" y="64"/>
                  </a:lnTo>
                  <a:lnTo>
                    <a:pt x="712" y="48"/>
                  </a:lnTo>
                  <a:lnTo>
                    <a:pt x="736" y="48"/>
                  </a:lnTo>
                  <a:lnTo>
                    <a:pt x="752" y="48"/>
                  </a:lnTo>
                  <a:lnTo>
                    <a:pt x="768" y="32"/>
                  </a:lnTo>
                  <a:lnTo>
                    <a:pt x="784" y="48"/>
                  </a:lnTo>
                  <a:lnTo>
                    <a:pt x="808" y="48"/>
                  </a:lnTo>
                  <a:lnTo>
                    <a:pt x="824" y="48"/>
                  </a:lnTo>
                  <a:lnTo>
                    <a:pt x="840" y="32"/>
                  </a:lnTo>
                  <a:lnTo>
                    <a:pt x="856" y="16"/>
                  </a:lnTo>
                  <a:lnTo>
                    <a:pt x="880" y="0"/>
                  </a:lnTo>
                  <a:lnTo>
                    <a:pt x="896" y="0"/>
                  </a:lnTo>
                  <a:lnTo>
                    <a:pt x="912" y="0"/>
                  </a:lnTo>
                  <a:lnTo>
                    <a:pt x="928" y="0"/>
                  </a:lnTo>
                  <a:lnTo>
                    <a:pt x="952" y="0"/>
                  </a:lnTo>
                  <a:lnTo>
                    <a:pt x="968" y="0"/>
                  </a:lnTo>
                  <a:lnTo>
                    <a:pt x="984" y="0"/>
                  </a:lnTo>
                  <a:lnTo>
                    <a:pt x="1000" y="16"/>
                  </a:lnTo>
                  <a:lnTo>
                    <a:pt x="1024" y="48"/>
                  </a:lnTo>
                  <a:lnTo>
                    <a:pt x="1040" y="48"/>
                  </a:lnTo>
                  <a:lnTo>
                    <a:pt x="1056" y="48"/>
                  </a:lnTo>
                  <a:lnTo>
                    <a:pt x="1080" y="48"/>
                  </a:lnTo>
                  <a:lnTo>
                    <a:pt x="1096" y="64"/>
                  </a:lnTo>
                  <a:lnTo>
                    <a:pt x="1112" y="80"/>
                  </a:lnTo>
                  <a:lnTo>
                    <a:pt x="1128" y="80"/>
                  </a:lnTo>
                  <a:lnTo>
                    <a:pt x="1152" y="80"/>
                  </a:lnTo>
                  <a:lnTo>
                    <a:pt x="1168" y="80"/>
                  </a:lnTo>
                  <a:lnTo>
                    <a:pt x="1185" y="80"/>
                  </a:lnTo>
                  <a:lnTo>
                    <a:pt x="1193" y="80"/>
                  </a:lnTo>
                  <a:lnTo>
                    <a:pt x="1217" y="80"/>
                  </a:lnTo>
                  <a:lnTo>
                    <a:pt x="1233" y="80"/>
                  </a:lnTo>
                  <a:lnTo>
                    <a:pt x="1249" y="80"/>
                  </a:lnTo>
                  <a:lnTo>
                    <a:pt x="1265" y="80"/>
                  </a:lnTo>
                  <a:lnTo>
                    <a:pt x="1289" y="96"/>
                  </a:lnTo>
                  <a:lnTo>
                    <a:pt x="1305" y="96"/>
                  </a:lnTo>
                  <a:lnTo>
                    <a:pt x="1321" y="96"/>
                  </a:lnTo>
                  <a:lnTo>
                    <a:pt x="1337" y="96"/>
                  </a:lnTo>
                  <a:lnTo>
                    <a:pt x="1361" y="80"/>
                  </a:lnTo>
                  <a:lnTo>
                    <a:pt x="1377" y="80"/>
                  </a:lnTo>
                  <a:lnTo>
                    <a:pt x="1393" y="80"/>
                  </a:lnTo>
                  <a:lnTo>
                    <a:pt x="1409" y="80"/>
                  </a:lnTo>
                  <a:lnTo>
                    <a:pt x="1433" y="96"/>
                  </a:lnTo>
                  <a:lnTo>
                    <a:pt x="1449" y="96"/>
                  </a:lnTo>
                  <a:lnTo>
                    <a:pt x="1465" y="96"/>
                  </a:lnTo>
                  <a:lnTo>
                    <a:pt x="1481" y="96"/>
                  </a:lnTo>
                  <a:lnTo>
                    <a:pt x="1505" y="96"/>
                  </a:lnTo>
                  <a:lnTo>
                    <a:pt x="1521" y="96"/>
                  </a:lnTo>
                  <a:lnTo>
                    <a:pt x="1537" y="96"/>
                  </a:lnTo>
                  <a:lnTo>
                    <a:pt x="1553" y="96"/>
                  </a:lnTo>
                  <a:lnTo>
                    <a:pt x="1577" y="96"/>
                  </a:lnTo>
                  <a:lnTo>
                    <a:pt x="1593" y="96"/>
                  </a:lnTo>
                  <a:lnTo>
                    <a:pt x="1609" y="96"/>
                  </a:lnTo>
                  <a:lnTo>
                    <a:pt x="1625" y="96"/>
                  </a:lnTo>
                  <a:lnTo>
                    <a:pt x="1649" y="96"/>
                  </a:lnTo>
                  <a:lnTo>
                    <a:pt x="1665" y="96"/>
                  </a:lnTo>
                  <a:lnTo>
                    <a:pt x="1681" y="96"/>
                  </a:lnTo>
                  <a:lnTo>
                    <a:pt x="1697" y="96"/>
                  </a:lnTo>
                  <a:lnTo>
                    <a:pt x="1721" y="96"/>
                  </a:lnTo>
                  <a:lnTo>
                    <a:pt x="1737" y="96"/>
                  </a:lnTo>
                  <a:lnTo>
                    <a:pt x="1753" y="96"/>
                  </a:lnTo>
                  <a:lnTo>
                    <a:pt x="1769" y="96"/>
                  </a:lnTo>
                  <a:lnTo>
                    <a:pt x="1793" y="96"/>
                  </a:lnTo>
                  <a:lnTo>
                    <a:pt x="1809" y="96"/>
                  </a:lnTo>
                  <a:lnTo>
                    <a:pt x="1825" y="96"/>
                  </a:lnTo>
                  <a:lnTo>
                    <a:pt x="1849" y="96"/>
                  </a:lnTo>
                  <a:lnTo>
                    <a:pt x="1865" y="96"/>
                  </a:lnTo>
                  <a:lnTo>
                    <a:pt x="1881" y="96"/>
                  </a:lnTo>
                  <a:lnTo>
                    <a:pt x="1897" y="96"/>
                  </a:lnTo>
                  <a:lnTo>
                    <a:pt x="1921" y="96"/>
                  </a:lnTo>
                  <a:lnTo>
                    <a:pt x="1937" y="96"/>
                  </a:lnTo>
                  <a:lnTo>
                    <a:pt x="1953" y="96"/>
                  </a:lnTo>
                  <a:lnTo>
                    <a:pt x="1969" y="96"/>
                  </a:lnTo>
                  <a:lnTo>
                    <a:pt x="1993" y="96"/>
                  </a:lnTo>
                  <a:lnTo>
                    <a:pt x="2009" y="96"/>
                  </a:lnTo>
                  <a:lnTo>
                    <a:pt x="2025" y="96"/>
                  </a:lnTo>
                  <a:lnTo>
                    <a:pt x="2041" y="96"/>
                  </a:lnTo>
                  <a:lnTo>
                    <a:pt x="2065" y="96"/>
                  </a:lnTo>
                  <a:lnTo>
                    <a:pt x="2081" y="96"/>
                  </a:lnTo>
                  <a:lnTo>
                    <a:pt x="2097" y="96"/>
                  </a:lnTo>
                  <a:lnTo>
                    <a:pt x="2113" y="96"/>
                  </a:lnTo>
                  <a:lnTo>
                    <a:pt x="2137" y="96"/>
                  </a:lnTo>
                  <a:lnTo>
                    <a:pt x="2153" y="96"/>
                  </a:lnTo>
                </a:path>
              </a:pathLst>
            </a:custGeom>
            <a:noFill/>
            <a:ln w="12700">
              <a:solidFill>
                <a:srgbClr val="000000"/>
              </a:solidFill>
              <a:round/>
              <a:headEnd/>
              <a:tailEnd/>
            </a:ln>
          </p:spPr>
          <p:txBody>
            <a:bodyPr>
              <a:prstTxWarp prst="textNoShape">
                <a:avLst/>
              </a:prstTxWarp>
            </a:bodyPr>
            <a:lstStyle/>
            <a:p>
              <a:endParaRPr lang="en-US"/>
            </a:p>
          </p:txBody>
        </p:sp>
        <p:sp>
          <p:nvSpPr>
            <p:cNvPr id="163199" name="Freeform 37"/>
            <p:cNvSpPr>
              <a:spLocks/>
            </p:cNvSpPr>
            <p:nvPr/>
          </p:nvSpPr>
          <p:spPr bwMode="auto">
            <a:xfrm>
              <a:off x="2776" y="1200"/>
              <a:ext cx="2153" cy="96"/>
            </a:xfrm>
            <a:custGeom>
              <a:avLst/>
              <a:gdLst>
                <a:gd name="T0" fmla="*/ 16 w 2153"/>
                <a:gd name="T1" fmla="*/ 96 h 96"/>
                <a:gd name="T2" fmla="*/ 56 w 2153"/>
                <a:gd name="T3" fmla="*/ 96 h 96"/>
                <a:gd name="T4" fmla="*/ 80 w 2153"/>
                <a:gd name="T5" fmla="*/ 96 h 96"/>
                <a:gd name="T6" fmla="*/ 120 w 2153"/>
                <a:gd name="T7" fmla="*/ 96 h 96"/>
                <a:gd name="T8" fmla="*/ 152 w 2153"/>
                <a:gd name="T9" fmla="*/ 96 h 96"/>
                <a:gd name="T10" fmla="*/ 192 w 2153"/>
                <a:gd name="T11" fmla="*/ 96 h 96"/>
                <a:gd name="T12" fmla="*/ 224 w 2153"/>
                <a:gd name="T13" fmla="*/ 96 h 96"/>
                <a:gd name="T14" fmla="*/ 264 w 2153"/>
                <a:gd name="T15" fmla="*/ 96 h 96"/>
                <a:gd name="T16" fmla="*/ 296 w 2153"/>
                <a:gd name="T17" fmla="*/ 96 h 96"/>
                <a:gd name="T18" fmla="*/ 336 w 2153"/>
                <a:gd name="T19" fmla="*/ 96 h 96"/>
                <a:gd name="T20" fmla="*/ 376 w 2153"/>
                <a:gd name="T21" fmla="*/ 96 h 96"/>
                <a:gd name="T22" fmla="*/ 408 w 2153"/>
                <a:gd name="T23" fmla="*/ 96 h 96"/>
                <a:gd name="T24" fmla="*/ 448 w 2153"/>
                <a:gd name="T25" fmla="*/ 96 h 96"/>
                <a:gd name="T26" fmla="*/ 480 w 2153"/>
                <a:gd name="T27" fmla="*/ 96 h 96"/>
                <a:gd name="T28" fmla="*/ 520 w 2153"/>
                <a:gd name="T29" fmla="*/ 80 h 96"/>
                <a:gd name="T30" fmla="*/ 552 w 2153"/>
                <a:gd name="T31" fmla="*/ 48 h 96"/>
                <a:gd name="T32" fmla="*/ 592 w 2153"/>
                <a:gd name="T33" fmla="*/ 32 h 96"/>
                <a:gd name="T34" fmla="*/ 624 w 2153"/>
                <a:gd name="T35" fmla="*/ 32 h 96"/>
                <a:gd name="T36" fmla="*/ 664 w 2153"/>
                <a:gd name="T37" fmla="*/ 32 h 96"/>
                <a:gd name="T38" fmla="*/ 696 w 2153"/>
                <a:gd name="T39" fmla="*/ 32 h 96"/>
                <a:gd name="T40" fmla="*/ 736 w 2153"/>
                <a:gd name="T41" fmla="*/ 0 h 96"/>
                <a:gd name="T42" fmla="*/ 768 w 2153"/>
                <a:gd name="T43" fmla="*/ 0 h 96"/>
                <a:gd name="T44" fmla="*/ 808 w 2153"/>
                <a:gd name="T45" fmla="*/ 16 h 96"/>
                <a:gd name="T46" fmla="*/ 840 w 2153"/>
                <a:gd name="T47" fmla="*/ 16 h 96"/>
                <a:gd name="T48" fmla="*/ 880 w 2153"/>
                <a:gd name="T49" fmla="*/ 16 h 96"/>
                <a:gd name="T50" fmla="*/ 912 w 2153"/>
                <a:gd name="T51" fmla="*/ 16 h 96"/>
                <a:gd name="T52" fmla="*/ 952 w 2153"/>
                <a:gd name="T53" fmla="*/ 16 h 96"/>
                <a:gd name="T54" fmla="*/ 984 w 2153"/>
                <a:gd name="T55" fmla="*/ 16 h 96"/>
                <a:gd name="T56" fmla="*/ 1024 w 2153"/>
                <a:gd name="T57" fmla="*/ 16 h 96"/>
                <a:gd name="T58" fmla="*/ 1056 w 2153"/>
                <a:gd name="T59" fmla="*/ 32 h 96"/>
                <a:gd name="T60" fmla="*/ 1096 w 2153"/>
                <a:gd name="T61" fmla="*/ 32 h 96"/>
                <a:gd name="T62" fmla="*/ 1128 w 2153"/>
                <a:gd name="T63" fmla="*/ 64 h 96"/>
                <a:gd name="T64" fmla="*/ 1168 w 2153"/>
                <a:gd name="T65" fmla="*/ 80 h 96"/>
                <a:gd name="T66" fmla="*/ 1193 w 2153"/>
                <a:gd name="T67" fmla="*/ 96 h 96"/>
                <a:gd name="T68" fmla="*/ 1233 w 2153"/>
                <a:gd name="T69" fmla="*/ 96 h 96"/>
                <a:gd name="T70" fmla="*/ 1265 w 2153"/>
                <a:gd name="T71" fmla="*/ 96 h 96"/>
                <a:gd name="T72" fmla="*/ 1305 w 2153"/>
                <a:gd name="T73" fmla="*/ 96 h 96"/>
                <a:gd name="T74" fmla="*/ 1337 w 2153"/>
                <a:gd name="T75" fmla="*/ 96 h 96"/>
                <a:gd name="T76" fmla="*/ 1377 w 2153"/>
                <a:gd name="T77" fmla="*/ 96 h 96"/>
                <a:gd name="T78" fmla="*/ 1409 w 2153"/>
                <a:gd name="T79" fmla="*/ 96 h 96"/>
                <a:gd name="T80" fmla="*/ 1449 w 2153"/>
                <a:gd name="T81" fmla="*/ 96 h 96"/>
                <a:gd name="T82" fmla="*/ 1481 w 2153"/>
                <a:gd name="T83" fmla="*/ 96 h 96"/>
                <a:gd name="T84" fmla="*/ 1521 w 2153"/>
                <a:gd name="T85" fmla="*/ 96 h 96"/>
                <a:gd name="T86" fmla="*/ 1553 w 2153"/>
                <a:gd name="T87" fmla="*/ 96 h 96"/>
                <a:gd name="T88" fmla="*/ 1593 w 2153"/>
                <a:gd name="T89" fmla="*/ 96 h 96"/>
                <a:gd name="T90" fmla="*/ 1625 w 2153"/>
                <a:gd name="T91" fmla="*/ 96 h 96"/>
                <a:gd name="T92" fmla="*/ 1665 w 2153"/>
                <a:gd name="T93" fmla="*/ 96 h 96"/>
                <a:gd name="T94" fmla="*/ 1697 w 2153"/>
                <a:gd name="T95" fmla="*/ 96 h 96"/>
                <a:gd name="T96" fmla="*/ 1737 w 2153"/>
                <a:gd name="T97" fmla="*/ 96 h 96"/>
                <a:gd name="T98" fmla="*/ 1769 w 2153"/>
                <a:gd name="T99" fmla="*/ 96 h 96"/>
                <a:gd name="T100" fmla="*/ 1809 w 2153"/>
                <a:gd name="T101" fmla="*/ 96 h 96"/>
                <a:gd name="T102" fmla="*/ 1849 w 2153"/>
                <a:gd name="T103" fmla="*/ 96 h 96"/>
                <a:gd name="T104" fmla="*/ 1881 w 2153"/>
                <a:gd name="T105" fmla="*/ 96 h 96"/>
                <a:gd name="T106" fmla="*/ 1921 w 2153"/>
                <a:gd name="T107" fmla="*/ 96 h 96"/>
                <a:gd name="T108" fmla="*/ 1953 w 2153"/>
                <a:gd name="T109" fmla="*/ 96 h 96"/>
                <a:gd name="T110" fmla="*/ 1993 w 2153"/>
                <a:gd name="T111" fmla="*/ 96 h 96"/>
                <a:gd name="T112" fmla="*/ 2025 w 2153"/>
                <a:gd name="T113" fmla="*/ 96 h 96"/>
                <a:gd name="T114" fmla="*/ 2065 w 2153"/>
                <a:gd name="T115" fmla="*/ 96 h 96"/>
                <a:gd name="T116" fmla="*/ 2097 w 2153"/>
                <a:gd name="T117" fmla="*/ 96 h 96"/>
                <a:gd name="T118" fmla="*/ 2137 w 2153"/>
                <a:gd name="T119" fmla="*/ 96 h 9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53"/>
                <a:gd name="T181" fmla="*/ 0 h 96"/>
                <a:gd name="T182" fmla="*/ 2153 w 2153"/>
                <a:gd name="T183" fmla="*/ 96 h 9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53" h="96">
                  <a:moveTo>
                    <a:pt x="0" y="96"/>
                  </a:moveTo>
                  <a:lnTo>
                    <a:pt x="16" y="96"/>
                  </a:lnTo>
                  <a:lnTo>
                    <a:pt x="40" y="96"/>
                  </a:lnTo>
                  <a:lnTo>
                    <a:pt x="56" y="96"/>
                  </a:lnTo>
                  <a:lnTo>
                    <a:pt x="72" y="96"/>
                  </a:lnTo>
                  <a:lnTo>
                    <a:pt x="80" y="96"/>
                  </a:lnTo>
                  <a:lnTo>
                    <a:pt x="104" y="96"/>
                  </a:lnTo>
                  <a:lnTo>
                    <a:pt x="120" y="96"/>
                  </a:lnTo>
                  <a:lnTo>
                    <a:pt x="136" y="96"/>
                  </a:lnTo>
                  <a:lnTo>
                    <a:pt x="152" y="96"/>
                  </a:lnTo>
                  <a:lnTo>
                    <a:pt x="176" y="96"/>
                  </a:lnTo>
                  <a:lnTo>
                    <a:pt x="192" y="96"/>
                  </a:lnTo>
                  <a:lnTo>
                    <a:pt x="208" y="96"/>
                  </a:lnTo>
                  <a:lnTo>
                    <a:pt x="224" y="96"/>
                  </a:lnTo>
                  <a:lnTo>
                    <a:pt x="248" y="96"/>
                  </a:lnTo>
                  <a:lnTo>
                    <a:pt x="264" y="96"/>
                  </a:lnTo>
                  <a:lnTo>
                    <a:pt x="280" y="96"/>
                  </a:lnTo>
                  <a:lnTo>
                    <a:pt x="296" y="96"/>
                  </a:lnTo>
                  <a:lnTo>
                    <a:pt x="320" y="96"/>
                  </a:lnTo>
                  <a:lnTo>
                    <a:pt x="336" y="96"/>
                  </a:lnTo>
                  <a:lnTo>
                    <a:pt x="352" y="96"/>
                  </a:lnTo>
                  <a:lnTo>
                    <a:pt x="376" y="96"/>
                  </a:lnTo>
                  <a:lnTo>
                    <a:pt x="392" y="96"/>
                  </a:lnTo>
                  <a:lnTo>
                    <a:pt x="408" y="96"/>
                  </a:lnTo>
                  <a:lnTo>
                    <a:pt x="424" y="96"/>
                  </a:lnTo>
                  <a:lnTo>
                    <a:pt x="448" y="96"/>
                  </a:lnTo>
                  <a:lnTo>
                    <a:pt x="464" y="96"/>
                  </a:lnTo>
                  <a:lnTo>
                    <a:pt x="480" y="96"/>
                  </a:lnTo>
                  <a:lnTo>
                    <a:pt x="496" y="80"/>
                  </a:lnTo>
                  <a:lnTo>
                    <a:pt x="520" y="80"/>
                  </a:lnTo>
                  <a:lnTo>
                    <a:pt x="536" y="64"/>
                  </a:lnTo>
                  <a:lnTo>
                    <a:pt x="552" y="48"/>
                  </a:lnTo>
                  <a:lnTo>
                    <a:pt x="568" y="32"/>
                  </a:lnTo>
                  <a:lnTo>
                    <a:pt x="592" y="32"/>
                  </a:lnTo>
                  <a:lnTo>
                    <a:pt x="608" y="32"/>
                  </a:lnTo>
                  <a:lnTo>
                    <a:pt x="624" y="32"/>
                  </a:lnTo>
                  <a:lnTo>
                    <a:pt x="640" y="32"/>
                  </a:lnTo>
                  <a:lnTo>
                    <a:pt x="664" y="32"/>
                  </a:lnTo>
                  <a:lnTo>
                    <a:pt x="680" y="32"/>
                  </a:lnTo>
                  <a:lnTo>
                    <a:pt x="696" y="32"/>
                  </a:lnTo>
                  <a:lnTo>
                    <a:pt x="712" y="16"/>
                  </a:lnTo>
                  <a:lnTo>
                    <a:pt x="736" y="0"/>
                  </a:lnTo>
                  <a:lnTo>
                    <a:pt x="752" y="0"/>
                  </a:lnTo>
                  <a:lnTo>
                    <a:pt x="768" y="0"/>
                  </a:lnTo>
                  <a:lnTo>
                    <a:pt x="784" y="0"/>
                  </a:lnTo>
                  <a:lnTo>
                    <a:pt x="808" y="16"/>
                  </a:lnTo>
                  <a:lnTo>
                    <a:pt x="824" y="16"/>
                  </a:lnTo>
                  <a:lnTo>
                    <a:pt x="840" y="16"/>
                  </a:lnTo>
                  <a:lnTo>
                    <a:pt x="856" y="0"/>
                  </a:lnTo>
                  <a:lnTo>
                    <a:pt x="880" y="16"/>
                  </a:lnTo>
                  <a:lnTo>
                    <a:pt x="896" y="16"/>
                  </a:lnTo>
                  <a:lnTo>
                    <a:pt x="912" y="16"/>
                  </a:lnTo>
                  <a:lnTo>
                    <a:pt x="928" y="16"/>
                  </a:lnTo>
                  <a:lnTo>
                    <a:pt x="952" y="16"/>
                  </a:lnTo>
                  <a:lnTo>
                    <a:pt x="968" y="16"/>
                  </a:lnTo>
                  <a:lnTo>
                    <a:pt x="984" y="16"/>
                  </a:lnTo>
                  <a:lnTo>
                    <a:pt x="1000" y="16"/>
                  </a:lnTo>
                  <a:lnTo>
                    <a:pt x="1024" y="16"/>
                  </a:lnTo>
                  <a:lnTo>
                    <a:pt x="1040" y="32"/>
                  </a:lnTo>
                  <a:lnTo>
                    <a:pt x="1056" y="32"/>
                  </a:lnTo>
                  <a:lnTo>
                    <a:pt x="1080" y="32"/>
                  </a:lnTo>
                  <a:lnTo>
                    <a:pt x="1096" y="32"/>
                  </a:lnTo>
                  <a:lnTo>
                    <a:pt x="1112" y="32"/>
                  </a:lnTo>
                  <a:lnTo>
                    <a:pt x="1128" y="64"/>
                  </a:lnTo>
                  <a:lnTo>
                    <a:pt x="1152" y="80"/>
                  </a:lnTo>
                  <a:lnTo>
                    <a:pt x="1168" y="80"/>
                  </a:lnTo>
                  <a:lnTo>
                    <a:pt x="1185" y="96"/>
                  </a:lnTo>
                  <a:lnTo>
                    <a:pt x="1193" y="96"/>
                  </a:lnTo>
                  <a:lnTo>
                    <a:pt x="1217" y="96"/>
                  </a:lnTo>
                  <a:lnTo>
                    <a:pt x="1233" y="96"/>
                  </a:lnTo>
                  <a:lnTo>
                    <a:pt x="1249" y="96"/>
                  </a:lnTo>
                  <a:lnTo>
                    <a:pt x="1265" y="96"/>
                  </a:lnTo>
                  <a:lnTo>
                    <a:pt x="1289" y="96"/>
                  </a:lnTo>
                  <a:lnTo>
                    <a:pt x="1305" y="96"/>
                  </a:lnTo>
                  <a:lnTo>
                    <a:pt x="1321" y="96"/>
                  </a:lnTo>
                  <a:lnTo>
                    <a:pt x="1337" y="96"/>
                  </a:lnTo>
                  <a:lnTo>
                    <a:pt x="1361" y="96"/>
                  </a:lnTo>
                  <a:lnTo>
                    <a:pt x="1377" y="96"/>
                  </a:lnTo>
                  <a:lnTo>
                    <a:pt x="1393" y="96"/>
                  </a:lnTo>
                  <a:lnTo>
                    <a:pt x="1409" y="96"/>
                  </a:lnTo>
                  <a:lnTo>
                    <a:pt x="1433" y="96"/>
                  </a:lnTo>
                  <a:lnTo>
                    <a:pt x="1449" y="96"/>
                  </a:lnTo>
                  <a:lnTo>
                    <a:pt x="1465" y="96"/>
                  </a:lnTo>
                  <a:lnTo>
                    <a:pt x="1481" y="96"/>
                  </a:lnTo>
                  <a:lnTo>
                    <a:pt x="1505" y="96"/>
                  </a:lnTo>
                  <a:lnTo>
                    <a:pt x="1521" y="96"/>
                  </a:lnTo>
                  <a:lnTo>
                    <a:pt x="1537" y="96"/>
                  </a:lnTo>
                  <a:lnTo>
                    <a:pt x="1553" y="96"/>
                  </a:lnTo>
                  <a:lnTo>
                    <a:pt x="1577" y="96"/>
                  </a:lnTo>
                  <a:lnTo>
                    <a:pt x="1593" y="96"/>
                  </a:lnTo>
                  <a:lnTo>
                    <a:pt x="1609" y="96"/>
                  </a:lnTo>
                  <a:lnTo>
                    <a:pt x="1625" y="96"/>
                  </a:lnTo>
                  <a:lnTo>
                    <a:pt x="1649" y="96"/>
                  </a:lnTo>
                  <a:lnTo>
                    <a:pt x="1665" y="96"/>
                  </a:lnTo>
                  <a:lnTo>
                    <a:pt x="1681" y="96"/>
                  </a:lnTo>
                  <a:lnTo>
                    <a:pt x="1697" y="96"/>
                  </a:lnTo>
                  <a:lnTo>
                    <a:pt x="1721" y="96"/>
                  </a:lnTo>
                  <a:lnTo>
                    <a:pt x="1737" y="96"/>
                  </a:lnTo>
                  <a:lnTo>
                    <a:pt x="1753" y="96"/>
                  </a:lnTo>
                  <a:lnTo>
                    <a:pt x="1769" y="96"/>
                  </a:lnTo>
                  <a:lnTo>
                    <a:pt x="1793" y="96"/>
                  </a:lnTo>
                  <a:lnTo>
                    <a:pt x="1809" y="96"/>
                  </a:lnTo>
                  <a:lnTo>
                    <a:pt x="1825" y="96"/>
                  </a:lnTo>
                  <a:lnTo>
                    <a:pt x="1849" y="96"/>
                  </a:lnTo>
                  <a:lnTo>
                    <a:pt x="1865" y="96"/>
                  </a:lnTo>
                  <a:lnTo>
                    <a:pt x="1881" y="96"/>
                  </a:lnTo>
                  <a:lnTo>
                    <a:pt x="1897" y="96"/>
                  </a:lnTo>
                  <a:lnTo>
                    <a:pt x="1921" y="96"/>
                  </a:lnTo>
                  <a:lnTo>
                    <a:pt x="1937" y="96"/>
                  </a:lnTo>
                  <a:lnTo>
                    <a:pt x="1953" y="96"/>
                  </a:lnTo>
                  <a:lnTo>
                    <a:pt x="1969" y="96"/>
                  </a:lnTo>
                  <a:lnTo>
                    <a:pt x="1993" y="96"/>
                  </a:lnTo>
                  <a:lnTo>
                    <a:pt x="2009" y="96"/>
                  </a:lnTo>
                  <a:lnTo>
                    <a:pt x="2025" y="96"/>
                  </a:lnTo>
                  <a:lnTo>
                    <a:pt x="2041" y="96"/>
                  </a:lnTo>
                  <a:lnTo>
                    <a:pt x="2065" y="96"/>
                  </a:lnTo>
                  <a:lnTo>
                    <a:pt x="2081" y="96"/>
                  </a:lnTo>
                  <a:lnTo>
                    <a:pt x="2097" y="96"/>
                  </a:lnTo>
                  <a:lnTo>
                    <a:pt x="2113" y="96"/>
                  </a:lnTo>
                  <a:lnTo>
                    <a:pt x="2137" y="96"/>
                  </a:lnTo>
                  <a:lnTo>
                    <a:pt x="2153" y="96"/>
                  </a:lnTo>
                </a:path>
              </a:pathLst>
            </a:custGeom>
            <a:noFill/>
            <a:ln w="12700">
              <a:solidFill>
                <a:srgbClr val="000000"/>
              </a:solidFill>
              <a:round/>
              <a:headEnd/>
              <a:tailEnd/>
            </a:ln>
          </p:spPr>
          <p:txBody>
            <a:bodyPr>
              <a:prstTxWarp prst="textNoShape">
                <a:avLst/>
              </a:prstTxWarp>
            </a:bodyPr>
            <a:lstStyle/>
            <a:p>
              <a:endParaRPr lang="en-US"/>
            </a:p>
          </p:txBody>
        </p:sp>
        <p:sp>
          <p:nvSpPr>
            <p:cNvPr id="163200" name="Freeform 38"/>
            <p:cNvSpPr>
              <a:spLocks/>
            </p:cNvSpPr>
            <p:nvPr/>
          </p:nvSpPr>
          <p:spPr bwMode="auto">
            <a:xfrm>
              <a:off x="2776" y="1216"/>
              <a:ext cx="2153" cy="80"/>
            </a:xfrm>
            <a:custGeom>
              <a:avLst/>
              <a:gdLst>
                <a:gd name="T0" fmla="*/ 16 w 2153"/>
                <a:gd name="T1" fmla="*/ 80 h 80"/>
                <a:gd name="T2" fmla="*/ 56 w 2153"/>
                <a:gd name="T3" fmla="*/ 80 h 80"/>
                <a:gd name="T4" fmla="*/ 80 w 2153"/>
                <a:gd name="T5" fmla="*/ 80 h 80"/>
                <a:gd name="T6" fmla="*/ 120 w 2153"/>
                <a:gd name="T7" fmla="*/ 80 h 80"/>
                <a:gd name="T8" fmla="*/ 152 w 2153"/>
                <a:gd name="T9" fmla="*/ 80 h 80"/>
                <a:gd name="T10" fmla="*/ 192 w 2153"/>
                <a:gd name="T11" fmla="*/ 80 h 80"/>
                <a:gd name="T12" fmla="*/ 224 w 2153"/>
                <a:gd name="T13" fmla="*/ 80 h 80"/>
                <a:gd name="T14" fmla="*/ 264 w 2153"/>
                <a:gd name="T15" fmla="*/ 80 h 80"/>
                <a:gd name="T16" fmla="*/ 296 w 2153"/>
                <a:gd name="T17" fmla="*/ 80 h 80"/>
                <a:gd name="T18" fmla="*/ 336 w 2153"/>
                <a:gd name="T19" fmla="*/ 80 h 80"/>
                <a:gd name="T20" fmla="*/ 376 w 2153"/>
                <a:gd name="T21" fmla="*/ 80 h 80"/>
                <a:gd name="T22" fmla="*/ 408 w 2153"/>
                <a:gd name="T23" fmla="*/ 64 h 80"/>
                <a:gd name="T24" fmla="*/ 448 w 2153"/>
                <a:gd name="T25" fmla="*/ 64 h 80"/>
                <a:gd name="T26" fmla="*/ 480 w 2153"/>
                <a:gd name="T27" fmla="*/ 64 h 80"/>
                <a:gd name="T28" fmla="*/ 520 w 2153"/>
                <a:gd name="T29" fmla="*/ 80 h 80"/>
                <a:gd name="T30" fmla="*/ 552 w 2153"/>
                <a:gd name="T31" fmla="*/ 80 h 80"/>
                <a:gd name="T32" fmla="*/ 592 w 2153"/>
                <a:gd name="T33" fmla="*/ 80 h 80"/>
                <a:gd name="T34" fmla="*/ 624 w 2153"/>
                <a:gd name="T35" fmla="*/ 48 h 80"/>
                <a:gd name="T36" fmla="*/ 664 w 2153"/>
                <a:gd name="T37" fmla="*/ 48 h 80"/>
                <a:gd name="T38" fmla="*/ 696 w 2153"/>
                <a:gd name="T39" fmla="*/ 32 h 80"/>
                <a:gd name="T40" fmla="*/ 736 w 2153"/>
                <a:gd name="T41" fmla="*/ 0 h 80"/>
                <a:gd name="T42" fmla="*/ 768 w 2153"/>
                <a:gd name="T43" fmla="*/ 16 h 80"/>
                <a:gd name="T44" fmla="*/ 808 w 2153"/>
                <a:gd name="T45" fmla="*/ 16 h 80"/>
                <a:gd name="T46" fmla="*/ 840 w 2153"/>
                <a:gd name="T47" fmla="*/ 32 h 80"/>
                <a:gd name="T48" fmla="*/ 880 w 2153"/>
                <a:gd name="T49" fmla="*/ 64 h 80"/>
                <a:gd name="T50" fmla="*/ 912 w 2153"/>
                <a:gd name="T51" fmla="*/ 64 h 80"/>
                <a:gd name="T52" fmla="*/ 952 w 2153"/>
                <a:gd name="T53" fmla="*/ 64 h 80"/>
                <a:gd name="T54" fmla="*/ 984 w 2153"/>
                <a:gd name="T55" fmla="*/ 48 h 80"/>
                <a:gd name="T56" fmla="*/ 1024 w 2153"/>
                <a:gd name="T57" fmla="*/ 48 h 80"/>
                <a:gd name="T58" fmla="*/ 1056 w 2153"/>
                <a:gd name="T59" fmla="*/ 48 h 80"/>
                <a:gd name="T60" fmla="*/ 1096 w 2153"/>
                <a:gd name="T61" fmla="*/ 32 h 80"/>
                <a:gd name="T62" fmla="*/ 1128 w 2153"/>
                <a:gd name="T63" fmla="*/ 32 h 80"/>
                <a:gd name="T64" fmla="*/ 1168 w 2153"/>
                <a:gd name="T65" fmla="*/ 32 h 80"/>
                <a:gd name="T66" fmla="*/ 1193 w 2153"/>
                <a:gd name="T67" fmla="*/ 48 h 80"/>
                <a:gd name="T68" fmla="*/ 1233 w 2153"/>
                <a:gd name="T69" fmla="*/ 48 h 80"/>
                <a:gd name="T70" fmla="*/ 1265 w 2153"/>
                <a:gd name="T71" fmla="*/ 64 h 80"/>
                <a:gd name="T72" fmla="*/ 1305 w 2153"/>
                <a:gd name="T73" fmla="*/ 64 h 80"/>
                <a:gd name="T74" fmla="*/ 1337 w 2153"/>
                <a:gd name="T75" fmla="*/ 48 h 80"/>
                <a:gd name="T76" fmla="*/ 1377 w 2153"/>
                <a:gd name="T77" fmla="*/ 48 h 80"/>
                <a:gd name="T78" fmla="*/ 1409 w 2153"/>
                <a:gd name="T79" fmla="*/ 48 h 80"/>
                <a:gd name="T80" fmla="*/ 1449 w 2153"/>
                <a:gd name="T81" fmla="*/ 48 h 80"/>
                <a:gd name="T82" fmla="*/ 1481 w 2153"/>
                <a:gd name="T83" fmla="*/ 48 h 80"/>
                <a:gd name="T84" fmla="*/ 1521 w 2153"/>
                <a:gd name="T85" fmla="*/ 48 h 80"/>
                <a:gd name="T86" fmla="*/ 1553 w 2153"/>
                <a:gd name="T87" fmla="*/ 32 h 80"/>
                <a:gd name="T88" fmla="*/ 1593 w 2153"/>
                <a:gd name="T89" fmla="*/ 32 h 80"/>
                <a:gd name="T90" fmla="*/ 1625 w 2153"/>
                <a:gd name="T91" fmla="*/ 32 h 80"/>
                <a:gd name="T92" fmla="*/ 1665 w 2153"/>
                <a:gd name="T93" fmla="*/ 48 h 80"/>
                <a:gd name="T94" fmla="*/ 1697 w 2153"/>
                <a:gd name="T95" fmla="*/ 48 h 80"/>
                <a:gd name="T96" fmla="*/ 1737 w 2153"/>
                <a:gd name="T97" fmla="*/ 48 h 80"/>
                <a:gd name="T98" fmla="*/ 1769 w 2153"/>
                <a:gd name="T99" fmla="*/ 48 h 80"/>
                <a:gd name="T100" fmla="*/ 1809 w 2153"/>
                <a:gd name="T101" fmla="*/ 48 h 80"/>
                <a:gd name="T102" fmla="*/ 1849 w 2153"/>
                <a:gd name="T103" fmla="*/ 80 h 80"/>
                <a:gd name="T104" fmla="*/ 1881 w 2153"/>
                <a:gd name="T105" fmla="*/ 80 h 80"/>
                <a:gd name="T106" fmla="*/ 1921 w 2153"/>
                <a:gd name="T107" fmla="*/ 80 h 80"/>
                <a:gd name="T108" fmla="*/ 1953 w 2153"/>
                <a:gd name="T109" fmla="*/ 80 h 80"/>
                <a:gd name="T110" fmla="*/ 1993 w 2153"/>
                <a:gd name="T111" fmla="*/ 80 h 80"/>
                <a:gd name="T112" fmla="*/ 2025 w 2153"/>
                <a:gd name="T113" fmla="*/ 80 h 80"/>
                <a:gd name="T114" fmla="*/ 2065 w 2153"/>
                <a:gd name="T115" fmla="*/ 80 h 80"/>
                <a:gd name="T116" fmla="*/ 2097 w 2153"/>
                <a:gd name="T117" fmla="*/ 80 h 80"/>
                <a:gd name="T118" fmla="*/ 2137 w 2153"/>
                <a:gd name="T119" fmla="*/ 80 h 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53"/>
                <a:gd name="T181" fmla="*/ 0 h 80"/>
                <a:gd name="T182" fmla="*/ 2153 w 2153"/>
                <a:gd name="T183" fmla="*/ 80 h 8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53" h="80">
                  <a:moveTo>
                    <a:pt x="0" y="80"/>
                  </a:moveTo>
                  <a:lnTo>
                    <a:pt x="16" y="80"/>
                  </a:lnTo>
                  <a:lnTo>
                    <a:pt x="40" y="80"/>
                  </a:lnTo>
                  <a:lnTo>
                    <a:pt x="56" y="80"/>
                  </a:lnTo>
                  <a:lnTo>
                    <a:pt x="72" y="80"/>
                  </a:lnTo>
                  <a:lnTo>
                    <a:pt x="80" y="80"/>
                  </a:lnTo>
                  <a:lnTo>
                    <a:pt x="104" y="80"/>
                  </a:lnTo>
                  <a:lnTo>
                    <a:pt x="120" y="80"/>
                  </a:lnTo>
                  <a:lnTo>
                    <a:pt x="136" y="80"/>
                  </a:lnTo>
                  <a:lnTo>
                    <a:pt x="152" y="80"/>
                  </a:lnTo>
                  <a:lnTo>
                    <a:pt x="176" y="80"/>
                  </a:lnTo>
                  <a:lnTo>
                    <a:pt x="192" y="80"/>
                  </a:lnTo>
                  <a:lnTo>
                    <a:pt x="208" y="80"/>
                  </a:lnTo>
                  <a:lnTo>
                    <a:pt x="224" y="80"/>
                  </a:lnTo>
                  <a:lnTo>
                    <a:pt x="248" y="80"/>
                  </a:lnTo>
                  <a:lnTo>
                    <a:pt x="264" y="80"/>
                  </a:lnTo>
                  <a:lnTo>
                    <a:pt x="280" y="80"/>
                  </a:lnTo>
                  <a:lnTo>
                    <a:pt x="296" y="80"/>
                  </a:lnTo>
                  <a:lnTo>
                    <a:pt x="320" y="80"/>
                  </a:lnTo>
                  <a:lnTo>
                    <a:pt x="336" y="80"/>
                  </a:lnTo>
                  <a:lnTo>
                    <a:pt x="352" y="80"/>
                  </a:lnTo>
                  <a:lnTo>
                    <a:pt x="376" y="80"/>
                  </a:lnTo>
                  <a:lnTo>
                    <a:pt x="392" y="80"/>
                  </a:lnTo>
                  <a:lnTo>
                    <a:pt x="408" y="64"/>
                  </a:lnTo>
                  <a:lnTo>
                    <a:pt x="424" y="64"/>
                  </a:lnTo>
                  <a:lnTo>
                    <a:pt x="448" y="64"/>
                  </a:lnTo>
                  <a:lnTo>
                    <a:pt x="464" y="64"/>
                  </a:lnTo>
                  <a:lnTo>
                    <a:pt x="480" y="64"/>
                  </a:lnTo>
                  <a:lnTo>
                    <a:pt x="496" y="80"/>
                  </a:lnTo>
                  <a:lnTo>
                    <a:pt x="520" y="80"/>
                  </a:lnTo>
                  <a:lnTo>
                    <a:pt x="536" y="80"/>
                  </a:lnTo>
                  <a:lnTo>
                    <a:pt x="552" y="80"/>
                  </a:lnTo>
                  <a:lnTo>
                    <a:pt x="568" y="80"/>
                  </a:lnTo>
                  <a:lnTo>
                    <a:pt x="592" y="80"/>
                  </a:lnTo>
                  <a:lnTo>
                    <a:pt x="608" y="64"/>
                  </a:lnTo>
                  <a:lnTo>
                    <a:pt x="624" y="48"/>
                  </a:lnTo>
                  <a:lnTo>
                    <a:pt x="640" y="48"/>
                  </a:lnTo>
                  <a:lnTo>
                    <a:pt x="664" y="48"/>
                  </a:lnTo>
                  <a:lnTo>
                    <a:pt x="680" y="32"/>
                  </a:lnTo>
                  <a:lnTo>
                    <a:pt x="696" y="32"/>
                  </a:lnTo>
                  <a:lnTo>
                    <a:pt x="712" y="16"/>
                  </a:lnTo>
                  <a:lnTo>
                    <a:pt x="736" y="0"/>
                  </a:lnTo>
                  <a:lnTo>
                    <a:pt x="752" y="0"/>
                  </a:lnTo>
                  <a:lnTo>
                    <a:pt x="768" y="16"/>
                  </a:lnTo>
                  <a:lnTo>
                    <a:pt x="784" y="16"/>
                  </a:lnTo>
                  <a:lnTo>
                    <a:pt x="808" y="16"/>
                  </a:lnTo>
                  <a:lnTo>
                    <a:pt x="824" y="32"/>
                  </a:lnTo>
                  <a:lnTo>
                    <a:pt x="840" y="32"/>
                  </a:lnTo>
                  <a:lnTo>
                    <a:pt x="856" y="48"/>
                  </a:lnTo>
                  <a:lnTo>
                    <a:pt x="880" y="64"/>
                  </a:lnTo>
                  <a:lnTo>
                    <a:pt x="896" y="64"/>
                  </a:lnTo>
                  <a:lnTo>
                    <a:pt x="912" y="64"/>
                  </a:lnTo>
                  <a:lnTo>
                    <a:pt x="928" y="64"/>
                  </a:lnTo>
                  <a:lnTo>
                    <a:pt x="952" y="64"/>
                  </a:lnTo>
                  <a:lnTo>
                    <a:pt x="968" y="64"/>
                  </a:lnTo>
                  <a:lnTo>
                    <a:pt x="984" y="48"/>
                  </a:lnTo>
                  <a:lnTo>
                    <a:pt x="1000" y="48"/>
                  </a:lnTo>
                  <a:lnTo>
                    <a:pt x="1024" y="48"/>
                  </a:lnTo>
                  <a:lnTo>
                    <a:pt x="1040" y="48"/>
                  </a:lnTo>
                  <a:lnTo>
                    <a:pt x="1056" y="48"/>
                  </a:lnTo>
                  <a:lnTo>
                    <a:pt x="1080" y="48"/>
                  </a:lnTo>
                  <a:lnTo>
                    <a:pt x="1096" y="32"/>
                  </a:lnTo>
                  <a:lnTo>
                    <a:pt x="1112" y="32"/>
                  </a:lnTo>
                  <a:lnTo>
                    <a:pt x="1128" y="32"/>
                  </a:lnTo>
                  <a:lnTo>
                    <a:pt x="1152" y="32"/>
                  </a:lnTo>
                  <a:lnTo>
                    <a:pt x="1168" y="32"/>
                  </a:lnTo>
                  <a:lnTo>
                    <a:pt x="1185" y="32"/>
                  </a:lnTo>
                  <a:lnTo>
                    <a:pt x="1193" y="48"/>
                  </a:lnTo>
                  <a:lnTo>
                    <a:pt x="1217" y="48"/>
                  </a:lnTo>
                  <a:lnTo>
                    <a:pt x="1233" y="48"/>
                  </a:lnTo>
                  <a:lnTo>
                    <a:pt x="1249" y="48"/>
                  </a:lnTo>
                  <a:lnTo>
                    <a:pt x="1265" y="64"/>
                  </a:lnTo>
                  <a:lnTo>
                    <a:pt x="1289" y="64"/>
                  </a:lnTo>
                  <a:lnTo>
                    <a:pt x="1305" y="64"/>
                  </a:lnTo>
                  <a:lnTo>
                    <a:pt x="1321" y="48"/>
                  </a:lnTo>
                  <a:lnTo>
                    <a:pt x="1337" y="48"/>
                  </a:lnTo>
                  <a:lnTo>
                    <a:pt x="1361" y="48"/>
                  </a:lnTo>
                  <a:lnTo>
                    <a:pt x="1377" y="48"/>
                  </a:lnTo>
                  <a:lnTo>
                    <a:pt x="1393" y="48"/>
                  </a:lnTo>
                  <a:lnTo>
                    <a:pt x="1409" y="48"/>
                  </a:lnTo>
                  <a:lnTo>
                    <a:pt x="1433" y="32"/>
                  </a:lnTo>
                  <a:lnTo>
                    <a:pt x="1449" y="48"/>
                  </a:lnTo>
                  <a:lnTo>
                    <a:pt x="1465" y="48"/>
                  </a:lnTo>
                  <a:lnTo>
                    <a:pt x="1481" y="48"/>
                  </a:lnTo>
                  <a:lnTo>
                    <a:pt x="1505" y="48"/>
                  </a:lnTo>
                  <a:lnTo>
                    <a:pt x="1521" y="48"/>
                  </a:lnTo>
                  <a:lnTo>
                    <a:pt x="1537" y="32"/>
                  </a:lnTo>
                  <a:lnTo>
                    <a:pt x="1553" y="32"/>
                  </a:lnTo>
                  <a:lnTo>
                    <a:pt x="1577" y="32"/>
                  </a:lnTo>
                  <a:lnTo>
                    <a:pt x="1593" y="32"/>
                  </a:lnTo>
                  <a:lnTo>
                    <a:pt x="1609" y="32"/>
                  </a:lnTo>
                  <a:lnTo>
                    <a:pt x="1625" y="32"/>
                  </a:lnTo>
                  <a:lnTo>
                    <a:pt x="1649" y="48"/>
                  </a:lnTo>
                  <a:lnTo>
                    <a:pt x="1665" y="48"/>
                  </a:lnTo>
                  <a:lnTo>
                    <a:pt x="1681" y="48"/>
                  </a:lnTo>
                  <a:lnTo>
                    <a:pt x="1697" y="48"/>
                  </a:lnTo>
                  <a:lnTo>
                    <a:pt x="1721" y="48"/>
                  </a:lnTo>
                  <a:lnTo>
                    <a:pt x="1737" y="48"/>
                  </a:lnTo>
                  <a:lnTo>
                    <a:pt x="1753" y="48"/>
                  </a:lnTo>
                  <a:lnTo>
                    <a:pt x="1769" y="48"/>
                  </a:lnTo>
                  <a:lnTo>
                    <a:pt x="1793" y="48"/>
                  </a:lnTo>
                  <a:lnTo>
                    <a:pt x="1809" y="48"/>
                  </a:lnTo>
                  <a:lnTo>
                    <a:pt x="1825" y="80"/>
                  </a:lnTo>
                  <a:lnTo>
                    <a:pt x="1849" y="80"/>
                  </a:lnTo>
                  <a:lnTo>
                    <a:pt x="1865" y="80"/>
                  </a:lnTo>
                  <a:lnTo>
                    <a:pt x="1881" y="80"/>
                  </a:lnTo>
                  <a:lnTo>
                    <a:pt x="1897" y="80"/>
                  </a:lnTo>
                  <a:lnTo>
                    <a:pt x="1921" y="80"/>
                  </a:lnTo>
                  <a:lnTo>
                    <a:pt x="1937" y="80"/>
                  </a:lnTo>
                  <a:lnTo>
                    <a:pt x="1953" y="80"/>
                  </a:lnTo>
                  <a:lnTo>
                    <a:pt x="1969" y="80"/>
                  </a:lnTo>
                  <a:lnTo>
                    <a:pt x="1993" y="80"/>
                  </a:lnTo>
                  <a:lnTo>
                    <a:pt x="2009" y="80"/>
                  </a:lnTo>
                  <a:lnTo>
                    <a:pt x="2025" y="80"/>
                  </a:lnTo>
                  <a:lnTo>
                    <a:pt x="2041" y="80"/>
                  </a:lnTo>
                  <a:lnTo>
                    <a:pt x="2065" y="80"/>
                  </a:lnTo>
                  <a:lnTo>
                    <a:pt x="2081" y="80"/>
                  </a:lnTo>
                  <a:lnTo>
                    <a:pt x="2097" y="80"/>
                  </a:lnTo>
                  <a:lnTo>
                    <a:pt x="2113" y="80"/>
                  </a:lnTo>
                  <a:lnTo>
                    <a:pt x="2137" y="80"/>
                  </a:lnTo>
                  <a:lnTo>
                    <a:pt x="2153" y="80"/>
                  </a:lnTo>
                </a:path>
              </a:pathLst>
            </a:custGeom>
            <a:noFill/>
            <a:ln w="12700">
              <a:solidFill>
                <a:srgbClr val="000000"/>
              </a:solidFill>
              <a:round/>
              <a:headEnd/>
              <a:tailEnd/>
            </a:ln>
          </p:spPr>
          <p:txBody>
            <a:bodyPr>
              <a:prstTxWarp prst="textNoShape">
                <a:avLst/>
              </a:prstTxWarp>
            </a:bodyPr>
            <a:lstStyle/>
            <a:p>
              <a:endParaRPr lang="en-US"/>
            </a:p>
          </p:txBody>
        </p:sp>
        <p:sp>
          <p:nvSpPr>
            <p:cNvPr id="163201" name="Freeform 39"/>
            <p:cNvSpPr>
              <a:spLocks/>
            </p:cNvSpPr>
            <p:nvPr/>
          </p:nvSpPr>
          <p:spPr bwMode="auto">
            <a:xfrm>
              <a:off x="275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02" name="Freeform 40"/>
            <p:cNvSpPr>
              <a:spLocks/>
            </p:cNvSpPr>
            <p:nvPr/>
          </p:nvSpPr>
          <p:spPr bwMode="auto">
            <a:xfrm>
              <a:off x="276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03" name="Freeform 41"/>
            <p:cNvSpPr>
              <a:spLocks/>
            </p:cNvSpPr>
            <p:nvPr/>
          </p:nvSpPr>
          <p:spPr bwMode="auto">
            <a:xfrm>
              <a:off x="279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04" name="Freeform 42"/>
            <p:cNvSpPr>
              <a:spLocks/>
            </p:cNvSpPr>
            <p:nvPr/>
          </p:nvSpPr>
          <p:spPr bwMode="auto">
            <a:xfrm>
              <a:off x="280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05" name="Freeform 43"/>
            <p:cNvSpPr>
              <a:spLocks/>
            </p:cNvSpPr>
            <p:nvPr/>
          </p:nvSpPr>
          <p:spPr bwMode="auto">
            <a:xfrm>
              <a:off x="2824" y="1272"/>
              <a:ext cx="40" cy="48"/>
            </a:xfrm>
            <a:custGeom>
              <a:avLst/>
              <a:gdLst>
                <a:gd name="T0" fmla="*/ 24 w 40"/>
                <a:gd name="T1" fmla="*/ 0 h 48"/>
                <a:gd name="T2" fmla="*/ 40 w 40"/>
                <a:gd name="T3" fmla="*/ 48 h 48"/>
                <a:gd name="T4" fmla="*/ 0 w 40"/>
                <a:gd name="T5" fmla="*/ 48 h 48"/>
                <a:gd name="T6" fmla="*/ 24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24" y="0"/>
                  </a:moveTo>
                  <a:lnTo>
                    <a:pt x="40"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06" name="Freeform 44"/>
            <p:cNvSpPr>
              <a:spLocks/>
            </p:cNvSpPr>
            <p:nvPr/>
          </p:nvSpPr>
          <p:spPr bwMode="auto">
            <a:xfrm>
              <a:off x="2840" y="1272"/>
              <a:ext cx="40" cy="48"/>
            </a:xfrm>
            <a:custGeom>
              <a:avLst/>
              <a:gdLst>
                <a:gd name="T0" fmla="*/ 16 w 40"/>
                <a:gd name="T1" fmla="*/ 0 h 48"/>
                <a:gd name="T2" fmla="*/ 40 w 40"/>
                <a:gd name="T3" fmla="*/ 48 h 48"/>
                <a:gd name="T4" fmla="*/ 0 w 40"/>
                <a:gd name="T5" fmla="*/ 48 h 48"/>
                <a:gd name="T6" fmla="*/ 16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16" y="0"/>
                  </a:moveTo>
                  <a:lnTo>
                    <a:pt x="40" y="48"/>
                  </a:lnTo>
                  <a:lnTo>
                    <a:pt x="0" y="48"/>
                  </a:lnTo>
                  <a:lnTo>
                    <a:pt x="16"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07" name="Freeform 45"/>
            <p:cNvSpPr>
              <a:spLocks/>
            </p:cNvSpPr>
            <p:nvPr/>
          </p:nvSpPr>
          <p:spPr bwMode="auto">
            <a:xfrm>
              <a:off x="2856"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08" name="Freeform 46"/>
            <p:cNvSpPr>
              <a:spLocks/>
            </p:cNvSpPr>
            <p:nvPr/>
          </p:nvSpPr>
          <p:spPr bwMode="auto">
            <a:xfrm>
              <a:off x="287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09" name="Freeform 47"/>
            <p:cNvSpPr>
              <a:spLocks/>
            </p:cNvSpPr>
            <p:nvPr/>
          </p:nvSpPr>
          <p:spPr bwMode="auto">
            <a:xfrm>
              <a:off x="288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0" name="Freeform 48"/>
            <p:cNvSpPr>
              <a:spLocks/>
            </p:cNvSpPr>
            <p:nvPr/>
          </p:nvSpPr>
          <p:spPr bwMode="auto">
            <a:xfrm>
              <a:off x="2904"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1" name="Freeform 49"/>
            <p:cNvSpPr>
              <a:spLocks/>
            </p:cNvSpPr>
            <p:nvPr/>
          </p:nvSpPr>
          <p:spPr bwMode="auto">
            <a:xfrm>
              <a:off x="292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2" name="Freeform 50"/>
            <p:cNvSpPr>
              <a:spLocks/>
            </p:cNvSpPr>
            <p:nvPr/>
          </p:nvSpPr>
          <p:spPr bwMode="auto">
            <a:xfrm>
              <a:off x="2944"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3" name="Freeform 51"/>
            <p:cNvSpPr>
              <a:spLocks/>
            </p:cNvSpPr>
            <p:nvPr/>
          </p:nvSpPr>
          <p:spPr bwMode="auto">
            <a:xfrm>
              <a:off x="2960"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4" name="Freeform 52"/>
            <p:cNvSpPr>
              <a:spLocks/>
            </p:cNvSpPr>
            <p:nvPr/>
          </p:nvSpPr>
          <p:spPr bwMode="auto">
            <a:xfrm>
              <a:off x="2976"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5" name="Freeform 53"/>
            <p:cNvSpPr>
              <a:spLocks/>
            </p:cNvSpPr>
            <p:nvPr/>
          </p:nvSpPr>
          <p:spPr bwMode="auto">
            <a:xfrm>
              <a:off x="3000"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6" name="Freeform 54"/>
            <p:cNvSpPr>
              <a:spLocks/>
            </p:cNvSpPr>
            <p:nvPr/>
          </p:nvSpPr>
          <p:spPr bwMode="auto">
            <a:xfrm>
              <a:off x="3016"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7" name="Freeform 55"/>
            <p:cNvSpPr>
              <a:spLocks/>
            </p:cNvSpPr>
            <p:nvPr/>
          </p:nvSpPr>
          <p:spPr bwMode="auto">
            <a:xfrm>
              <a:off x="303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8" name="Freeform 56"/>
            <p:cNvSpPr>
              <a:spLocks/>
            </p:cNvSpPr>
            <p:nvPr/>
          </p:nvSpPr>
          <p:spPr bwMode="auto">
            <a:xfrm>
              <a:off x="304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19" name="Freeform 57"/>
            <p:cNvSpPr>
              <a:spLocks/>
            </p:cNvSpPr>
            <p:nvPr/>
          </p:nvSpPr>
          <p:spPr bwMode="auto">
            <a:xfrm>
              <a:off x="307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0" name="Freeform 58"/>
            <p:cNvSpPr>
              <a:spLocks/>
            </p:cNvSpPr>
            <p:nvPr/>
          </p:nvSpPr>
          <p:spPr bwMode="auto">
            <a:xfrm>
              <a:off x="308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1" name="Freeform 59"/>
            <p:cNvSpPr>
              <a:spLocks/>
            </p:cNvSpPr>
            <p:nvPr/>
          </p:nvSpPr>
          <p:spPr bwMode="auto">
            <a:xfrm>
              <a:off x="3104"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2" name="Freeform 60"/>
            <p:cNvSpPr>
              <a:spLocks/>
            </p:cNvSpPr>
            <p:nvPr/>
          </p:nvSpPr>
          <p:spPr bwMode="auto">
            <a:xfrm>
              <a:off x="312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3" name="Freeform 61"/>
            <p:cNvSpPr>
              <a:spLocks/>
            </p:cNvSpPr>
            <p:nvPr/>
          </p:nvSpPr>
          <p:spPr bwMode="auto">
            <a:xfrm>
              <a:off x="3144"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4" name="Freeform 62"/>
            <p:cNvSpPr>
              <a:spLocks/>
            </p:cNvSpPr>
            <p:nvPr/>
          </p:nvSpPr>
          <p:spPr bwMode="auto">
            <a:xfrm>
              <a:off x="3160"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5" name="Freeform 63"/>
            <p:cNvSpPr>
              <a:spLocks/>
            </p:cNvSpPr>
            <p:nvPr/>
          </p:nvSpPr>
          <p:spPr bwMode="auto">
            <a:xfrm>
              <a:off x="3176"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6" name="Freeform 64"/>
            <p:cNvSpPr>
              <a:spLocks/>
            </p:cNvSpPr>
            <p:nvPr/>
          </p:nvSpPr>
          <p:spPr bwMode="auto">
            <a:xfrm>
              <a:off x="3200"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7" name="Freeform 65"/>
            <p:cNvSpPr>
              <a:spLocks/>
            </p:cNvSpPr>
            <p:nvPr/>
          </p:nvSpPr>
          <p:spPr bwMode="auto">
            <a:xfrm>
              <a:off x="3216"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8" name="Freeform 66"/>
            <p:cNvSpPr>
              <a:spLocks/>
            </p:cNvSpPr>
            <p:nvPr/>
          </p:nvSpPr>
          <p:spPr bwMode="auto">
            <a:xfrm>
              <a:off x="323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29" name="Freeform 67"/>
            <p:cNvSpPr>
              <a:spLocks/>
            </p:cNvSpPr>
            <p:nvPr/>
          </p:nvSpPr>
          <p:spPr bwMode="auto">
            <a:xfrm>
              <a:off x="3248"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0" name="Freeform 68"/>
            <p:cNvSpPr>
              <a:spLocks/>
            </p:cNvSpPr>
            <p:nvPr/>
          </p:nvSpPr>
          <p:spPr bwMode="auto">
            <a:xfrm>
              <a:off x="3272"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1" name="Freeform 69"/>
            <p:cNvSpPr>
              <a:spLocks/>
            </p:cNvSpPr>
            <p:nvPr/>
          </p:nvSpPr>
          <p:spPr bwMode="auto">
            <a:xfrm>
              <a:off x="3288"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2" name="Freeform 70"/>
            <p:cNvSpPr>
              <a:spLocks/>
            </p:cNvSpPr>
            <p:nvPr/>
          </p:nvSpPr>
          <p:spPr bwMode="auto">
            <a:xfrm>
              <a:off x="3304"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3" name="Freeform 71"/>
            <p:cNvSpPr>
              <a:spLocks/>
            </p:cNvSpPr>
            <p:nvPr/>
          </p:nvSpPr>
          <p:spPr bwMode="auto">
            <a:xfrm>
              <a:off x="3320"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4" name="Freeform 72"/>
            <p:cNvSpPr>
              <a:spLocks/>
            </p:cNvSpPr>
            <p:nvPr/>
          </p:nvSpPr>
          <p:spPr bwMode="auto">
            <a:xfrm>
              <a:off x="3344"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5" name="Freeform 73"/>
            <p:cNvSpPr>
              <a:spLocks/>
            </p:cNvSpPr>
            <p:nvPr/>
          </p:nvSpPr>
          <p:spPr bwMode="auto">
            <a:xfrm>
              <a:off x="3360"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6" name="Freeform 74"/>
            <p:cNvSpPr>
              <a:spLocks/>
            </p:cNvSpPr>
            <p:nvPr/>
          </p:nvSpPr>
          <p:spPr bwMode="auto">
            <a:xfrm>
              <a:off x="3376"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7" name="Freeform 75"/>
            <p:cNvSpPr>
              <a:spLocks/>
            </p:cNvSpPr>
            <p:nvPr/>
          </p:nvSpPr>
          <p:spPr bwMode="auto">
            <a:xfrm>
              <a:off x="3392"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8" name="Freeform 76"/>
            <p:cNvSpPr>
              <a:spLocks/>
            </p:cNvSpPr>
            <p:nvPr/>
          </p:nvSpPr>
          <p:spPr bwMode="auto">
            <a:xfrm>
              <a:off x="3416"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39" name="Freeform 77"/>
            <p:cNvSpPr>
              <a:spLocks/>
            </p:cNvSpPr>
            <p:nvPr/>
          </p:nvSpPr>
          <p:spPr bwMode="auto">
            <a:xfrm>
              <a:off x="3432"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0" name="Freeform 78"/>
            <p:cNvSpPr>
              <a:spLocks/>
            </p:cNvSpPr>
            <p:nvPr/>
          </p:nvSpPr>
          <p:spPr bwMode="auto">
            <a:xfrm>
              <a:off x="3448"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1" name="Freeform 79"/>
            <p:cNvSpPr>
              <a:spLocks/>
            </p:cNvSpPr>
            <p:nvPr/>
          </p:nvSpPr>
          <p:spPr bwMode="auto">
            <a:xfrm>
              <a:off x="3464"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2" name="Freeform 80"/>
            <p:cNvSpPr>
              <a:spLocks/>
            </p:cNvSpPr>
            <p:nvPr/>
          </p:nvSpPr>
          <p:spPr bwMode="auto">
            <a:xfrm>
              <a:off x="3488"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3" name="Freeform 81"/>
            <p:cNvSpPr>
              <a:spLocks/>
            </p:cNvSpPr>
            <p:nvPr/>
          </p:nvSpPr>
          <p:spPr bwMode="auto">
            <a:xfrm>
              <a:off x="3504"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4" name="Freeform 82"/>
            <p:cNvSpPr>
              <a:spLocks/>
            </p:cNvSpPr>
            <p:nvPr/>
          </p:nvSpPr>
          <p:spPr bwMode="auto">
            <a:xfrm>
              <a:off x="3520"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5" name="Freeform 83"/>
            <p:cNvSpPr>
              <a:spLocks/>
            </p:cNvSpPr>
            <p:nvPr/>
          </p:nvSpPr>
          <p:spPr bwMode="auto">
            <a:xfrm>
              <a:off x="3536"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6" name="Freeform 84"/>
            <p:cNvSpPr>
              <a:spLocks/>
            </p:cNvSpPr>
            <p:nvPr/>
          </p:nvSpPr>
          <p:spPr bwMode="auto">
            <a:xfrm>
              <a:off x="3560"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7" name="Freeform 85"/>
            <p:cNvSpPr>
              <a:spLocks/>
            </p:cNvSpPr>
            <p:nvPr/>
          </p:nvSpPr>
          <p:spPr bwMode="auto">
            <a:xfrm>
              <a:off x="3576"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8" name="Freeform 86"/>
            <p:cNvSpPr>
              <a:spLocks/>
            </p:cNvSpPr>
            <p:nvPr/>
          </p:nvSpPr>
          <p:spPr bwMode="auto">
            <a:xfrm>
              <a:off x="3592"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49" name="Freeform 87"/>
            <p:cNvSpPr>
              <a:spLocks/>
            </p:cNvSpPr>
            <p:nvPr/>
          </p:nvSpPr>
          <p:spPr bwMode="auto">
            <a:xfrm>
              <a:off x="3608"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0" name="Freeform 88"/>
            <p:cNvSpPr>
              <a:spLocks/>
            </p:cNvSpPr>
            <p:nvPr/>
          </p:nvSpPr>
          <p:spPr bwMode="auto">
            <a:xfrm>
              <a:off x="3632" y="117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1" name="Freeform 89"/>
            <p:cNvSpPr>
              <a:spLocks/>
            </p:cNvSpPr>
            <p:nvPr/>
          </p:nvSpPr>
          <p:spPr bwMode="auto">
            <a:xfrm>
              <a:off x="3648" y="117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2" name="Freeform 90"/>
            <p:cNvSpPr>
              <a:spLocks/>
            </p:cNvSpPr>
            <p:nvPr/>
          </p:nvSpPr>
          <p:spPr bwMode="auto">
            <a:xfrm>
              <a:off x="3664" y="117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3" name="Freeform 91"/>
            <p:cNvSpPr>
              <a:spLocks/>
            </p:cNvSpPr>
            <p:nvPr/>
          </p:nvSpPr>
          <p:spPr bwMode="auto">
            <a:xfrm>
              <a:off x="3680" y="11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4" name="Freeform 92"/>
            <p:cNvSpPr>
              <a:spLocks/>
            </p:cNvSpPr>
            <p:nvPr/>
          </p:nvSpPr>
          <p:spPr bwMode="auto">
            <a:xfrm>
              <a:off x="3704" y="11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5" name="Freeform 93"/>
            <p:cNvSpPr>
              <a:spLocks/>
            </p:cNvSpPr>
            <p:nvPr/>
          </p:nvSpPr>
          <p:spPr bwMode="auto">
            <a:xfrm>
              <a:off x="3720" y="114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6" name="Freeform 94"/>
            <p:cNvSpPr>
              <a:spLocks/>
            </p:cNvSpPr>
            <p:nvPr/>
          </p:nvSpPr>
          <p:spPr bwMode="auto">
            <a:xfrm>
              <a:off x="3736" y="114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7" name="Freeform 95"/>
            <p:cNvSpPr>
              <a:spLocks/>
            </p:cNvSpPr>
            <p:nvPr/>
          </p:nvSpPr>
          <p:spPr bwMode="auto">
            <a:xfrm>
              <a:off x="3752" y="112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8" name="Freeform 96"/>
            <p:cNvSpPr>
              <a:spLocks/>
            </p:cNvSpPr>
            <p:nvPr/>
          </p:nvSpPr>
          <p:spPr bwMode="auto">
            <a:xfrm>
              <a:off x="3776" y="111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59" name="Freeform 97"/>
            <p:cNvSpPr>
              <a:spLocks/>
            </p:cNvSpPr>
            <p:nvPr/>
          </p:nvSpPr>
          <p:spPr bwMode="auto">
            <a:xfrm>
              <a:off x="3792" y="106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0" name="Freeform 98"/>
            <p:cNvSpPr>
              <a:spLocks/>
            </p:cNvSpPr>
            <p:nvPr/>
          </p:nvSpPr>
          <p:spPr bwMode="auto">
            <a:xfrm>
              <a:off x="3808" y="104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1" name="Freeform 99"/>
            <p:cNvSpPr>
              <a:spLocks/>
            </p:cNvSpPr>
            <p:nvPr/>
          </p:nvSpPr>
          <p:spPr bwMode="auto">
            <a:xfrm>
              <a:off x="3832" y="100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2" name="Freeform 100"/>
            <p:cNvSpPr>
              <a:spLocks/>
            </p:cNvSpPr>
            <p:nvPr/>
          </p:nvSpPr>
          <p:spPr bwMode="auto">
            <a:xfrm>
              <a:off x="3848" y="100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3" name="Freeform 101"/>
            <p:cNvSpPr>
              <a:spLocks/>
            </p:cNvSpPr>
            <p:nvPr/>
          </p:nvSpPr>
          <p:spPr bwMode="auto">
            <a:xfrm>
              <a:off x="3864" y="9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4" name="Freeform 102"/>
            <p:cNvSpPr>
              <a:spLocks/>
            </p:cNvSpPr>
            <p:nvPr/>
          </p:nvSpPr>
          <p:spPr bwMode="auto">
            <a:xfrm>
              <a:off x="3880" y="93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5" name="Freeform 103"/>
            <p:cNvSpPr>
              <a:spLocks/>
            </p:cNvSpPr>
            <p:nvPr/>
          </p:nvSpPr>
          <p:spPr bwMode="auto">
            <a:xfrm>
              <a:off x="3904" y="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6" name="Freeform 104"/>
            <p:cNvSpPr>
              <a:spLocks/>
            </p:cNvSpPr>
            <p:nvPr/>
          </p:nvSpPr>
          <p:spPr bwMode="auto">
            <a:xfrm>
              <a:off x="3920" y="880"/>
              <a:ext cx="41" cy="48"/>
            </a:xfrm>
            <a:custGeom>
              <a:avLst/>
              <a:gdLst>
                <a:gd name="T0" fmla="*/ 24 w 41"/>
                <a:gd name="T1" fmla="*/ 0 h 48"/>
                <a:gd name="T2" fmla="*/ 41 w 41"/>
                <a:gd name="T3" fmla="*/ 48 h 48"/>
                <a:gd name="T4" fmla="*/ 0 w 41"/>
                <a:gd name="T5" fmla="*/ 48 h 48"/>
                <a:gd name="T6" fmla="*/ 24 w 41"/>
                <a:gd name="T7" fmla="*/ 0 h 48"/>
                <a:gd name="T8" fmla="*/ 0 60000 65536"/>
                <a:gd name="T9" fmla="*/ 0 60000 65536"/>
                <a:gd name="T10" fmla="*/ 0 60000 65536"/>
                <a:gd name="T11" fmla="*/ 0 60000 65536"/>
                <a:gd name="T12" fmla="*/ 0 w 41"/>
                <a:gd name="T13" fmla="*/ 0 h 48"/>
                <a:gd name="T14" fmla="*/ 41 w 41"/>
                <a:gd name="T15" fmla="*/ 48 h 48"/>
              </a:gdLst>
              <a:ahLst/>
              <a:cxnLst>
                <a:cxn ang="T8">
                  <a:pos x="T0" y="T1"/>
                </a:cxn>
                <a:cxn ang="T9">
                  <a:pos x="T2" y="T3"/>
                </a:cxn>
                <a:cxn ang="T10">
                  <a:pos x="T4" y="T5"/>
                </a:cxn>
                <a:cxn ang="T11">
                  <a:pos x="T6" y="T7"/>
                </a:cxn>
              </a:cxnLst>
              <a:rect l="T12" t="T13" r="T14" b="T15"/>
              <a:pathLst>
                <a:path w="41" h="48">
                  <a:moveTo>
                    <a:pt x="24" y="0"/>
                  </a:moveTo>
                  <a:lnTo>
                    <a:pt x="41"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7" name="Freeform 105"/>
            <p:cNvSpPr>
              <a:spLocks/>
            </p:cNvSpPr>
            <p:nvPr/>
          </p:nvSpPr>
          <p:spPr bwMode="auto">
            <a:xfrm>
              <a:off x="3936" y="848"/>
              <a:ext cx="41" cy="48"/>
            </a:xfrm>
            <a:custGeom>
              <a:avLst/>
              <a:gdLst>
                <a:gd name="T0" fmla="*/ 25 w 41"/>
                <a:gd name="T1" fmla="*/ 0 h 48"/>
                <a:gd name="T2" fmla="*/ 41 w 41"/>
                <a:gd name="T3" fmla="*/ 48 h 48"/>
                <a:gd name="T4" fmla="*/ 0 w 41"/>
                <a:gd name="T5" fmla="*/ 48 h 48"/>
                <a:gd name="T6" fmla="*/ 25 w 41"/>
                <a:gd name="T7" fmla="*/ 0 h 48"/>
                <a:gd name="T8" fmla="*/ 0 60000 65536"/>
                <a:gd name="T9" fmla="*/ 0 60000 65536"/>
                <a:gd name="T10" fmla="*/ 0 60000 65536"/>
                <a:gd name="T11" fmla="*/ 0 60000 65536"/>
                <a:gd name="T12" fmla="*/ 0 w 41"/>
                <a:gd name="T13" fmla="*/ 0 h 48"/>
                <a:gd name="T14" fmla="*/ 41 w 41"/>
                <a:gd name="T15" fmla="*/ 48 h 48"/>
              </a:gdLst>
              <a:ahLst/>
              <a:cxnLst>
                <a:cxn ang="T8">
                  <a:pos x="T0" y="T1"/>
                </a:cxn>
                <a:cxn ang="T9">
                  <a:pos x="T2" y="T3"/>
                </a:cxn>
                <a:cxn ang="T10">
                  <a:pos x="T4" y="T5"/>
                </a:cxn>
                <a:cxn ang="T11">
                  <a:pos x="T6" y="T7"/>
                </a:cxn>
              </a:cxnLst>
              <a:rect l="T12" t="T13" r="T14" b="T15"/>
              <a:pathLst>
                <a:path w="41" h="48">
                  <a:moveTo>
                    <a:pt x="25" y="0"/>
                  </a:moveTo>
                  <a:lnTo>
                    <a:pt x="41" y="48"/>
                  </a:lnTo>
                  <a:lnTo>
                    <a:pt x="0" y="48"/>
                  </a:lnTo>
                  <a:lnTo>
                    <a:pt x="25"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8" name="Freeform 106"/>
            <p:cNvSpPr>
              <a:spLocks/>
            </p:cNvSpPr>
            <p:nvPr/>
          </p:nvSpPr>
          <p:spPr bwMode="auto">
            <a:xfrm>
              <a:off x="3952" y="784"/>
              <a:ext cx="41" cy="48"/>
            </a:xfrm>
            <a:custGeom>
              <a:avLst/>
              <a:gdLst>
                <a:gd name="T0" fmla="*/ 17 w 41"/>
                <a:gd name="T1" fmla="*/ 0 h 48"/>
                <a:gd name="T2" fmla="*/ 41 w 41"/>
                <a:gd name="T3" fmla="*/ 48 h 48"/>
                <a:gd name="T4" fmla="*/ 0 w 41"/>
                <a:gd name="T5" fmla="*/ 48 h 48"/>
                <a:gd name="T6" fmla="*/ 17 w 41"/>
                <a:gd name="T7" fmla="*/ 0 h 48"/>
                <a:gd name="T8" fmla="*/ 0 60000 65536"/>
                <a:gd name="T9" fmla="*/ 0 60000 65536"/>
                <a:gd name="T10" fmla="*/ 0 60000 65536"/>
                <a:gd name="T11" fmla="*/ 0 60000 65536"/>
                <a:gd name="T12" fmla="*/ 0 w 41"/>
                <a:gd name="T13" fmla="*/ 0 h 48"/>
                <a:gd name="T14" fmla="*/ 41 w 41"/>
                <a:gd name="T15" fmla="*/ 48 h 48"/>
              </a:gdLst>
              <a:ahLst/>
              <a:cxnLst>
                <a:cxn ang="T8">
                  <a:pos x="T0" y="T1"/>
                </a:cxn>
                <a:cxn ang="T9">
                  <a:pos x="T2" y="T3"/>
                </a:cxn>
                <a:cxn ang="T10">
                  <a:pos x="T4" y="T5"/>
                </a:cxn>
                <a:cxn ang="T11">
                  <a:pos x="T6" y="T7"/>
                </a:cxn>
              </a:cxnLst>
              <a:rect l="T12" t="T13" r="T14" b="T15"/>
              <a:pathLst>
                <a:path w="41" h="48">
                  <a:moveTo>
                    <a:pt x="17" y="0"/>
                  </a:moveTo>
                  <a:lnTo>
                    <a:pt x="41" y="48"/>
                  </a:lnTo>
                  <a:lnTo>
                    <a:pt x="0" y="48"/>
                  </a:lnTo>
                  <a:lnTo>
                    <a:pt x="17"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69" name="Freeform 107"/>
            <p:cNvSpPr>
              <a:spLocks/>
            </p:cNvSpPr>
            <p:nvPr/>
          </p:nvSpPr>
          <p:spPr bwMode="auto">
            <a:xfrm>
              <a:off x="3969" y="7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0" name="Freeform 108"/>
            <p:cNvSpPr>
              <a:spLocks/>
            </p:cNvSpPr>
            <p:nvPr/>
          </p:nvSpPr>
          <p:spPr bwMode="auto">
            <a:xfrm>
              <a:off x="3985" y="73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1" name="Freeform 109"/>
            <p:cNvSpPr>
              <a:spLocks/>
            </p:cNvSpPr>
            <p:nvPr/>
          </p:nvSpPr>
          <p:spPr bwMode="auto">
            <a:xfrm>
              <a:off x="4001" y="73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2" name="Freeform 110"/>
            <p:cNvSpPr>
              <a:spLocks/>
            </p:cNvSpPr>
            <p:nvPr/>
          </p:nvSpPr>
          <p:spPr bwMode="auto">
            <a:xfrm>
              <a:off x="4017" y="6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3" name="Freeform 111"/>
            <p:cNvSpPr>
              <a:spLocks/>
            </p:cNvSpPr>
            <p:nvPr/>
          </p:nvSpPr>
          <p:spPr bwMode="auto">
            <a:xfrm>
              <a:off x="4041" y="6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4" name="Freeform 112"/>
            <p:cNvSpPr>
              <a:spLocks/>
            </p:cNvSpPr>
            <p:nvPr/>
          </p:nvSpPr>
          <p:spPr bwMode="auto">
            <a:xfrm>
              <a:off x="4057" y="6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5" name="Freeform 113"/>
            <p:cNvSpPr>
              <a:spLocks/>
            </p:cNvSpPr>
            <p:nvPr/>
          </p:nvSpPr>
          <p:spPr bwMode="auto">
            <a:xfrm>
              <a:off x="4073" y="6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6" name="Freeform 114"/>
            <p:cNvSpPr>
              <a:spLocks/>
            </p:cNvSpPr>
            <p:nvPr/>
          </p:nvSpPr>
          <p:spPr bwMode="auto">
            <a:xfrm>
              <a:off x="4089" y="6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7" name="Freeform 115"/>
            <p:cNvSpPr>
              <a:spLocks/>
            </p:cNvSpPr>
            <p:nvPr/>
          </p:nvSpPr>
          <p:spPr bwMode="auto">
            <a:xfrm>
              <a:off x="4113" y="59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8" name="Freeform 116"/>
            <p:cNvSpPr>
              <a:spLocks/>
            </p:cNvSpPr>
            <p:nvPr/>
          </p:nvSpPr>
          <p:spPr bwMode="auto">
            <a:xfrm>
              <a:off x="4129" y="59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79" name="Freeform 117"/>
            <p:cNvSpPr>
              <a:spLocks/>
            </p:cNvSpPr>
            <p:nvPr/>
          </p:nvSpPr>
          <p:spPr bwMode="auto">
            <a:xfrm>
              <a:off x="4145" y="5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0" name="Freeform 118"/>
            <p:cNvSpPr>
              <a:spLocks/>
            </p:cNvSpPr>
            <p:nvPr/>
          </p:nvSpPr>
          <p:spPr bwMode="auto">
            <a:xfrm>
              <a:off x="4161" y="5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1" name="Freeform 119"/>
            <p:cNvSpPr>
              <a:spLocks/>
            </p:cNvSpPr>
            <p:nvPr/>
          </p:nvSpPr>
          <p:spPr bwMode="auto">
            <a:xfrm>
              <a:off x="4185" y="5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2" name="Freeform 120"/>
            <p:cNvSpPr>
              <a:spLocks/>
            </p:cNvSpPr>
            <p:nvPr/>
          </p:nvSpPr>
          <p:spPr bwMode="auto">
            <a:xfrm>
              <a:off x="4201"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3" name="Freeform 121"/>
            <p:cNvSpPr>
              <a:spLocks/>
            </p:cNvSpPr>
            <p:nvPr/>
          </p:nvSpPr>
          <p:spPr bwMode="auto">
            <a:xfrm>
              <a:off x="4217"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4" name="Freeform 122"/>
            <p:cNvSpPr>
              <a:spLocks/>
            </p:cNvSpPr>
            <p:nvPr/>
          </p:nvSpPr>
          <p:spPr bwMode="auto">
            <a:xfrm>
              <a:off x="4233"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5" name="Freeform 123"/>
            <p:cNvSpPr>
              <a:spLocks/>
            </p:cNvSpPr>
            <p:nvPr/>
          </p:nvSpPr>
          <p:spPr bwMode="auto">
            <a:xfrm>
              <a:off x="4257"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6" name="Freeform 124"/>
            <p:cNvSpPr>
              <a:spLocks/>
            </p:cNvSpPr>
            <p:nvPr/>
          </p:nvSpPr>
          <p:spPr bwMode="auto">
            <a:xfrm>
              <a:off x="4273"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7" name="Freeform 125"/>
            <p:cNvSpPr>
              <a:spLocks/>
            </p:cNvSpPr>
            <p:nvPr/>
          </p:nvSpPr>
          <p:spPr bwMode="auto">
            <a:xfrm>
              <a:off x="4289"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8" name="Freeform 126"/>
            <p:cNvSpPr>
              <a:spLocks/>
            </p:cNvSpPr>
            <p:nvPr/>
          </p:nvSpPr>
          <p:spPr bwMode="auto">
            <a:xfrm>
              <a:off x="4305"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89" name="Freeform 127"/>
            <p:cNvSpPr>
              <a:spLocks/>
            </p:cNvSpPr>
            <p:nvPr/>
          </p:nvSpPr>
          <p:spPr bwMode="auto">
            <a:xfrm>
              <a:off x="4329"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0" name="Freeform 128"/>
            <p:cNvSpPr>
              <a:spLocks/>
            </p:cNvSpPr>
            <p:nvPr/>
          </p:nvSpPr>
          <p:spPr bwMode="auto">
            <a:xfrm>
              <a:off x="4345"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1" name="Freeform 129"/>
            <p:cNvSpPr>
              <a:spLocks/>
            </p:cNvSpPr>
            <p:nvPr/>
          </p:nvSpPr>
          <p:spPr bwMode="auto">
            <a:xfrm>
              <a:off x="4361"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2" name="Freeform 130"/>
            <p:cNvSpPr>
              <a:spLocks/>
            </p:cNvSpPr>
            <p:nvPr/>
          </p:nvSpPr>
          <p:spPr bwMode="auto">
            <a:xfrm>
              <a:off x="4377" y="536"/>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3" name="Freeform 131"/>
            <p:cNvSpPr>
              <a:spLocks/>
            </p:cNvSpPr>
            <p:nvPr/>
          </p:nvSpPr>
          <p:spPr bwMode="auto">
            <a:xfrm>
              <a:off x="4401"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4" name="Freeform 132"/>
            <p:cNvSpPr>
              <a:spLocks/>
            </p:cNvSpPr>
            <p:nvPr/>
          </p:nvSpPr>
          <p:spPr bwMode="auto">
            <a:xfrm>
              <a:off x="4417"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5" name="Freeform 133"/>
            <p:cNvSpPr>
              <a:spLocks/>
            </p:cNvSpPr>
            <p:nvPr/>
          </p:nvSpPr>
          <p:spPr bwMode="auto">
            <a:xfrm>
              <a:off x="4433"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6" name="Freeform 134"/>
            <p:cNvSpPr>
              <a:spLocks/>
            </p:cNvSpPr>
            <p:nvPr/>
          </p:nvSpPr>
          <p:spPr bwMode="auto">
            <a:xfrm>
              <a:off x="4449"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7" name="Freeform 135"/>
            <p:cNvSpPr>
              <a:spLocks/>
            </p:cNvSpPr>
            <p:nvPr/>
          </p:nvSpPr>
          <p:spPr bwMode="auto">
            <a:xfrm>
              <a:off x="4473"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8" name="Freeform 136"/>
            <p:cNvSpPr>
              <a:spLocks/>
            </p:cNvSpPr>
            <p:nvPr/>
          </p:nvSpPr>
          <p:spPr bwMode="auto">
            <a:xfrm>
              <a:off x="4489"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299" name="Freeform 137"/>
            <p:cNvSpPr>
              <a:spLocks/>
            </p:cNvSpPr>
            <p:nvPr/>
          </p:nvSpPr>
          <p:spPr bwMode="auto">
            <a:xfrm>
              <a:off x="4505"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0" name="Freeform 138"/>
            <p:cNvSpPr>
              <a:spLocks/>
            </p:cNvSpPr>
            <p:nvPr/>
          </p:nvSpPr>
          <p:spPr bwMode="auto">
            <a:xfrm>
              <a:off x="4521"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1" name="Freeform 139"/>
            <p:cNvSpPr>
              <a:spLocks/>
            </p:cNvSpPr>
            <p:nvPr/>
          </p:nvSpPr>
          <p:spPr bwMode="auto">
            <a:xfrm>
              <a:off x="4545"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2" name="Freeform 140"/>
            <p:cNvSpPr>
              <a:spLocks/>
            </p:cNvSpPr>
            <p:nvPr/>
          </p:nvSpPr>
          <p:spPr bwMode="auto">
            <a:xfrm>
              <a:off x="4561" y="520"/>
              <a:ext cx="48" cy="40"/>
            </a:xfrm>
            <a:custGeom>
              <a:avLst/>
              <a:gdLst>
                <a:gd name="T0" fmla="*/ 24 w 48"/>
                <a:gd name="T1" fmla="*/ 0 h 40"/>
                <a:gd name="T2" fmla="*/ 48 w 48"/>
                <a:gd name="T3" fmla="*/ 40 h 40"/>
                <a:gd name="T4" fmla="*/ 0 w 48"/>
                <a:gd name="T5" fmla="*/ 40 h 40"/>
                <a:gd name="T6" fmla="*/ 24 w 48"/>
                <a:gd name="T7" fmla="*/ 0 h 40"/>
                <a:gd name="T8" fmla="*/ 0 60000 65536"/>
                <a:gd name="T9" fmla="*/ 0 60000 65536"/>
                <a:gd name="T10" fmla="*/ 0 60000 65536"/>
                <a:gd name="T11" fmla="*/ 0 60000 65536"/>
                <a:gd name="T12" fmla="*/ 0 w 48"/>
                <a:gd name="T13" fmla="*/ 0 h 40"/>
                <a:gd name="T14" fmla="*/ 48 w 48"/>
                <a:gd name="T15" fmla="*/ 40 h 40"/>
              </a:gdLst>
              <a:ahLst/>
              <a:cxnLst>
                <a:cxn ang="T8">
                  <a:pos x="T0" y="T1"/>
                </a:cxn>
                <a:cxn ang="T9">
                  <a:pos x="T2" y="T3"/>
                </a:cxn>
                <a:cxn ang="T10">
                  <a:pos x="T4" y="T5"/>
                </a:cxn>
                <a:cxn ang="T11">
                  <a:pos x="T6" y="T7"/>
                </a:cxn>
              </a:cxnLst>
              <a:rect l="T12" t="T13" r="T14" b="T15"/>
              <a:pathLst>
                <a:path w="48" h="40">
                  <a:moveTo>
                    <a:pt x="24" y="0"/>
                  </a:moveTo>
                  <a:lnTo>
                    <a:pt x="48" y="40"/>
                  </a:lnTo>
                  <a:lnTo>
                    <a:pt x="0" y="40"/>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3" name="Freeform 141"/>
            <p:cNvSpPr>
              <a:spLocks/>
            </p:cNvSpPr>
            <p:nvPr/>
          </p:nvSpPr>
          <p:spPr bwMode="auto">
            <a:xfrm>
              <a:off x="4577" y="4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4" name="Freeform 142"/>
            <p:cNvSpPr>
              <a:spLocks/>
            </p:cNvSpPr>
            <p:nvPr/>
          </p:nvSpPr>
          <p:spPr bwMode="auto">
            <a:xfrm>
              <a:off x="4601"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5" name="Freeform 143"/>
            <p:cNvSpPr>
              <a:spLocks/>
            </p:cNvSpPr>
            <p:nvPr/>
          </p:nvSpPr>
          <p:spPr bwMode="auto">
            <a:xfrm>
              <a:off x="4617"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6" name="Freeform 144"/>
            <p:cNvSpPr>
              <a:spLocks/>
            </p:cNvSpPr>
            <p:nvPr/>
          </p:nvSpPr>
          <p:spPr bwMode="auto">
            <a:xfrm>
              <a:off x="4633"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7" name="Freeform 145"/>
            <p:cNvSpPr>
              <a:spLocks/>
            </p:cNvSpPr>
            <p:nvPr/>
          </p:nvSpPr>
          <p:spPr bwMode="auto">
            <a:xfrm>
              <a:off x="4649"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8" name="Freeform 146"/>
            <p:cNvSpPr>
              <a:spLocks/>
            </p:cNvSpPr>
            <p:nvPr/>
          </p:nvSpPr>
          <p:spPr bwMode="auto">
            <a:xfrm>
              <a:off x="4673"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09" name="Freeform 147"/>
            <p:cNvSpPr>
              <a:spLocks/>
            </p:cNvSpPr>
            <p:nvPr/>
          </p:nvSpPr>
          <p:spPr bwMode="auto">
            <a:xfrm>
              <a:off x="4689"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0" name="Freeform 148"/>
            <p:cNvSpPr>
              <a:spLocks/>
            </p:cNvSpPr>
            <p:nvPr/>
          </p:nvSpPr>
          <p:spPr bwMode="auto">
            <a:xfrm>
              <a:off x="4705"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1" name="Freeform 149"/>
            <p:cNvSpPr>
              <a:spLocks/>
            </p:cNvSpPr>
            <p:nvPr/>
          </p:nvSpPr>
          <p:spPr bwMode="auto">
            <a:xfrm>
              <a:off x="4721"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2" name="Freeform 150"/>
            <p:cNvSpPr>
              <a:spLocks/>
            </p:cNvSpPr>
            <p:nvPr/>
          </p:nvSpPr>
          <p:spPr bwMode="auto">
            <a:xfrm>
              <a:off x="4745"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3" name="Freeform 151"/>
            <p:cNvSpPr>
              <a:spLocks/>
            </p:cNvSpPr>
            <p:nvPr/>
          </p:nvSpPr>
          <p:spPr bwMode="auto">
            <a:xfrm>
              <a:off x="4761"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4" name="Freeform 152"/>
            <p:cNvSpPr>
              <a:spLocks/>
            </p:cNvSpPr>
            <p:nvPr/>
          </p:nvSpPr>
          <p:spPr bwMode="auto">
            <a:xfrm>
              <a:off x="4777"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5" name="Freeform 153"/>
            <p:cNvSpPr>
              <a:spLocks/>
            </p:cNvSpPr>
            <p:nvPr/>
          </p:nvSpPr>
          <p:spPr bwMode="auto">
            <a:xfrm>
              <a:off x="4793"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6" name="Freeform 154"/>
            <p:cNvSpPr>
              <a:spLocks/>
            </p:cNvSpPr>
            <p:nvPr/>
          </p:nvSpPr>
          <p:spPr bwMode="auto">
            <a:xfrm>
              <a:off x="4817"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7" name="Freeform 155"/>
            <p:cNvSpPr>
              <a:spLocks/>
            </p:cNvSpPr>
            <p:nvPr/>
          </p:nvSpPr>
          <p:spPr bwMode="auto">
            <a:xfrm>
              <a:off x="4833"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8" name="Freeform 156"/>
            <p:cNvSpPr>
              <a:spLocks/>
            </p:cNvSpPr>
            <p:nvPr/>
          </p:nvSpPr>
          <p:spPr bwMode="auto">
            <a:xfrm>
              <a:off x="4849"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19" name="Freeform 157"/>
            <p:cNvSpPr>
              <a:spLocks/>
            </p:cNvSpPr>
            <p:nvPr/>
          </p:nvSpPr>
          <p:spPr bwMode="auto">
            <a:xfrm>
              <a:off x="4865"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20" name="Freeform 158"/>
            <p:cNvSpPr>
              <a:spLocks/>
            </p:cNvSpPr>
            <p:nvPr/>
          </p:nvSpPr>
          <p:spPr bwMode="auto">
            <a:xfrm>
              <a:off x="4889"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21" name="Freeform 159"/>
            <p:cNvSpPr>
              <a:spLocks/>
            </p:cNvSpPr>
            <p:nvPr/>
          </p:nvSpPr>
          <p:spPr bwMode="auto">
            <a:xfrm>
              <a:off x="4905" y="4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63322" name="Freeform 160"/>
            <p:cNvSpPr>
              <a:spLocks/>
            </p:cNvSpPr>
            <p:nvPr/>
          </p:nvSpPr>
          <p:spPr bwMode="auto">
            <a:xfrm>
              <a:off x="275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23" name="Freeform 161"/>
            <p:cNvSpPr>
              <a:spLocks/>
            </p:cNvSpPr>
            <p:nvPr/>
          </p:nvSpPr>
          <p:spPr bwMode="auto">
            <a:xfrm>
              <a:off x="276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24" name="Freeform 162"/>
            <p:cNvSpPr>
              <a:spLocks/>
            </p:cNvSpPr>
            <p:nvPr/>
          </p:nvSpPr>
          <p:spPr bwMode="auto">
            <a:xfrm>
              <a:off x="279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25" name="Freeform 163"/>
            <p:cNvSpPr>
              <a:spLocks/>
            </p:cNvSpPr>
            <p:nvPr/>
          </p:nvSpPr>
          <p:spPr bwMode="auto">
            <a:xfrm>
              <a:off x="280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26" name="Freeform 164"/>
            <p:cNvSpPr>
              <a:spLocks/>
            </p:cNvSpPr>
            <p:nvPr/>
          </p:nvSpPr>
          <p:spPr bwMode="auto">
            <a:xfrm>
              <a:off x="2824" y="1272"/>
              <a:ext cx="40" cy="48"/>
            </a:xfrm>
            <a:custGeom>
              <a:avLst/>
              <a:gdLst>
                <a:gd name="T0" fmla="*/ 24 w 40"/>
                <a:gd name="T1" fmla="*/ 0 h 48"/>
                <a:gd name="T2" fmla="*/ 40 w 40"/>
                <a:gd name="T3" fmla="*/ 48 h 48"/>
                <a:gd name="T4" fmla="*/ 0 w 40"/>
                <a:gd name="T5" fmla="*/ 48 h 48"/>
                <a:gd name="T6" fmla="*/ 24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24" y="0"/>
                  </a:moveTo>
                  <a:lnTo>
                    <a:pt x="40"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27" name="Freeform 165"/>
            <p:cNvSpPr>
              <a:spLocks/>
            </p:cNvSpPr>
            <p:nvPr/>
          </p:nvSpPr>
          <p:spPr bwMode="auto">
            <a:xfrm>
              <a:off x="2840" y="1272"/>
              <a:ext cx="40" cy="48"/>
            </a:xfrm>
            <a:custGeom>
              <a:avLst/>
              <a:gdLst>
                <a:gd name="T0" fmla="*/ 16 w 40"/>
                <a:gd name="T1" fmla="*/ 0 h 48"/>
                <a:gd name="T2" fmla="*/ 40 w 40"/>
                <a:gd name="T3" fmla="*/ 48 h 48"/>
                <a:gd name="T4" fmla="*/ 0 w 40"/>
                <a:gd name="T5" fmla="*/ 48 h 48"/>
                <a:gd name="T6" fmla="*/ 16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16" y="0"/>
                  </a:moveTo>
                  <a:lnTo>
                    <a:pt x="40" y="48"/>
                  </a:lnTo>
                  <a:lnTo>
                    <a:pt x="0" y="48"/>
                  </a:lnTo>
                  <a:lnTo>
                    <a:pt x="16"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28" name="Freeform 166"/>
            <p:cNvSpPr>
              <a:spLocks/>
            </p:cNvSpPr>
            <p:nvPr/>
          </p:nvSpPr>
          <p:spPr bwMode="auto">
            <a:xfrm>
              <a:off x="2856"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29" name="Freeform 167"/>
            <p:cNvSpPr>
              <a:spLocks/>
            </p:cNvSpPr>
            <p:nvPr/>
          </p:nvSpPr>
          <p:spPr bwMode="auto">
            <a:xfrm>
              <a:off x="287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0" name="Freeform 168"/>
            <p:cNvSpPr>
              <a:spLocks/>
            </p:cNvSpPr>
            <p:nvPr/>
          </p:nvSpPr>
          <p:spPr bwMode="auto">
            <a:xfrm>
              <a:off x="288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1" name="Freeform 169"/>
            <p:cNvSpPr>
              <a:spLocks/>
            </p:cNvSpPr>
            <p:nvPr/>
          </p:nvSpPr>
          <p:spPr bwMode="auto">
            <a:xfrm>
              <a:off x="2904"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2" name="Freeform 170"/>
            <p:cNvSpPr>
              <a:spLocks/>
            </p:cNvSpPr>
            <p:nvPr/>
          </p:nvSpPr>
          <p:spPr bwMode="auto">
            <a:xfrm>
              <a:off x="292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3" name="Freeform 171"/>
            <p:cNvSpPr>
              <a:spLocks/>
            </p:cNvSpPr>
            <p:nvPr/>
          </p:nvSpPr>
          <p:spPr bwMode="auto">
            <a:xfrm>
              <a:off x="2944"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4" name="Freeform 172"/>
            <p:cNvSpPr>
              <a:spLocks/>
            </p:cNvSpPr>
            <p:nvPr/>
          </p:nvSpPr>
          <p:spPr bwMode="auto">
            <a:xfrm>
              <a:off x="2960"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5" name="Freeform 173"/>
            <p:cNvSpPr>
              <a:spLocks/>
            </p:cNvSpPr>
            <p:nvPr/>
          </p:nvSpPr>
          <p:spPr bwMode="auto">
            <a:xfrm>
              <a:off x="2976"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6" name="Freeform 174"/>
            <p:cNvSpPr>
              <a:spLocks/>
            </p:cNvSpPr>
            <p:nvPr/>
          </p:nvSpPr>
          <p:spPr bwMode="auto">
            <a:xfrm>
              <a:off x="3000"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7" name="Freeform 175"/>
            <p:cNvSpPr>
              <a:spLocks/>
            </p:cNvSpPr>
            <p:nvPr/>
          </p:nvSpPr>
          <p:spPr bwMode="auto">
            <a:xfrm>
              <a:off x="3016"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8" name="Freeform 176"/>
            <p:cNvSpPr>
              <a:spLocks/>
            </p:cNvSpPr>
            <p:nvPr/>
          </p:nvSpPr>
          <p:spPr bwMode="auto">
            <a:xfrm>
              <a:off x="303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39" name="Freeform 177"/>
            <p:cNvSpPr>
              <a:spLocks/>
            </p:cNvSpPr>
            <p:nvPr/>
          </p:nvSpPr>
          <p:spPr bwMode="auto">
            <a:xfrm>
              <a:off x="304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0" name="Freeform 178"/>
            <p:cNvSpPr>
              <a:spLocks/>
            </p:cNvSpPr>
            <p:nvPr/>
          </p:nvSpPr>
          <p:spPr bwMode="auto">
            <a:xfrm>
              <a:off x="3072"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1" name="Freeform 179"/>
            <p:cNvSpPr>
              <a:spLocks/>
            </p:cNvSpPr>
            <p:nvPr/>
          </p:nvSpPr>
          <p:spPr bwMode="auto">
            <a:xfrm>
              <a:off x="308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2" name="Freeform 180"/>
            <p:cNvSpPr>
              <a:spLocks/>
            </p:cNvSpPr>
            <p:nvPr/>
          </p:nvSpPr>
          <p:spPr bwMode="auto">
            <a:xfrm>
              <a:off x="3104"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3" name="Freeform 181"/>
            <p:cNvSpPr>
              <a:spLocks/>
            </p:cNvSpPr>
            <p:nvPr/>
          </p:nvSpPr>
          <p:spPr bwMode="auto">
            <a:xfrm>
              <a:off x="3128"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4" name="Freeform 182"/>
            <p:cNvSpPr>
              <a:spLocks/>
            </p:cNvSpPr>
            <p:nvPr/>
          </p:nvSpPr>
          <p:spPr bwMode="auto">
            <a:xfrm>
              <a:off x="3144"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5" name="Freeform 183"/>
            <p:cNvSpPr>
              <a:spLocks/>
            </p:cNvSpPr>
            <p:nvPr/>
          </p:nvSpPr>
          <p:spPr bwMode="auto">
            <a:xfrm>
              <a:off x="3160"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6" name="Freeform 184"/>
            <p:cNvSpPr>
              <a:spLocks/>
            </p:cNvSpPr>
            <p:nvPr/>
          </p:nvSpPr>
          <p:spPr bwMode="auto">
            <a:xfrm>
              <a:off x="3176" y="1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7" name="Freeform 185"/>
            <p:cNvSpPr>
              <a:spLocks/>
            </p:cNvSpPr>
            <p:nvPr/>
          </p:nvSpPr>
          <p:spPr bwMode="auto">
            <a:xfrm>
              <a:off x="3200"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8" name="Freeform 186"/>
            <p:cNvSpPr>
              <a:spLocks/>
            </p:cNvSpPr>
            <p:nvPr/>
          </p:nvSpPr>
          <p:spPr bwMode="auto">
            <a:xfrm>
              <a:off x="3216"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49" name="Freeform 187"/>
            <p:cNvSpPr>
              <a:spLocks/>
            </p:cNvSpPr>
            <p:nvPr/>
          </p:nvSpPr>
          <p:spPr bwMode="auto">
            <a:xfrm>
              <a:off x="3232"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0" name="Freeform 188"/>
            <p:cNvSpPr>
              <a:spLocks/>
            </p:cNvSpPr>
            <p:nvPr/>
          </p:nvSpPr>
          <p:spPr bwMode="auto">
            <a:xfrm>
              <a:off x="3248"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1" name="Freeform 189"/>
            <p:cNvSpPr>
              <a:spLocks/>
            </p:cNvSpPr>
            <p:nvPr/>
          </p:nvSpPr>
          <p:spPr bwMode="auto">
            <a:xfrm>
              <a:off x="3272"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2" name="Freeform 190"/>
            <p:cNvSpPr>
              <a:spLocks/>
            </p:cNvSpPr>
            <p:nvPr/>
          </p:nvSpPr>
          <p:spPr bwMode="auto">
            <a:xfrm>
              <a:off x="3288"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3" name="Freeform 191"/>
            <p:cNvSpPr>
              <a:spLocks/>
            </p:cNvSpPr>
            <p:nvPr/>
          </p:nvSpPr>
          <p:spPr bwMode="auto">
            <a:xfrm>
              <a:off x="3304"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4" name="Freeform 192"/>
            <p:cNvSpPr>
              <a:spLocks/>
            </p:cNvSpPr>
            <p:nvPr/>
          </p:nvSpPr>
          <p:spPr bwMode="auto">
            <a:xfrm>
              <a:off x="3320"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5" name="Freeform 193"/>
            <p:cNvSpPr>
              <a:spLocks/>
            </p:cNvSpPr>
            <p:nvPr/>
          </p:nvSpPr>
          <p:spPr bwMode="auto">
            <a:xfrm>
              <a:off x="3344"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6" name="Freeform 194"/>
            <p:cNvSpPr>
              <a:spLocks/>
            </p:cNvSpPr>
            <p:nvPr/>
          </p:nvSpPr>
          <p:spPr bwMode="auto">
            <a:xfrm>
              <a:off x="3360"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7" name="Freeform 195"/>
            <p:cNvSpPr>
              <a:spLocks/>
            </p:cNvSpPr>
            <p:nvPr/>
          </p:nvSpPr>
          <p:spPr bwMode="auto">
            <a:xfrm>
              <a:off x="3376"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8" name="Freeform 196"/>
            <p:cNvSpPr>
              <a:spLocks/>
            </p:cNvSpPr>
            <p:nvPr/>
          </p:nvSpPr>
          <p:spPr bwMode="auto">
            <a:xfrm>
              <a:off x="3392"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59" name="Freeform 197"/>
            <p:cNvSpPr>
              <a:spLocks/>
            </p:cNvSpPr>
            <p:nvPr/>
          </p:nvSpPr>
          <p:spPr bwMode="auto">
            <a:xfrm>
              <a:off x="3416"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60" name="Freeform 198"/>
            <p:cNvSpPr>
              <a:spLocks/>
            </p:cNvSpPr>
            <p:nvPr/>
          </p:nvSpPr>
          <p:spPr bwMode="auto">
            <a:xfrm>
              <a:off x="3432"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61" name="Freeform 199"/>
            <p:cNvSpPr>
              <a:spLocks/>
            </p:cNvSpPr>
            <p:nvPr/>
          </p:nvSpPr>
          <p:spPr bwMode="auto">
            <a:xfrm>
              <a:off x="3448"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62" name="Freeform 200"/>
            <p:cNvSpPr>
              <a:spLocks/>
            </p:cNvSpPr>
            <p:nvPr/>
          </p:nvSpPr>
          <p:spPr bwMode="auto">
            <a:xfrm>
              <a:off x="3464"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63" name="Freeform 201"/>
            <p:cNvSpPr>
              <a:spLocks/>
            </p:cNvSpPr>
            <p:nvPr/>
          </p:nvSpPr>
          <p:spPr bwMode="auto">
            <a:xfrm>
              <a:off x="3488"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364" name="Freeform 202"/>
            <p:cNvSpPr>
              <a:spLocks/>
            </p:cNvSpPr>
            <p:nvPr/>
          </p:nvSpPr>
          <p:spPr bwMode="auto">
            <a:xfrm>
              <a:off x="3504"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grpSp>
      <p:grpSp>
        <p:nvGrpSpPr>
          <p:cNvPr id="3" name="Group 203"/>
          <p:cNvGrpSpPr>
            <a:grpSpLocks/>
          </p:cNvGrpSpPr>
          <p:nvPr/>
        </p:nvGrpSpPr>
        <p:grpSpPr bwMode="auto">
          <a:xfrm>
            <a:off x="4368006" y="2603500"/>
            <a:ext cx="3494088" cy="381000"/>
            <a:chOff x="2752" y="1080"/>
            <a:chExt cx="2201" cy="240"/>
          </a:xfrm>
        </p:grpSpPr>
        <p:sp>
          <p:nvSpPr>
            <p:cNvPr id="162965" name="Freeform 204"/>
            <p:cNvSpPr>
              <a:spLocks/>
            </p:cNvSpPr>
            <p:nvPr/>
          </p:nvSpPr>
          <p:spPr bwMode="auto">
            <a:xfrm>
              <a:off x="3520"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66" name="Freeform 205"/>
            <p:cNvSpPr>
              <a:spLocks/>
            </p:cNvSpPr>
            <p:nvPr/>
          </p:nvSpPr>
          <p:spPr bwMode="auto">
            <a:xfrm>
              <a:off x="3536"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67" name="Freeform 206"/>
            <p:cNvSpPr>
              <a:spLocks/>
            </p:cNvSpPr>
            <p:nvPr/>
          </p:nvSpPr>
          <p:spPr bwMode="auto">
            <a:xfrm>
              <a:off x="3560" y="119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68" name="Freeform 207"/>
            <p:cNvSpPr>
              <a:spLocks/>
            </p:cNvSpPr>
            <p:nvPr/>
          </p:nvSpPr>
          <p:spPr bwMode="auto">
            <a:xfrm>
              <a:off x="3576" y="11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69" name="Freeform 208"/>
            <p:cNvSpPr>
              <a:spLocks/>
            </p:cNvSpPr>
            <p:nvPr/>
          </p:nvSpPr>
          <p:spPr bwMode="auto">
            <a:xfrm>
              <a:off x="3592" y="117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0" name="Freeform 209"/>
            <p:cNvSpPr>
              <a:spLocks/>
            </p:cNvSpPr>
            <p:nvPr/>
          </p:nvSpPr>
          <p:spPr bwMode="auto">
            <a:xfrm>
              <a:off x="3608" y="11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1" name="Freeform 210"/>
            <p:cNvSpPr>
              <a:spLocks/>
            </p:cNvSpPr>
            <p:nvPr/>
          </p:nvSpPr>
          <p:spPr bwMode="auto">
            <a:xfrm>
              <a:off x="3632" y="114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2" name="Freeform 211"/>
            <p:cNvSpPr>
              <a:spLocks/>
            </p:cNvSpPr>
            <p:nvPr/>
          </p:nvSpPr>
          <p:spPr bwMode="auto">
            <a:xfrm>
              <a:off x="3648" y="114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3" name="Freeform 212"/>
            <p:cNvSpPr>
              <a:spLocks/>
            </p:cNvSpPr>
            <p:nvPr/>
          </p:nvSpPr>
          <p:spPr bwMode="auto">
            <a:xfrm>
              <a:off x="3664" y="114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4" name="Freeform 213"/>
            <p:cNvSpPr>
              <a:spLocks/>
            </p:cNvSpPr>
            <p:nvPr/>
          </p:nvSpPr>
          <p:spPr bwMode="auto">
            <a:xfrm>
              <a:off x="3680" y="11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5" name="Freeform 214"/>
            <p:cNvSpPr>
              <a:spLocks/>
            </p:cNvSpPr>
            <p:nvPr/>
          </p:nvSpPr>
          <p:spPr bwMode="auto">
            <a:xfrm>
              <a:off x="3704" y="11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6" name="Freeform 215"/>
            <p:cNvSpPr>
              <a:spLocks/>
            </p:cNvSpPr>
            <p:nvPr/>
          </p:nvSpPr>
          <p:spPr bwMode="auto">
            <a:xfrm>
              <a:off x="3720" y="111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7" name="Freeform 216"/>
            <p:cNvSpPr>
              <a:spLocks/>
            </p:cNvSpPr>
            <p:nvPr/>
          </p:nvSpPr>
          <p:spPr bwMode="auto">
            <a:xfrm>
              <a:off x="3736" y="111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8" name="Freeform 217"/>
            <p:cNvSpPr>
              <a:spLocks/>
            </p:cNvSpPr>
            <p:nvPr/>
          </p:nvSpPr>
          <p:spPr bwMode="auto">
            <a:xfrm>
              <a:off x="3752" y="111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79" name="Freeform 218"/>
            <p:cNvSpPr>
              <a:spLocks/>
            </p:cNvSpPr>
            <p:nvPr/>
          </p:nvSpPr>
          <p:spPr bwMode="auto">
            <a:xfrm>
              <a:off x="3776" y="108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0" name="Freeform 219"/>
            <p:cNvSpPr>
              <a:spLocks/>
            </p:cNvSpPr>
            <p:nvPr/>
          </p:nvSpPr>
          <p:spPr bwMode="auto">
            <a:xfrm>
              <a:off x="3792" y="109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1" name="Freeform 220"/>
            <p:cNvSpPr>
              <a:spLocks/>
            </p:cNvSpPr>
            <p:nvPr/>
          </p:nvSpPr>
          <p:spPr bwMode="auto">
            <a:xfrm>
              <a:off x="3808" y="108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2" name="Freeform 221"/>
            <p:cNvSpPr>
              <a:spLocks/>
            </p:cNvSpPr>
            <p:nvPr/>
          </p:nvSpPr>
          <p:spPr bwMode="auto">
            <a:xfrm>
              <a:off x="3832" y="111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3" name="Freeform 222"/>
            <p:cNvSpPr>
              <a:spLocks/>
            </p:cNvSpPr>
            <p:nvPr/>
          </p:nvSpPr>
          <p:spPr bwMode="auto">
            <a:xfrm>
              <a:off x="3848" y="108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4" name="Freeform 223"/>
            <p:cNvSpPr>
              <a:spLocks/>
            </p:cNvSpPr>
            <p:nvPr/>
          </p:nvSpPr>
          <p:spPr bwMode="auto">
            <a:xfrm>
              <a:off x="3864" y="109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5" name="Freeform 224"/>
            <p:cNvSpPr>
              <a:spLocks/>
            </p:cNvSpPr>
            <p:nvPr/>
          </p:nvSpPr>
          <p:spPr bwMode="auto">
            <a:xfrm>
              <a:off x="3880" y="109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6" name="Freeform 225"/>
            <p:cNvSpPr>
              <a:spLocks/>
            </p:cNvSpPr>
            <p:nvPr/>
          </p:nvSpPr>
          <p:spPr bwMode="auto">
            <a:xfrm>
              <a:off x="3904" y="108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7" name="Freeform 226"/>
            <p:cNvSpPr>
              <a:spLocks/>
            </p:cNvSpPr>
            <p:nvPr/>
          </p:nvSpPr>
          <p:spPr bwMode="auto">
            <a:xfrm>
              <a:off x="3920" y="1080"/>
              <a:ext cx="41" cy="48"/>
            </a:xfrm>
            <a:custGeom>
              <a:avLst/>
              <a:gdLst>
                <a:gd name="T0" fmla="*/ 24 w 41"/>
                <a:gd name="T1" fmla="*/ 0 h 48"/>
                <a:gd name="T2" fmla="*/ 41 w 41"/>
                <a:gd name="T3" fmla="*/ 48 h 48"/>
                <a:gd name="T4" fmla="*/ 0 w 41"/>
                <a:gd name="T5" fmla="*/ 48 h 48"/>
                <a:gd name="T6" fmla="*/ 24 w 41"/>
                <a:gd name="T7" fmla="*/ 0 h 48"/>
                <a:gd name="T8" fmla="*/ 0 60000 65536"/>
                <a:gd name="T9" fmla="*/ 0 60000 65536"/>
                <a:gd name="T10" fmla="*/ 0 60000 65536"/>
                <a:gd name="T11" fmla="*/ 0 60000 65536"/>
                <a:gd name="T12" fmla="*/ 0 w 41"/>
                <a:gd name="T13" fmla="*/ 0 h 48"/>
                <a:gd name="T14" fmla="*/ 41 w 41"/>
                <a:gd name="T15" fmla="*/ 48 h 48"/>
              </a:gdLst>
              <a:ahLst/>
              <a:cxnLst>
                <a:cxn ang="T8">
                  <a:pos x="T0" y="T1"/>
                </a:cxn>
                <a:cxn ang="T9">
                  <a:pos x="T2" y="T3"/>
                </a:cxn>
                <a:cxn ang="T10">
                  <a:pos x="T4" y="T5"/>
                </a:cxn>
                <a:cxn ang="T11">
                  <a:pos x="T6" y="T7"/>
                </a:cxn>
              </a:cxnLst>
              <a:rect l="T12" t="T13" r="T14" b="T15"/>
              <a:pathLst>
                <a:path w="41" h="48">
                  <a:moveTo>
                    <a:pt x="24" y="0"/>
                  </a:moveTo>
                  <a:lnTo>
                    <a:pt x="41"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8" name="Freeform 227"/>
            <p:cNvSpPr>
              <a:spLocks/>
            </p:cNvSpPr>
            <p:nvPr/>
          </p:nvSpPr>
          <p:spPr bwMode="auto">
            <a:xfrm>
              <a:off x="3936" y="1096"/>
              <a:ext cx="41" cy="48"/>
            </a:xfrm>
            <a:custGeom>
              <a:avLst/>
              <a:gdLst>
                <a:gd name="T0" fmla="*/ 25 w 41"/>
                <a:gd name="T1" fmla="*/ 0 h 48"/>
                <a:gd name="T2" fmla="*/ 41 w 41"/>
                <a:gd name="T3" fmla="*/ 48 h 48"/>
                <a:gd name="T4" fmla="*/ 0 w 41"/>
                <a:gd name="T5" fmla="*/ 48 h 48"/>
                <a:gd name="T6" fmla="*/ 25 w 41"/>
                <a:gd name="T7" fmla="*/ 0 h 48"/>
                <a:gd name="T8" fmla="*/ 0 60000 65536"/>
                <a:gd name="T9" fmla="*/ 0 60000 65536"/>
                <a:gd name="T10" fmla="*/ 0 60000 65536"/>
                <a:gd name="T11" fmla="*/ 0 60000 65536"/>
                <a:gd name="T12" fmla="*/ 0 w 41"/>
                <a:gd name="T13" fmla="*/ 0 h 48"/>
                <a:gd name="T14" fmla="*/ 41 w 41"/>
                <a:gd name="T15" fmla="*/ 48 h 48"/>
              </a:gdLst>
              <a:ahLst/>
              <a:cxnLst>
                <a:cxn ang="T8">
                  <a:pos x="T0" y="T1"/>
                </a:cxn>
                <a:cxn ang="T9">
                  <a:pos x="T2" y="T3"/>
                </a:cxn>
                <a:cxn ang="T10">
                  <a:pos x="T4" y="T5"/>
                </a:cxn>
                <a:cxn ang="T11">
                  <a:pos x="T6" y="T7"/>
                </a:cxn>
              </a:cxnLst>
              <a:rect l="T12" t="T13" r="T14" b="T15"/>
              <a:pathLst>
                <a:path w="41" h="48">
                  <a:moveTo>
                    <a:pt x="25" y="0"/>
                  </a:moveTo>
                  <a:lnTo>
                    <a:pt x="41" y="48"/>
                  </a:lnTo>
                  <a:lnTo>
                    <a:pt x="0" y="48"/>
                  </a:lnTo>
                  <a:lnTo>
                    <a:pt x="25"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89" name="Freeform 228"/>
            <p:cNvSpPr>
              <a:spLocks/>
            </p:cNvSpPr>
            <p:nvPr/>
          </p:nvSpPr>
          <p:spPr bwMode="auto">
            <a:xfrm>
              <a:off x="3952" y="1096"/>
              <a:ext cx="41" cy="48"/>
            </a:xfrm>
            <a:custGeom>
              <a:avLst/>
              <a:gdLst>
                <a:gd name="T0" fmla="*/ 17 w 41"/>
                <a:gd name="T1" fmla="*/ 0 h 48"/>
                <a:gd name="T2" fmla="*/ 41 w 41"/>
                <a:gd name="T3" fmla="*/ 48 h 48"/>
                <a:gd name="T4" fmla="*/ 0 w 41"/>
                <a:gd name="T5" fmla="*/ 48 h 48"/>
                <a:gd name="T6" fmla="*/ 17 w 41"/>
                <a:gd name="T7" fmla="*/ 0 h 48"/>
                <a:gd name="T8" fmla="*/ 0 60000 65536"/>
                <a:gd name="T9" fmla="*/ 0 60000 65536"/>
                <a:gd name="T10" fmla="*/ 0 60000 65536"/>
                <a:gd name="T11" fmla="*/ 0 60000 65536"/>
                <a:gd name="T12" fmla="*/ 0 w 41"/>
                <a:gd name="T13" fmla="*/ 0 h 48"/>
                <a:gd name="T14" fmla="*/ 41 w 41"/>
                <a:gd name="T15" fmla="*/ 48 h 48"/>
              </a:gdLst>
              <a:ahLst/>
              <a:cxnLst>
                <a:cxn ang="T8">
                  <a:pos x="T0" y="T1"/>
                </a:cxn>
                <a:cxn ang="T9">
                  <a:pos x="T2" y="T3"/>
                </a:cxn>
                <a:cxn ang="T10">
                  <a:pos x="T4" y="T5"/>
                </a:cxn>
                <a:cxn ang="T11">
                  <a:pos x="T6" y="T7"/>
                </a:cxn>
              </a:cxnLst>
              <a:rect l="T12" t="T13" r="T14" b="T15"/>
              <a:pathLst>
                <a:path w="41" h="48">
                  <a:moveTo>
                    <a:pt x="17" y="0"/>
                  </a:moveTo>
                  <a:lnTo>
                    <a:pt x="41" y="48"/>
                  </a:lnTo>
                  <a:lnTo>
                    <a:pt x="0" y="48"/>
                  </a:lnTo>
                  <a:lnTo>
                    <a:pt x="17"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0" name="Freeform 229"/>
            <p:cNvSpPr>
              <a:spLocks/>
            </p:cNvSpPr>
            <p:nvPr/>
          </p:nvSpPr>
          <p:spPr bwMode="auto">
            <a:xfrm>
              <a:off x="3969" y="112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1" name="Freeform 230"/>
            <p:cNvSpPr>
              <a:spLocks/>
            </p:cNvSpPr>
            <p:nvPr/>
          </p:nvSpPr>
          <p:spPr bwMode="auto">
            <a:xfrm>
              <a:off x="3985" y="112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2" name="Freeform 231"/>
            <p:cNvSpPr>
              <a:spLocks/>
            </p:cNvSpPr>
            <p:nvPr/>
          </p:nvSpPr>
          <p:spPr bwMode="auto">
            <a:xfrm>
              <a:off x="4001" y="112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3" name="Freeform 232"/>
            <p:cNvSpPr>
              <a:spLocks/>
            </p:cNvSpPr>
            <p:nvPr/>
          </p:nvSpPr>
          <p:spPr bwMode="auto">
            <a:xfrm>
              <a:off x="4017" y="114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4" name="Freeform 233"/>
            <p:cNvSpPr>
              <a:spLocks/>
            </p:cNvSpPr>
            <p:nvPr/>
          </p:nvSpPr>
          <p:spPr bwMode="auto">
            <a:xfrm>
              <a:off x="4041" y="11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5" name="Freeform 234"/>
            <p:cNvSpPr>
              <a:spLocks/>
            </p:cNvSpPr>
            <p:nvPr/>
          </p:nvSpPr>
          <p:spPr bwMode="auto">
            <a:xfrm>
              <a:off x="4057" y="116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6" name="Freeform 235"/>
            <p:cNvSpPr>
              <a:spLocks/>
            </p:cNvSpPr>
            <p:nvPr/>
          </p:nvSpPr>
          <p:spPr bwMode="auto">
            <a:xfrm>
              <a:off x="4073" y="117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7" name="Freeform 236"/>
            <p:cNvSpPr>
              <a:spLocks/>
            </p:cNvSpPr>
            <p:nvPr/>
          </p:nvSpPr>
          <p:spPr bwMode="auto">
            <a:xfrm>
              <a:off x="4089" y="117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8" name="Freeform 237"/>
            <p:cNvSpPr>
              <a:spLocks/>
            </p:cNvSpPr>
            <p:nvPr/>
          </p:nvSpPr>
          <p:spPr bwMode="auto">
            <a:xfrm>
              <a:off x="4113" y="117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2999" name="Freeform 238"/>
            <p:cNvSpPr>
              <a:spLocks/>
            </p:cNvSpPr>
            <p:nvPr/>
          </p:nvSpPr>
          <p:spPr bwMode="auto">
            <a:xfrm>
              <a:off x="4129" y="117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0" name="Freeform 239"/>
            <p:cNvSpPr>
              <a:spLocks/>
            </p:cNvSpPr>
            <p:nvPr/>
          </p:nvSpPr>
          <p:spPr bwMode="auto">
            <a:xfrm>
              <a:off x="4145"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1" name="Freeform 240"/>
            <p:cNvSpPr>
              <a:spLocks/>
            </p:cNvSpPr>
            <p:nvPr/>
          </p:nvSpPr>
          <p:spPr bwMode="auto">
            <a:xfrm>
              <a:off x="4161"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2" name="Freeform 241"/>
            <p:cNvSpPr>
              <a:spLocks/>
            </p:cNvSpPr>
            <p:nvPr/>
          </p:nvSpPr>
          <p:spPr bwMode="auto">
            <a:xfrm>
              <a:off x="4185" y="1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3" name="Freeform 242"/>
            <p:cNvSpPr>
              <a:spLocks/>
            </p:cNvSpPr>
            <p:nvPr/>
          </p:nvSpPr>
          <p:spPr bwMode="auto">
            <a:xfrm>
              <a:off x="4201"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4" name="Freeform 243"/>
            <p:cNvSpPr>
              <a:spLocks/>
            </p:cNvSpPr>
            <p:nvPr/>
          </p:nvSpPr>
          <p:spPr bwMode="auto">
            <a:xfrm>
              <a:off x="4217"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5" name="Freeform 244"/>
            <p:cNvSpPr>
              <a:spLocks/>
            </p:cNvSpPr>
            <p:nvPr/>
          </p:nvSpPr>
          <p:spPr bwMode="auto">
            <a:xfrm>
              <a:off x="4233"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6" name="Freeform 245"/>
            <p:cNvSpPr>
              <a:spLocks/>
            </p:cNvSpPr>
            <p:nvPr/>
          </p:nvSpPr>
          <p:spPr bwMode="auto">
            <a:xfrm>
              <a:off x="4257" y="1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7" name="Freeform 246"/>
            <p:cNvSpPr>
              <a:spLocks/>
            </p:cNvSpPr>
            <p:nvPr/>
          </p:nvSpPr>
          <p:spPr bwMode="auto">
            <a:xfrm>
              <a:off x="4273"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8" name="Freeform 247"/>
            <p:cNvSpPr>
              <a:spLocks/>
            </p:cNvSpPr>
            <p:nvPr/>
          </p:nvSpPr>
          <p:spPr bwMode="auto">
            <a:xfrm>
              <a:off x="4289"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09" name="Freeform 248"/>
            <p:cNvSpPr>
              <a:spLocks/>
            </p:cNvSpPr>
            <p:nvPr/>
          </p:nvSpPr>
          <p:spPr bwMode="auto">
            <a:xfrm>
              <a:off x="4305"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0" name="Freeform 249"/>
            <p:cNvSpPr>
              <a:spLocks/>
            </p:cNvSpPr>
            <p:nvPr/>
          </p:nvSpPr>
          <p:spPr bwMode="auto">
            <a:xfrm>
              <a:off x="4329"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1" name="Freeform 250"/>
            <p:cNvSpPr>
              <a:spLocks/>
            </p:cNvSpPr>
            <p:nvPr/>
          </p:nvSpPr>
          <p:spPr bwMode="auto">
            <a:xfrm>
              <a:off x="4345"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2" name="Freeform 251"/>
            <p:cNvSpPr>
              <a:spLocks/>
            </p:cNvSpPr>
            <p:nvPr/>
          </p:nvSpPr>
          <p:spPr bwMode="auto">
            <a:xfrm>
              <a:off x="4361"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3" name="Freeform 252"/>
            <p:cNvSpPr>
              <a:spLocks/>
            </p:cNvSpPr>
            <p:nvPr/>
          </p:nvSpPr>
          <p:spPr bwMode="auto">
            <a:xfrm>
              <a:off x="4377"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4" name="Freeform 253"/>
            <p:cNvSpPr>
              <a:spLocks/>
            </p:cNvSpPr>
            <p:nvPr/>
          </p:nvSpPr>
          <p:spPr bwMode="auto">
            <a:xfrm>
              <a:off x="4401"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5" name="Freeform 254"/>
            <p:cNvSpPr>
              <a:spLocks/>
            </p:cNvSpPr>
            <p:nvPr/>
          </p:nvSpPr>
          <p:spPr bwMode="auto">
            <a:xfrm>
              <a:off x="4417"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6" name="Freeform 255"/>
            <p:cNvSpPr>
              <a:spLocks/>
            </p:cNvSpPr>
            <p:nvPr/>
          </p:nvSpPr>
          <p:spPr bwMode="auto">
            <a:xfrm>
              <a:off x="4433"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7" name="Freeform 256"/>
            <p:cNvSpPr>
              <a:spLocks/>
            </p:cNvSpPr>
            <p:nvPr/>
          </p:nvSpPr>
          <p:spPr bwMode="auto">
            <a:xfrm>
              <a:off x="4449"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8" name="Freeform 257"/>
            <p:cNvSpPr>
              <a:spLocks/>
            </p:cNvSpPr>
            <p:nvPr/>
          </p:nvSpPr>
          <p:spPr bwMode="auto">
            <a:xfrm>
              <a:off x="4473"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19" name="Freeform 258"/>
            <p:cNvSpPr>
              <a:spLocks/>
            </p:cNvSpPr>
            <p:nvPr/>
          </p:nvSpPr>
          <p:spPr bwMode="auto">
            <a:xfrm>
              <a:off x="4489"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0" name="Freeform 259"/>
            <p:cNvSpPr>
              <a:spLocks/>
            </p:cNvSpPr>
            <p:nvPr/>
          </p:nvSpPr>
          <p:spPr bwMode="auto">
            <a:xfrm>
              <a:off x="4505"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1" name="Freeform 260"/>
            <p:cNvSpPr>
              <a:spLocks/>
            </p:cNvSpPr>
            <p:nvPr/>
          </p:nvSpPr>
          <p:spPr bwMode="auto">
            <a:xfrm>
              <a:off x="4521"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2" name="Freeform 261"/>
            <p:cNvSpPr>
              <a:spLocks/>
            </p:cNvSpPr>
            <p:nvPr/>
          </p:nvSpPr>
          <p:spPr bwMode="auto">
            <a:xfrm>
              <a:off x="4545"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3" name="Freeform 262"/>
            <p:cNvSpPr>
              <a:spLocks/>
            </p:cNvSpPr>
            <p:nvPr/>
          </p:nvSpPr>
          <p:spPr bwMode="auto">
            <a:xfrm>
              <a:off x="4561"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4" name="Freeform 263"/>
            <p:cNvSpPr>
              <a:spLocks/>
            </p:cNvSpPr>
            <p:nvPr/>
          </p:nvSpPr>
          <p:spPr bwMode="auto">
            <a:xfrm>
              <a:off x="4577" y="12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5" name="Freeform 264"/>
            <p:cNvSpPr>
              <a:spLocks/>
            </p:cNvSpPr>
            <p:nvPr/>
          </p:nvSpPr>
          <p:spPr bwMode="auto">
            <a:xfrm>
              <a:off x="4601"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6" name="Freeform 265"/>
            <p:cNvSpPr>
              <a:spLocks/>
            </p:cNvSpPr>
            <p:nvPr/>
          </p:nvSpPr>
          <p:spPr bwMode="auto">
            <a:xfrm>
              <a:off x="4617"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7" name="Freeform 266"/>
            <p:cNvSpPr>
              <a:spLocks/>
            </p:cNvSpPr>
            <p:nvPr/>
          </p:nvSpPr>
          <p:spPr bwMode="auto">
            <a:xfrm>
              <a:off x="4633"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8" name="Freeform 267"/>
            <p:cNvSpPr>
              <a:spLocks/>
            </p:cNvSpPr>
            <p:nvPr/>
          </p:nvSpPr>
          <p:spPr bwMode="auto">
            <a:xfrm>
              <a:off x="4649"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29" name="Freeform 268"/>
            <p:cNvSpPr>
              <a:spLocks/>
            </p:cNvSpPr>
            <p:nvPr/>
          </p:nvSpPr>
          <p:spPr bwMode="auto">
            <a:xfrm>
              <a:off x="4673"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0" name="Freeform 269"/>
            <p:cNvSpPr>
              <a:spLocks/>
            </p:cNvSpPr>
            <p:nvPr/>
          </p:nvSpPr>
          <p:spPr bwMode="auto">
            <a:xfrm>
              <a:off x="4689"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1" name="Freeform 270"/>
            <p:cNvSpPr>
              <a:spLocks/>
            </p:cNvSpPr>
            <p:nvPr/>
          </p:nvSpPr>
          <p:spPr bwMode="auto">
            <a:xfrm>
              <a:off x="4705"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2" name="Freeform 271"/>
            <p:cNvSpPr>
              <a:spLocks/>
            </p:cNvSpPr>
            <p:nvPr/>
          </p:nvSpPr>
          <p:spPr bwMode="auto">
            <a:xfrm>
              <a:off x="4721"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3" name="Freeform 272"/>
            <p:cNvSpPr>
              <a:spLocks/>
            </p:cNvSpPr>
            <p:nvPr/>
          </p:nvSpPr>
          <p:spPr bwMode="auto">
            <a:xfrm>
              <a:off x="4745"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4" name="Freeform 273"/>
            <p:cNvSpPr>
              <a:spLocks/>
            </p:cNvSpPr>
            <p:nvPr/>
          </p:nvSpPr>
          <p:spPr bwMode="auto">
            <a:xfrm>
              <a:off x="4761"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5" name="Freeform 274"/>
            <p:cNvSpPr>
              <a:spLocks/>
            </p:cNvSpPr>
            <p:nvPr/>
          </p:nvSpPr>
          <p:spPr bwMode="auto">
            <a:xfrm>
              <a:off x="4777"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6" name="Freeform 275"/>
            <p:cNvSpPr>
              <a:spLocks/>
            </p:cNvSpPr>
            <p:nvPr/>
          </p:nvSpPr>
          <p:spPr bwMode="auto">
            <a:xfrm>
              <a:off x="4793"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7" name="Freeform 276"/>
            <p:cNvSpPr>
              <a:spLocks/>
            </p:cNvSpPr>
            <p:nvPr/>
          </p:nvSpPr>
          <p:spPr bwMode="auto">
            <a:xfrm>
              <a:off x="4817"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8" name="Freeform 277"/>
            <p:cNvSpPr>
              <a:spLocks/>
            </p:cNvSpPr>
            <p:nvPr/>
          </p:nvSpPr>
          <p:spPr bwMode="auto">
            <a:xfrm>
              <a:off x="4833"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39" name="Freeform 278"/>
            <p:cNvSpPr>
              <a:spLocks/>
            </p:cNvSpPr>
            <p:nvPr/>
          </p:nvSpPr>
          <p:spPr bwMode="auto">
            <a:xfrm>
              <a:off x="4849"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40" name="Freeform 279"/>
            <p:cNvSpPr>
              <a:spLocks/>
            </p:cNvSpPr>
            <p:nvPr/>
          </p:nvSpPr>
          <p:spPr bwMode="auto">
            <a:xfrm>
              <a:off x="4865"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41" name="Freeform 280"/>
            <p:cNvSpPr>
              <a:spLocks/>
            </p:cNvSpPr>
            <p:nvPr/>
          </p:nvSpPr>
          <p:spPr bwMode="auto">
            <a:xfrm>
              <a:off x="4889"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42" name="Freeform 281"/>
            <p:cNvSpPr>
              <a:spLocks/>
            </p:cNvSpPr>
            <p:nvPr/>
          </p:nvSpPr>
          <p:spPr bwMode="auto">
            <a:xfrm>
              <a:off x="4905" y="12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63043" name="Oval 282"/>
            <p:cNvSpPr>
              <a:spLocks noChangeArrowheads="1"/>
            </p:cNvSpPr>
            <p:nvPr/>
          </p:nvSpPr>
          <p:spPr bwMode="auto">
            <a:xfrm>
              <a:off x="2752"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44" name="Oval 283"/>
            <p:cNvSpPr>
              <a:spLocks noChangeArrowheads="1"/>
            </p:cNvSpPr>
            <p:nvPr/>
          </p:nvSpPr>
          <p:spPr bwMode="auto">
            <a:xfrm>
              <a:off x="2768"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45" name="Oval 284"/>
            <p:cNvSpPr>
              <a:spLocks noChangeArrowheads="1"/>
            </p:cNvSpPr>
            <p:nvPr/>
          </p:nvSpPr>
          <p:spPr bwMode="auto">
            <a:xfrm>
              <a:off x="2792"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46" name="Oval 285"/>
            <p:cNvSpPr>
              <a:spLocks noChangeArrowheads="1"/>
            </p:cNvSpPr>
            <p:nvPr/>
          </p:nvSpPr>
          <p:spPr bwMode="auto">
            <a:xfrm>
              <a:off x="2808"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47" name="Oval 286"/>
            <p:cNvSpPr>
              <a:spLocks noChangeArrowheads="1"/>
            </p:cNvSpPr>
            <p:nvPr/>
          </p:nvSpPr>
          <p:spPr bwMode="auto">
            <a:xfrm>
              <a:off x="2824" y="1272"/>
              <a:ext cx="40"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48" name="Oval 287"/>
            <p:cNvSpPr>
              <a:spLocks noChangeArrowheads="1"/>
            </p:cNvSpPr>
            <p:nvPr/>
          </p:nvSpPr>
          <p:spPr bwMode="auto">
            <a:xfrm>
              <a:off x="2840" y="1272"/>
              <a:ext cx="40"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49" name="Oval 288"/>
            <p:cNvSpPr>
              <a:spLocks noChangeArrowheads="1"/>
            </p:cNvSpPr>
            <p:nvPr/>
          </p:nvSpPr>
          <p:spPr bwMode="auto">
            <a:xfrm>
              <a:off x="2856"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0" name="Oval 289"/>
            <p:cNvSpPr>
              <a:spLocks noChangeArrowheads="1"/>
            </p:cNvSpPr>
            <p:nvPr/>
          </p:nvSpPr>
          <p:spPr bwMode="auto">
            <a:xfrm>
              <a:off x="2872"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1" name="Oval 290"/>
            <p:cNvSpPr>
              <a:spLocks noChangeArrowheads="1"/>
            </p:cNvSpPr>
            <p:nvPr/>
          </p:nvSpPr>
          <p:spPr bwMode="auto">
            <a:xfrm>
              <a:off x="2888"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2" name="Oval 291"/>
            <p:cNvSpPr>
              <a:spLocks noChangeArrowheads="1"/>
            </p:cNvSpPr>
            <p:nvPr/>
          </p:nvSpPr>
          <p:spPr bwMode="auto">
            <a:xfrm>
              <a:off x="2904"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3" name="Oval 292"/>
            <p:cNvSpPr>
              <a:spLocks noChangeArrowheads="1"/>
            </p:cNvSpPr>
            <p:nvPr/>
          </p:nvSpPr>
          <p:spPr bwMode="auto">
            <a:xfrm>
              <a:off x="2928"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4" name="Oval 293"/>
            <p:cNvSpPr>
              <a:spLocks noChangeArrowheads="1"/>
            </p:cNvSpPr>
            <p:nvPr/>
          </p:nvSpPr>
          <p:spPr bwMode="auto">
            <a:xfrm>
              <a:off x="2944"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5" name="Oval 294"/>
            <p:cNvSpPr>
              <a:spLocks noChangeArrowheads="1"/>
            </p:cNvSpPr>
            <p:nvPr/>
          </p:nvSpPr>
          <p:spPr bwMode="auto">
            <a:xfrm>
              <a:off x="2960"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6" name="Oval 295"/>
            <p:cNvSpPr>
              <a:spLocks noChangeArrowheads="1"/>
            </p:cNvSpPr>
            <p:nvPr/>
          </p:nvSpPr>
          <p:spPr bwMode="auto">
            <a:xfrm>
              <a:off x="2976"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7" name="Oval 296"/>
            <p:cNvSpPr>
              <a:spLocks noChangeArrowheads="1"/>
            </p:cNvSpPr>
            <p:nvPr/>
          </p:nvSpPr>
          <p:spPr bwMode="auto">
            <a:xfrm>
              <a:off x="3000"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8" name="Oval 297"/>
            <p:cNvSpPr>
              <a:spLocks noChangeArrowheads="1"/>
            </p:cNvSpPr>
            <p:nvPr/>
          </p:nvSpPr>
          <p:spPr bwMode="auto">
            <a:xfrm>
              <a:off x="3016"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59" name="Oval 298"/>
            <p:cNvSpPr>
              <a:spLocks noChangeArrowheads="1"/>
            </p:cNvSpPr>
            <p:nvPr/>
          </p:nvSpPr>
          <p:spPr bwMode="auto">
            <a:xfrm>
              <a:off x="3032"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0" name="Oval 299"/>
            <p:cNvSpPr>
              <a:spLocks noChangeArrowheads="1"/>
            </p:cNvSpPr>
            <p:nvPr/>
          </p:nvSpPr>
          <p:spPr bwMode="auto">
            <a:xfrm>
              <a:off x="3048"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1" name="Oval 300"/>
            <p:cNvSpPr>
              <a:spLocks noChangeArrowheads="1"/>
            </p:cNvSpPr>
            <p:nvPr/>
          </p:nvSpPr>
          <p:spPr bwMode="auto">
            <a:xfrm>
              <a:off x="3072"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2" name="Oval 301"/>
            <p:cNvSpPr>
              <a:spLocks noChangeArrowheads="1"/>
            </p:cNvSpPr>
            <p:nvPr/>
          </p:nvSpPr>
          <p:spPr bwMode="auto">
            <a:xfrm>
              <a:off x="3088"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3" name="Oval 302"/>
            <p:cNvSpPr>
              <a:spLocks noChangeArrowheads="1"/>
            </p:cNvSpPr>
            <p:nvPr/>
          </p:nvSpPr>
          <p:spPr bwMode="auto">
            <a:xfrm>
              <a:off x="3104"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4" name="Oval 303"/>
            <p:cNvSpPr>
              <a:spLocks noChangeArrowheads="1"/>
            </p:cNvSpPr>
            <p:nvPr/>
          </p:nvSpPr>
          <p:spPr bwMode="auto">
            <a:xfrm>
              <a:off x="3128"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5" name="Oval 304"/>
            <p:cNvSpPr>
              <a:spLocks noChangeArrowheads="1"/>
            </p:cNvSpPr>
            <p:nvPr/>
          </p:nvSpPr>
          <p:spPr bwMode="auto">
            <a:xfrm>
              <a:off x="3144"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6" name="Oval 305"/>
            <p:cNvSpPr>
              <a:spLocks noChangeArrowheads="1"/>
            </p:cNvSpPr>
            <p:nvPr/>
          </p:nvSpPr>
          <p:spPr bwMode="auto">
            <a:xfrm>
              <a:off x="3160"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7" name="Oval 306"/>
            <p:cNvSpPr>
              <a:spLocks noChangeArrowheads="1"/>
            </p:cNvSpPr>
            <p:nvPr/>
          </p:nvSpPr>
          <p:spPr bwMode="auto">
            <a:xfrm>
              <a:off x="3176"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8" name="Oval 307"/>
            <p:cNvSpPr>
              <a:spLocks noChangeArrowheads="1"/>
            </p:cNvSpPr>
            <p:nvPr/>
          </p:nvSpPr>
          <p:spPr bwMode="auto">
            <a:xfrm>
              <a:off x="3200"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69" name="Oval 308"/>
            <p:cNvSpPr>
              <a:spLocks noChangeArrowheads="1"/>
            </p:cNvSpPr>
            <p:nvPr/>
          </p:nvSpPr>
          <p:spPr bwMode="auto">
            <a:xfrm>
              <a:off x="3216"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0" name="Oval 309"/>
            <p:cNvSpPr>
              <a:spLocks noChangeArrowheads="1"/>
            </p:cNvSpPr>
            <p:nvPr/>
          </p:nvSpPr>
          <p:spPr bwMode="auto">
            <a:xfrm>
              <a:off x="3232"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1" name="Oval 310"/>
            <p:cNvSpPr>
              <a:spLocks noChangeArrowheads="1"/>
            </p:cNvSpPr>
            <p:nvPr/>
          </p:nvSpPr>
          <p:spPr bwMode="auto">
            <a:xfrm>
              <a:off x="3248"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2" name="Oval 311"/>
            <p:cNvSpPr>
              <a:spLocks noChangeArrowheads="1"/>
            </p:cNvSpPr>
            <p:nvPr/>
          </p:nvSpPr>
          <p:spPr bwMode="auto">
            <a:xfrm>
              <a:off x="3272"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3" name="Oval 312"/>
            <p:cNvSpPr>
              <a:spLocks noChangeArrowheads="1"/>
            </p:cNvSpPr>
            <p:nvPr/>
          </p:nvSpPr>
          <p:spPr bwMode="auto">
            <a:xfrm>
              <a:off x="3288"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4" name="Oval 313"/>
            <p:cNvSpPr>
              <a:spLocks noChangeArrowheads="1"/>
            </p:cNvSpPr>
            <p:nvPr/>
          </p:nvSpPr>
          <p:spPr bwMode="auto">
            <a:xfrm>
              <a:off x="3304"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5" name="Oval 314"/>
            <p:cNvSpPr>
              <a:spLocks noChangeArrowheads="1"/>
            </p:cNvSpPr>
            <p:nvPr/>
          </p:nvSpPr>
          <p:spPr bwMode="auto">
            <a:xfrm>
              <a:off x="3320"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6" name="Oval 315"/>
            <p:cNvSpPr>
              <a:spLocks noChangeArrowheads="1"/>
            </p:cNvSpPr>
            <p:nvPr/>
          </p:nvSpPr>
          <p:spPr bwMode="auto">
            <a:xfrm>
              <a:off x="3344"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7" name="Oval 316"/>
            <p:cNvSpPr>
              <a:spLocks noChangeArrowheads="1"/>
            </p:cNvSpPr>
            <p:nvPr/>
          </p:nvSpPr>
          <p:spPr bwMode="auto">
            <a:xfrm>
              <a:off x="3360"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8" name="Oval 317"/>
            <p:cNvSpPr>
              <a:spLocks noChangeArrowheads="1"/>
            </p:cNvSpPr>
            <p:nvPr/>
          </p:nvSpPr>
          <p:spPr bwMode="auto">
            <a:xfrm>
              <a:off x="3376" y="12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79" name="Oval 318"/>
            <p:cNvSpPr>
              <a:spLocks noChangeArrowheads="1"/>
            </p:cNvSpPr>
            <p:nvPr/>
          </p:nvSpPr>
          <p:spPr bwMode="auto">
            <a:xfrm>
              <a:off x="3392" y="12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0" name="Oval 319"/>
            <p:cNvSpPr>
              <a:spLocks noChangeArrowheads="1"/>
            </p:cNvSpPr>
            <p:nvPr/>
          </p:nvSpPr>
          <p:spPr bwMode="auto">
            <a:xfrm>
              <a:off x="3416" y="12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1" name="Oval 320"/>
            <p:cNvSpPr>
              <a:spLocks noChangeArrowheads="1"/>
            </p:cNvSpPr>
            <p:nvPr/>
          </p:nvSpPr>
          <p:spPr bwMode="auto">
            <a:xfrm>
              <a:off x="3432" y="12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2" name="Oval 321"/>
            <p:cNvSpPr>
              <a:spLocks noChangeArrowheads="1"/>
            </p:cNvSpPr>
            <p:nvPr/>
          </p:nvSpPr>
          <p:spPr bwMode="auto">
            <a:xfrm>
              <a:off x="3448" y="12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3" name="Oval 322"/>
            <p:cNvSpPr>
              <a:spLocks noChangeArrowheads="1"/>
            </p:cNvSpPr>
            <p:nvPr/>
          </p:nvSpPr>
          <p:spPr bwMode="auto">
            <a:xfrm>
              <a:off x="3464"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4" name="Oval 323"/>
            <p:cNvSpPr>
              <a:spLocks noChangeArrowheads="1"/>
            </p:cNvSpPr>
            <p:nvPr/>
          </p:nvSpPr>
          <p:spPr bwMode="auto">
            <a:xfrm>
              <a:off x="3488"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5" name="Oval 324"/>
            <p:cNvSpPr>
              <a:spLocks noChangeArrowheads="1"/>
            </p:cNvSpPr>
            <p:nvPr/>
          </p:nvSpPr>
          <p:spPr bwMode="auto">
            <a:xfrm>
              <a:off x="3504"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6" name="Oval 325"/>
            <p:cNvSpPr>
              <a:spLocks noChangeArrowheads="1"/>
            </p:cNvSpPr>
            <p:nvPr/>
          </p:nvSpPr>
          <p:spPr bwMode="auto">
            <a:xfrm>
              <a:off x="3520" y="120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7" name="Oval 326"/>
            <p:cNvSpPr>
              <a:spLocks noChangeArrowheads="1"/>
            </p:cNvSpPr>
            <p:nvPr/>
          </p:nvSpPr>
          <p:spPr bwMode="auto">
            <a:xfrm>
              <a:off x="3536"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8" name="Oval 327"/>
            <p:cNvSpPr>
              <a:spLocks noChangeArrowheads="1"/>
            </p:cNvSpPr>
            <p:nvPr/>
          </p:nvSpPr>
          <p:spPr bwMode="auto">
            <a:xfrm>
              <a:off x="3560"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89" name="Oval 328"/>
            <p:cNvSpPr>
              <a:spLocks noChangeArrowheads="1"/>
            </p:cNvSpPr>
            <p:nvPr/>
          </p:nvSpPr>
          <p:spPr bwMode="auto">
            <a:xfrm>
              <a:off x="3576"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0" name="Oval 329"/>
            <p:cNvSpPr>
              <a:spLocks noChangeArrowheads="1"/>
            </p:cNvSpPr>
            <p:nvPr/>
          </p:nvSpPr>
          <p:spPr bwMode="auto">
            <a:xfrm>
              <a:off x="3592" y="120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1" name="Oval 330"/>
            <p:cNvSpPr>
              <a:spLocks noChangeArrowheads="1"/>
            </p:cNvSpPr>
            <p:nvPr/>
          </p:nvSpPr>
          <p:spPr bwMode="auto">
            <a:xfrm>
              <a:off x="3608" y="119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2" name="Oval 331"/>
            <p:cNvSpPr>
              <a:spLocks noChangeArrowheads="1"/>
            </p:cNvSpPr>
            <p:nvPr/>
          </p:nvSpPr>
          <p:spPr bwMode="auto">
            <a:xfrm>
              <a:off x="3632" y="117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3" name="Oval 332"/>
            <p:cNvSpPr>
              <a:spLocks noChangeArrowheads="1"/>
            </p:cNvSpPr>
            <p:nvPr/>
          </p:nvSpPr>
          <p:spPr bwMode="auto">
            <a:xfrm>
              <a:off x="3648" y="117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4" name="Oval 333"/>
            <p:cNvSpPr>
              <a:spLocks noChangeArrowheads="1"/>
            </p:cNvSpPr>
            <p:nvPr/>
          </p:nvSpPr>
          <p:spPr bwMode="auto">
            <a:xfrm>
              <a:off x="3664" y="117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5" name="Oval 334"/>
            <p:cNvSpPr>
              <a:spLocks noChangeArrowheads="1"/>
            </p:cNvSpPr>
            <p:nvPr/>
          </p:nvSpPr>
          <p:spPr bwMode="auto">
            <a:xfrm>
              <a:off x="3680" y="117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6" name="Oval 335"/>
            <p:cNvSpPr>
              <a:spLocks noChangeArrowheads="1"/>
            </p:cNvSpPr>
            <p:nvPr/>
          </p:nvSpPr>
          <p:spPr bwMode="auto">
            <a:xfrm>
              <a:off x="3704" y="117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7" name="Oval 336"/>
            <p:cNvSpPr>
              <a:spLocks noChangeArrowheads="1"/>
            </p:cNvSpPr>
            <p:nvPr/>
          </p:nvSpPr>
          <p:spPr bwMode="auto">
            <a:xfrm>
              <a:off x="3720" y="117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8" name="Oval 337"/>
            <p:cNvSpPr>
              <a:spLocks noChangeArrowheads="1"/>
            </p:cNvSpPr>
            <p:nvPr/>
          </p:nvSpPr>
          <p:spPr bwMode="auto">
            <a:xfrm>
              <a:off x="3736" y="117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099" name="Oval 338"/>
            <p:cNvSpPr>
              <a:spLocks noChangeArrowheads="1"/>
            </p:cNvSpPr>
            <p:nvPr/>
          </p:nvSpPr>
          <p:spPr bwMode="auto">
            <a:xfrm>
              <a:off x="3752" y="119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0" name="Oval 339"/>
            <p:cNvSpPr>
              <a:spLocks noChangeArrowheads="1"/>
            </p:cNvSpPr>
            <p:nvPr/>
          </p:nvSpPr>
          <p:spPr bwMode="auto">
            <a:xfrm>
              <a:off x="3776"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1" name="Oval 340"/>
            <p:cNvSpPr>
              <a:spLocks noChangeArrowheads="1"/>
            </p:cNvSpPr>
            <p:nvPr/>
          </p:nvSpPr>
          <p:spPr bwMode="auto">
            <a:xfrm>
              <a:off x="3792"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2" name="Oval 341"/>
            <p:cNvSpPr>
              <a:spLocks noChangeArrowheads="1"/>
            </p:cNvSpPr>
            <p:nvPr/>
          </p:nvSpPr>
          <p:spPr bwMode="auto">
            <a:xfrm>
              <a:off x="3808"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3" name="Oval 342"/>
            <p:cNvSpPr>
              <a:spLocks noChangeArrowheads="1"/>
            </p:cNvSpPr>
            <p:nvPr/>
          </p:nvSpPr>
          <p:spPr bwMode="auto">
            <a:xfrm>
              <a:off x="3832" y="122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4" name="Oval 343"/>
            <p:cNvSpPr>
              <a:spLocks noChangeArrowheads="1"/>
            </p:cNvSpPr>
            <p:nvPr/>
          </p:nvSpPr>
          <p:spPr bwMode="auto">
            <a:xfrm>
              <a:off x="3848" y="12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5" name="Oval 344"/>
            <p:cNvSpPr>
              <a:spLocks noChangeArrowheads="1"/>
            </p:cNvSpPr>
            <p:nvPr/>
          </p:nvSpPr>
          <p:spPr bwMode="auto">
            <a:xfrm>
              <a:off x="3864"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6" name="Oval 345"/>
            <p:cNvSpPr>
              <a:spLocks noChangeArrowheads="1"/>
            </p:cNvSpPr>
            <p:nvPr/>
          </p:nvSpPr>
          <p:spPr bwMode="auto">
            <a:xfrm>
              <a:off x="3880"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7" name="Oval 346"/>
            <p:cNvSpPr>
              <a:spLocks noChangeArrowheads="1"/>
            </p:cNvSpPr>
            <p:nvPr/>
          </p:nvSpPr>
          <p:spPr bwMode="auto">
            <a:xfrm>
              <a:off x="3904"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8" name="Oval 347"/>
            <p:cNvSpPr>
              <a:spLocks noChangeArrowheads="1"/>
            </p:cNvSpPr>
            <p:nvPr/>
          </p:nvSpPr>
          <p:spPr bwMode="auto">
            <a:xfrm>
              <a:off x="3920" y="1256"/>
              <a:ext cx="41"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09" name="Oval 348"/>
            <p:cNvSpPr>
              <a:spLocks noChangeArrowheads="1"/>
            </p:cNvSpPr>
            <p:nvPr/>
          </p:nvSpPr>
          <p:spPr bwMode="auto">
            <a:xfrm>
              <a:off x="3936" y="1256"/>
              <a:ext cx="41"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0" name="Oval 349"/>
            <p:cNvSpPr>
              <a:spLocks noChangeArrowheads="1"/>
            </p:cNvSpPr>
            <p:nvPr/>
          </p:nvSpPr>
          <p:spPr bwMode="auto">
            <a:xfrm>
              <a:off x="3952" y="1256"/>
              <a:ext cx="41"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1" name="Oval 350"/>
            <p:cNvSpPr>
              <a:spLocks noChangeArrowheads="1"/>
            </p:cNvSpPr>
            <p:nvPr/>
          </p:nvSpPr>
          <p:spPr bwMode="auto">
            <a:xfrm>
              <a:off x="3969"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2" name="Oval 351"/>
            <p:cNvSpPr>
              <a:spLocks noChangeArrowheads="1"/>
            </p:cNvSpPr>
            <p:nvPr/>
          </p:nvSpPr>
          <p:spPr bwMode="auto">
            <a:xfrm>
              <a:off x="3985"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3" name="Oval 352"/>
            <p:cNvSpPr>
              <a:spLocks noChangeArrowheads="1"/>
            </p:cNvSpPr>
            <p:nvPr/>
          </p:nvSpPr>
          <p:spPr bwMode="auto">
            <a:xfrm>
              <a:off x="4001"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4" name="Oval 353"/>
            <p:cNvSpPr>
              <a:spLocks noChangeArrowheads="1"/>
            </p:cNvSpPr>
            <p:nvPr/>
          </p:nvSpPr>
          <p:spPr bwMode="auto">
            <a:xfrm>
              <a:off x="4017"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5" name="Oval 354"/>
            <p:cNvSpPr>
              <a:spLocks noChangeArrowheads="1"/>
            </p:cNvSpPr>
            <p:nvPr/>
          </p:nvSpPr>
          <p:spPr bwMode="auto">
            <a:xfrm>
              <a:off x="4041"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6" name="Oval 355"/>
            <p:cNvSpPr>
              <a:spLocks noChangeArrowheads="1"/>
            </p:cNvSpPr>
            <p:nvPr/>
          </p:nvSpPr>
          <p:spPr bwMode="auto">
            <a:xfrm>
              <a:off x="4057"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7" name="Oval 356"/>
            <p:cNvSpPr>
              <a:spLocks noChangeArrowheads="1"/>
            </p:cNvSpPr>
            <p:nvPr/>
          </p:nvSpPr>
          <p:spPr bwMode="auto">
            <a:xfrm>
              <a:off x="4073"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8" name="Oval 357"/>
            <p:cNvSpPr>
              <a:spLocks noChangeArrowheads="1"/>
            </p:cNvSpPr>
            <p:nvPr/>
          </p:nvSpPr>
          <p:spPr bwMode="auto">
            <a:xfrm>
              <a:off x="4089"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19" name="Oval 358"/>
            <p:cNvSpPr>
              <a:spLocks noChangeArrowheads="1"/>
            </p:cNvSpPr>
            <p:nvPr/>
          </p:nvSpPr>
          <p:spPr bwMode="auto">
            <a:xfrm>
              <a:off x="4113"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0" name="Oval 359"/>
            <p:cNvSpPr>
              <a:spLocks noChangeArrowheads="1"/>
            </p:cNvSpPr>
            <p:nvPr/>
          </p:nvSpPr>
          <p:spPr bwMode="auto">
            <a:xfrm>
              <a:off x="4129"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1" name="Oval 360"/>
            <p:cNvSpPr>
              <a:spLocks noChangeArrowheads="1"/>
            </p:cNvSpPr>
            <p:nvPr/>
          </p:nvSpPr>
          <p:spPr bwMode="auto">
            <a:xfrm>
              <a:off x="4145"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2" name="Oval 361"/>
            <p:cNvSpPr>
              <a:spLocks noChangeArrowheads="1"/>
            </p:cNvSpPr>
            <p:nvPr/>
          </p:nvSpPr>
          <p:spPr bwMode="auto">
            <a:xfrm>
              <a:off x="4161" y="12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3" name="Oval 362"/>
            <p:cNvSpPr>
              <a:spLocks noChangeArrowheads="1"/>
            </p:cNvSpPr>
            <p:nvPr/>
          </p:nvSpPr>
          <p:spPr bwMode="auto">
            <a:xfrm>
              <a:off x="4185"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4" name="Oval 363"/>
            <p:cNvSpPr>
              <a:spLocks noChangeArrowheads="1"/>
            </p:cNvSpPr>
            <p:nvPr/>
          </p:nvSpPr>
          <p:spPr bwMode="auto">
            <a:xfrm>
              <a:off x="4201"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5" name="Oval 364"/>
            <p:cNvSpPr>
              <a:spLocks noChangeArrowheads="1"/>
            </p:cNvSpPr>
            <p:nvPr/>
          </p:nvSpPr>
          <p:spPr bwMode="auto">
            <a:xfrm>
              <a:off x="4217"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6" name="Oval 365"/>
            <p:cNvSpPr>
              <a:spLocks noChangeArrowheads="1"/>
            </p:cNvSpPr>
            <p:nvPr/>
          </p:nvSpPr>
          <p:spPr bwMode="auto">
            <a:xfrm>
              <a:off x="4233"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7" name="Oval 366"/>
            <p:cNvSpPr>
              <a:spLocks noChangeArrowheads="1"/>
            </p:cNvSpPr>
            <p:nvPr/>
          </p:nvSpPr>
          <p:spPr bwMode="auto">
            <a:xfrm>
              <a:off x="4257"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8" name="Oval 367"/>
            <p:cNvSpPr>
              <a:spLocks noChangeArrowheads="1"/>
            </p:cNvSpPr>
            <p:nvPr/>
          </p:nvSpPr>
          <p:spPr bwMode="auto">
            <a:xfrm>
              <a:off x="4273"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29" name="Oval 368"/>
            <p:cNvSpPr>
              <a:spLocks noChangeArrowheads="1"/>
            </p:cNvSpPr>
            <p:nvPr/>
          </p:nvSpPr>
          <p:spPr bwMode="auto">
            <a:xfrm>
              <a:off x="4289"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0" name="Oval 369"/>
            <p:cNvSpPr>
              <a:spLocks noChangeArrowheads="1"/>
            </p:cNvSpPr>
            <p:nvPr/>
          </p:nvSpPr>
          <p:spPr bwMode="auto">
            <a:xfrm>
              <a:off x="4305"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1" name="Oval 370"/>
            <p:cNvSpPr>
              <a:spLocks noChangeArrowheads="1"/>
            </p:cNvSpPr>
            <p:nvPr/>
          </p:nvSpPr>
          <p:spPr bwMode="auto">
            <a:xfrm>
              <a:off x="4329"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2" name="Oval 371"/>
            <p:cNvSpPr>
              <a:spLocks noChangeArrowheads="1"/>
            </p:cNvSpPr>
            <p:nvPr/>
          </p:nvSpPr>
          <p:spPr bwMode="auto">
            <a:xfrm>
              <a:off x="4345"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3" name="Oval 372"/>
            <p:cNvSpPr>
              <a:spLocks noChangeArrowheads="1"/>
            </p:cNvSpPr>
            <p:nvPr/>
          </p:nvSpPr>
          <p:spPr bwMode="auto">
            <a:xfrm>
              <a:off x="4361"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4" name="Oval 373"/>
            <p:cNvSpPr>
              <a:spLocks noChangeArrowheads="1"/>
            </p:cNvSpPr>
            <p:nvPr/>
          </p:nvSpPr>
          <p:spPr bwMode="auto">
            <a:xfrm>
              <a:off x="4377"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5" name="Oval 374"/>
            <p:cNvSpPr>
              <a:spLocks noChangeArrowheads="1"/>
            </p:cNvSpPr>
            <p:nvPr/>
          </p:nvSpPr>
          <p:spPr bwMode="auto">
            <a:xfrm>
              <a:off x="4401"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6" name="Oval 375"/>
            <p:cNvSpPr>
              <a:spLocks noChangeArrowheads="1"/>
            </p:cNvSpPr>
            <p:nvPr/>
          </p:nvSpPr>
          <p:spPr bwMode="auto">
            <a:xfrm>
              <a:off x="4417"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7" name="Oval 376"/>
            <p:cNvSpPr>
              <a:spLocks noChangeArrowheads="1"/>
            </p:cNvSpPr>
            <p:nvPr/>
          </p:nvSpPr>
          <p:spPr bwMode="auto">
            <a:xfrm>
              <a:off x="4433"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8" name="Oval 377"/>
            <p:cNvSpPr>
              <a:spLocks noChangeArrowheads="1"/>
            </p:cNvSpPr>
            <p:nvPr/>
          </p:nvSpPr>
          <p:spPr bwMode="auto">
            <a:xfrm>
              <a:off x="4449"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39" name="Oval 378"/>
            <p:cNvSpPr>
              <a:spLocks noChangeArrowheads="1"/>
            </p:cNvSpPr>
            <p:nvPr/>
          </p:nvSpPr>
          <p:spPr bwMode="auto">
            <a:xfrm>
              <a:off x="4473"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0" name="Oval 379"/>
            <p:cNvSpPr>
              <a:spLocks noChangeArrowheads="1"/>
            </p:cNvSpPr>
            <p:nvPr/>
          </p:nvSpPr>
          <p:spPr bwMode="auto">
            <a:xfrm>
              <a:off x="4489"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1" name="Oval 380"/>
            <p:cNvSpPr>
              <a:spLocks noChangeArrowheads="1"/>
            </p:cNvSpPr>
            <p:nvPr/>
          </p:nvSpPr>
          <p:spPr bwMode="auto">
            <a:xfrm>
              <a:off x="4505"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2" name="Oval 381"/>
            <p:cNvSpPr>
              <a:spLocks noChangeArrowheads="1"/>
            </p:cNvSpPr>
            <p:nvPr/>
          </p:nvSpPr>
          <p:spPr bwMode="auto">
            <a:xfrm>
              <a:off x="4521"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3" name="Oval 382"/>
            <p:cNvSpPr>
              <a:spLocks noChangeArrowheads="1"/>
            </p:cNvSpPr>
            <p:nvPr/>
          </p:nvSpPr>
          <p:spPr bwMode="auto">
            <a:xfrm>
              <a:off x="4545"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4" name="Oval 383"/>
            <p:cNvSpPr>
              <a:spLocks noChangeArrowheads="1"/>
            </p:cNvSpPr>
            <p:nvPr/>
          </p:nvSpPr>
          <p:spPr bwMode="auto">
            <a:xfrm>
              <a:off x="4561"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5" name="Oval 384"/>
            <p:cNvSpPr>
              <a:spLocks noChangeArrowheads="1"/>
            </p:cNvSpPr>
            <p:nvPr/>
          </p:nvSpPr>
          <p:spPr bwMode="auto">
            <a:xfrm>
              <a:off x="4577"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6" name="Oval 385"/>
            <p:cNvSpPr>
              <a:spLocks noChangeArrowheads="1"/>
            </p:cNvSpPr>
            <p:nvPr/>
          </p:nvSpPr>
          <p:spPr bwMode="auto">
            <a:xfrm>
              <a:off x="4601"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7" name="Oval 386"/>
            <p:cNvSpPr>
              <a:spLocks noChangeArrowheads="1"/>
            </p:cNvSpPr>
            <p:nvPr/>
          </p:nvSpPr>
          <p:spPr bwMode="auto">
            <a:xfrm>
              <a:off x="4617"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8" name="Oval 387"/>
            <p:cNvSpPr>
              <a:spLocks noChangeArrowheads="1"/>
            </p:cNvSpPr>
            <p:nvPr/>
          </p:nvSpPr>
          <p:spPr bwMode="auto">
            <a:xfrm>
              <a:off x="4633"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49" name="Oval 388"/>
            <p:cNvSpPr>
              <a:spLocks noChangeArrowheads="1"/>
            </p:cNvSpPr>
            <p:nvPr/>
          </p:nvSpPr>
          <p:spPr bwMode="auto">
            <a:xfrm>
              <a:off x="4649"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0" name="Oval 389"/>
            <p:cNvSpPr>
              <a:spLocks noChangeArrowheads="1"/>
            </p:cNvSpPr>
            <p:nvPr/>
          </p:nvSpPr>
          <p:spPr bwMode="auto">
            <a:xfrm>
              <a:off x="4673"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1" name="Oval 390"/>
            <p:cNvSpPr>
              <a:spLocks noChangeArrowheads="1"/>
            </p:cNvSpPr>
            <p:nvPr/>
          </p:nvSpPr>
          <p:spPr bwMode="auto">
            <a:xfrm>
              <a:off x="4689"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2" name="Oval 391"/>
            <p:cNvSpPr>
              <a:spLocks noChangeArrowheads="1"/>
            </p:cNvSpPr>
            <p:nvPr/>
          </p:nvSpPr>
          <p:spPr bwMode="auto">
            <a:xfrm>
              <a:off x="4705"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3" name="Oval 392"/>
            <p:cNvSpPr>
              <a:spLocks noChangeArrowheads="1"/>
            </p:cNvSpPr>
            <p:nvPr/>
          </p:nvSpPr>
          <p:spPr bwMode="auto">
            <a:xfrm>
              <a:off x="4721"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4" name="Oval 393"/>
            <p:cNvSpPr>
              <a:spLocks noChangeArrowheads="1"/>
            </p:cNvSpPr>
            <p:nvPr/>
          </p:nvSpPr>
          <p:spPr bwMode="auto">
            <a:xfrm>
              <a:off x="4745"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5" name="Oval 394"/>
            <p:cNvSpPr>
              <a:spLocks noChangeArrowheads="1"/>
            </p:cNvSpPr>
            <p:nvPr/>
          </p:nvSpPr>
          <p:spPr bwMode="auto">
            <a:xfrm>
              <a:off x="4761"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6" name="Oval 395"/>
            <p:cNvSpPr>
              <a:spLocks noChangeArrowheads="1"/>
            </p:cNvSpPr>
            <p:nvPr/>
          </p:nvSpPr>
          <p:spPr bwMode="auto">
            <a:xfrm>
              <a:off x="4777"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7" name="Oval 396"/>
            <p:cNvSpPr>
              <a:spLocks noChangeArrowheads="1"/>
            </p:cNvSpPr>
            <p:nvPr/>
          </p:nvSpPr>
          <p:spPr bwMode="auto">
            <a:xfrm>
              <a:off x="4793"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8" name="Oval 397"/>
            <p:cNvSpPr>
              <a:spLocks noChangeArrowheads="1"/>
            </p:cNvSpPr>
            <p:nvPr/>
          </p:nvSpPr>
          <p:spPr bwMode="auto">
            <a:xfrm>
              <a:off x="4817"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59" name="Oval 398"/>
            <p:cNvSpPr>
              <a:spLocks noChangeArrowheads="1"/>
            </p:cNvSpPr>
            <p:nvPr/>
          </p:nvSpPr>
          <p:spPr bwMode="auto">
            <a:xfrm>
              <a:off x="4833"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60" name="Oval 399"/>
            <p:cNvSpPr>
              <a:spLocks noChangeArrowheads="1"/>
            </p:cNvSpPr>
            <p:nvPr/>
          </p:nvSpPr>
          <p:spPr bwMode="auto">
            <a:xfrm>
              <a:off x="4849"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61" name="Oval 400"/>
            <p:cNvSpPr>
              <a:spLocks noChangeArrowheads="1"/>
            </p:cNvSpPr>
            <p:nvPr/>
          </p:nvSpPr>
          <p:spPr bwMode="auto">
            <a:xfrm>
              <a:off x="4865"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62" name="Oval 401"/>
            <p:cNvSpPr>
              <a:spLocks noChangeArrowheads="1"/>
            </p:cNvSpPr>
            <p:nvPr/>
          </p:nvSpPr>
          <p:spPr bwMode="auto">
            <a:xfrm>
              <a:off x="4889"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63" name="Oval 402"/>
            <p:cNvSpPr>
              <a:spLocks noChangeArrowheads="1"/>
            </p:cNvSpPr>
            <p:nvPr/>
          </p:nvSpPr>
          <p:spPr bwMode="auto">
            <a:xfrm>
              <a:off x="4905" y="12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63164" name="Oval 403"/>
            <p:cNvSpPr>
              <a:spLocks noChangeArrowheads="1"/>
            </p:cNvSpPr>
            <p:nvPr/>
          </p:nvSpPr>
          <p:spPr bwMode="auto">
            <a:xfrm>
              <a:off x="2752"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grpSp>
      <p:grpSp>
        <p:nvGrpSpPr>
          <p:cNvPr id="4" name="Group 404"/>
          <p:cNvGrpSpPr>
            <a:grpSpLocks/>
          </p:cNvGrpSpPr>
          <p:nvPr/>
        </p:nvGrpSpPr>
        <p:grpSpPr bwMode="auto">
          <a:xfrm>
            <a:off x="4393406" y="2755900"/>
            <a:ext cx="3468688" cy="228600"/>
            <a:chOff x="2768" y="1176"/>
            <a:chExt cx="2185" cy="144"/>
          </a:xfrm>
        </p:grpSpPr>
        <p:sp>
          <p:nvSpPr>
            <p:cNvPr id="116685" name="Oval 405"/>
            <p:cNvSpPr>
              <a:spLocks noChangeArrowheads="1"/>
            </p:cNvSpPr>
            <p:nvPr/>
          </p:nvSpPr>
          <p:spPr bwMode="auto">
            <a:xfrm>
              <a:off x="2768"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86" name="Oval 406"/>
            <p:cNvSpPr>
              <a:spLocks noChangeArrowheads="1"/>
            </p:cNvSpPr>
            <p:nvPr/>
          </p:nvSpPr>
          <p:spPr bwMode="auto">
            <a:xfrm>
              <a:off x="2792"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87" name="Oval 407"/>
            <p:cNvSpPr>
              <a:spLocks noChangeArrowheads="1"/>
            </p:cNvSpPr>
            <p:nvPr/>
          </p:nvSpPr>
          <p:spPr bwMode="auto">
            <a:xfrm>
              <a:off x="2808"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88" name="Oval 408"/>
            <p:cNvSpPr>
              <a:spLocks noChangeArrowheads="1"/>
            </p:cNvSpPr>
            <p:nvPr/>
          </p:nvSpPr>
          <p:spPr bwMode="auto">
            <a:xfrm>
              <a:off x="2824" y="1272"/>
              <a:ext cx="40"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89" name="Oval 409"/>
            <p:cNvSpPr>
              <a:spLocks noChangeArrowheads="1"/>
            </p:cNvSpPr>
            <p:nvPr/>
          </p:nvSpPr>
          <p:spPr bwMode="auto">
            <a:xfrm>
              <a:off x="2840" y="1272"/>
              <a:ext cx="40"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0" name="Oval 410"/>
            <p:cNvSpPr>
              <a:spLocks noChangeArrowheads="1"/>
            </p:cNvSpPr>
            <p:nvPr/>
          </p:nvSpPr>
          <p:spPr bwMode="auto">
            <a:xfrm>
              <a:off x="2856"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1" name="Oval 411"/>
            <p:cNvSpPr>
              <a:spLocks noChangeArrowheads="1"/>
            </p:cNvSpPr>
            <p:nvPr/>
          </p:nvSpPr>
          <p:spPr bwMode="auto">
            <a:xfrm>
              <a:off x="2872"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2" name="Oval 412"/>
            <p:cNvSpPr>
              <a:spLocks noChangeArrowheads="1"/>
            </p:cNvSpPr>
            <p:nvPr/>
          </p:nvSpPr>
          <p:spPr bwMode="auto">
            <a:xfrm>
              <a:off x="2888"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3" name="Oval 413"/>
            <p:cNvSpPr>
              <a:spLocks noChangeArrowheads="1"/>
            </p:cNvSpPr>
            <p:nvPr/>
          </p:nvSpPr>
          <p:spPr bwMode="auto">
            <a:xfrm>
              <a:off x="2904"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4" name="Oval 414"/>
            <p:cNvSpPr>
              <a:spLocks noChangeArrowheads="1"/>
            </p:cNvSpPr>
            <p:nvPr/>
          </p:nvSpPr>
          <p:spPr bwMode="auto">
            <a:xfrm>
              <a:off x="2928"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5" name="Oval 415"/>
            <p:cNvSpPr>
              <a:spLocks noChangeArrowheads="1"/>
            </p:cNvSpPr>
            <p:nvPr/>
          </p:nvSpPr>
          <p:spPr bwMode="auto">
            <a:xfrm>
              <a:off x="2944"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6" name="Oval 416"/>
            <p:cNvSpPr>
              <a:spLocks noChangeArrowheads="1"/>
            </p:cNvSpPr>
            <p:nvPr/>
          </p:nvSpPr>
          <p:spPr bwMode="auto">
            <a:xfrm>
              <a:off x="2960"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7" name="Oval 417"/>
            <p:cNvSpPr>
              <a:spLocks noChangeArrowheads="1"/>
            </p:cNvSpPr>
            <p:nvPr/>
          </p:nvSpPr>
          <p:spPr bwMode="auto">
            <a:xfrm>
              <a:off x="2976"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8" name="Oval 418"/>
            <p:cNvSpPr>
              <a:spLocks noChangeArrowheads="1"/>
            </p:cNvSpPr>
            <p:nvPr/>
          </p:nvSpPr>
          <p:spPr bwMode="auto">
            <a:xfrm>
              <a:off x="3000"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99" name="Oval 419"/>
            <p:cNvSpPr>
              <a:spLocks noChangeArrowheads="1"/>
            </p:cNvSpPr>
            <p:nvPr/>
          </p:nvSpPr>
          <p:spPr bwMode="auto">
            <a:xfrm>
              <a:off x="3016"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0" name="Oval 420"/>
            <p:cNvSpPr>
              <a:spLocks noChangeArrowheads="1"/>
            </p:cNvSpPr>
            <p:nvPr/>
          </p:nvSpPr>
          <p:spPr bwMode="auto">
            <a:xfrm>
              <a:off x="3032"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1" name="Oval 421"/>
            <p:cNvSpPr>
              <a:spLocks noChangeArrowheads="1"/>
            </p:cNvSpPr>
            <p:nvPr/>
          </p:nvSpPr>
          <p:spPr bwMode="auto">
            <a:xfrm>
              <a:off x="3048"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2" name="Oval 422"/>
            <p:cNvSpPr>
              <a:spLocks noChangeArrowheads="1"/>
            </p:cNvSpPr>
            <p:nvPr/>
          </p:nvSpPr>
          <p:spPr bwMode="auto">
            <a:xfrm>
              <a:off x="3072"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3" name="Oval 423"/>
            <p:cNvSpPr>
              <a:spLocks noChangeArrowheads="1"/>
            </p:cNvSpPr>
            <p:nvPr/>
          </p:nvSpPr>
          <p:spPr bwMode="auto">
            <a:xfrm>
              <a:off x="3088"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4" name="Oval 424"/>
            <p:cNvSpPr>
              <a:spLocks noChangeArrowheads="1"/>
            </p:cNvSpPr>
            <p:nvPr/>
          </p:nvSpPr>
          <p:spPr bwMode="auto">
            <a:xfrm>
              <a:off x="3104"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5" name="Oval 425"/>
            <p:cNvSpPr>
              <a:spLocks noChangeArrowheads="1"/>
            </p:cNvSpPr>
            <p:nvPr/>
          </p:nvSpPr>
          <p:spPr bwMode="auto">
            <a:xfrm>
              <a:off x="3128"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6" name="Oval 426"/>
            <p:cNvSpPr>
              <a:spLocks noChangeArrowheads="1"/>
            </p:cNvSpPr>
            <p:nvPr/>
          </p:nvSpPr>
          <p:spPr bwMode="auto">
            <a:xfrm>
              <a:off x="3144"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7" name="Oval 427"/>
            <p:cNvSpPr>
              <a:spLocks noChangeArrowheads="1"/>
            </p:cNvSpPr>
            <p:nvPr/>
          </p:nvSpPr>
          <p:spPr bwMode="auto">
            <a:xfrm>
              <a:off x="3160"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8" name="Oval 428"/>
            <p:cNvSpPr>
              <a:spLocks noChangeArrowheads="1"/>
            </p:cNvSpPr>
            <p:nvPr/>
          </p:nvSpPr>
          <p:spPr bwMode="auto">
            <a:xfrm>
              <a:off x="3176"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09" name="Oval 429"/>
            <p:cNvSpPr>
              <a:spLocks noChangeArrowheads="1"/>
            </p:cNvSpPr>
            <p:nvPr/>
          </p:nvSpPr>
          <p:spPr bwMode="auto">
            <a:xfrm>
              <a:off x="3200"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0" name="Oval 430"/>
            <p:cNvSpPr>
              <a:spLocks noChangeArrowheads="1"/>
            </p:cNvSpPr>
            <p:nvPr/>
          </p:nvSpPr>
          <p:spPr bwMode="auto">
            <a:xfrm>
              <a:off x="3216"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1" name="Oval 431"/>
            <p:cNvSpPr>
              <a:spLocks noChangeArrowheads="1"/>
            </p:cNvSpPr>
            <p:nvPr/>
          </p:nvSpPr>
          <p:spPr bwMode="auto">
            <a:xfrm>
              <a:off x="3232"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2" name="Oval 432"/>
            <p:cNvSpPr>
              <a:spLocks noChangeArrowheads="1"/>
            </p:cNvSpPr>
            <p:nvPr/>
          </p:nvSpPr>
          <p:spPr bwMode="auto">
            <a:xfrm>
              <a:off x="3248" y="12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3" name="Oval 433"/>
            <p:cNvSpPr>
              <a:spLocks noChangeArrowheads="1"/>
            </p:cNvSpPr>
            <p:nvPr/>
          </p:nvSpPr>
          <p:spPr bwMode="auto">
            <a:xfrm>
              <a:off x="3272" y="12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4" name="Oval 434"/>
            <p:cNvSpPr>
              <a:spLocks noChangeArrowheads="1"/>
            </p:cNvSpPr>
            <p:nvPr/>
          </p:nvSpPr>
          <p:spPr bwMode="auto">
            <a:xfrm>
              <a:off x="3288" y="12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5" name="Oval 435"/>
            <p:cNvSpPr>
              <a:spLocks noChangeArrowheads="1"/>
            </p:cNvSpPr>
            <p:nvPr/>
          </p:nvSpPr>
          <p:spPr bwMode="auto">
            <a:xfrm>
              <a:off x="3304" y="122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6" name="Oval 436"/>
            <p:cNvSpPr>
              <a:spLocks noChangeArrowheads="1"/>
            </p:cNvSpPr>
            <p:nvPr/>
          </p:nvSpPr>
          <p:spPr bwMode="auto">
            <a:xfrm>
              <a:off x="3320"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7" name="Oval 437"/>
            <p:cNvSpPr>
              <a:spLocks noChangeArrowheads="1"/>
            </p:cNvSpPr>
            <p:nvPr/>
          </p:nvSpPr>
          <p:spPr bwMode="auto">
            <a:xfrm>
              <a:off x="3344"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8" name="Oval 438"/>
            <p:cNvSpPr>
              <a:spLocks noChangeArrowheads="1"/>
            </p:cNvSpPr>
            <p:nvPr/>
          </p:nvSpPr>
          <p:spPr bwMode="auto">
            <a:xfrm>
              <a:off x="3360"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19" name="Oval 439"/>
            <p:cNvSpPr>
              <a:spLocks noChangeArrowheads="1"/>
            </p:cNvSpPr>
            <p:nvPr/>
          </p:nvSpPr>
          <p:spPr bwMode="auto">
            <a:xfrm>
              <a:off x="3376"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0" name="Oval 440"/>
            <p:cNvSpPr>
              <a:spLocks noChangeArrowheads="1"/>
            </p:cNvSpPr>
            <p:nvPr/>
          </p:nvSpPr>
          <p:spPr bwMode="auto">
            <a:xfrm>
              <a:off x="3392"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1" name="Oval 441"/>
            <p:cNvSpPr>
              <a:spLocks noChangeArrowheads="1"/>
            </p:cNvSpPr>
            <p:nvPr/>
          </p:nvSpPr>
          <p:spPr bwMode="auto">
            <a:xfrm>
              <a:off x="3416"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2" name="Oval 442"/>
            <p:cNvSpPr>
              <a:spLocks noChangeArrowheads="1"/>
            </p:cNvSpPr>
            <p:nvPr/>
          </p:nvSpPr>
          <p:spPr bwMode="auto">
            <a:xfrm>
              <a:off x="3432"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3" name="Oval 443"/>
            <p:cNvSpPr>
              <a:spLocks noChangeArrowheads="1"/>
            </p:cNvSpPr>
            <p:nvPr/>
          </p:nvSpPr>
          <p:spPr bwMode="auto">
            <a:xfrm>
              <a:off x="3448"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4" name="Oval 444"/>
            <p:cNvSpPr>
              <a:spLocks noChangeArrowheads="1"/>
            </p:cNvSpPr>
            <p:nvPr/>
          </p:nvSpPr>
          <p:spPr bwMode="auto">
            <a:xfrm>
              <a:off x="3464"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5" name="Oval 445"/>
            <p:cNvSpPr>
              <a:spLocks noChangeArrowheads="1"/>
            </p:cNvSpPr>
            <p:nvPr/>
          </p:nvSpPr>
          <p:spPr bwMode="auto">
            <a:xfrm>
              <a:off x="3488" y="117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6" name="Oval 446"/>
            <p:cNvSpPr>
              <a:spLocks noChangeArrowheads="1"/>
            </p:cNvSpPr>
            <p:nvPr/>
          </p:nvSpPr>
          <p:spPr bwMode="auto">
            <a:xfrm>
              <a:off x="3504" y="117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7" name="Oval 447"/>
            <p:cNvSpPr>
              <a:spLocks noChangeArrowheads="1"/>
            </p:cNvSpPr>
            <p:nvPr/>
          </p:nvSpPr>
          <p:spPr bwMode="auto">
            <a:xfrm>
              <a:off x="3520" y="117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8" name="Oval 448"/>
            <p:cNvSpPr>
              <a:spLocks noChangeArrowheads="1"/>
            </p:cNvSpPr>
            <p:nvPr/>
          </p:nvSpPr>
          <p:spPr bwMode="auto">
            <a:xfrm>
              <a:off x="3536" y="117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29" name="Oval 449"/>
            <p:cNvSpPr>
              <a:spLocks noChangeArrowheads="1"/>
            </p:cNvSpPr>
            <p:nvPr/>
          </p:nvSpPr>
          <p:spPr bwMode="auto">
            <a:xfrm>
              <a:off x="3560"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30" name="Oval 450"/>
            <p:cNvSpPr>
              <a:spLocks noChangeArrowheads="1"/>
            </p:cNvSpPr>
            <p:nvPr/>
          </p:nvSpPr>
          <p:spPr bwMode="auto">
            <a:xfrm>
              <a:off x="3576"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31" name="Oval 451"/>
            <p:cNvSpPr>
              <a:spLocks noChangeArrowheads="1"/>
            </p:cNvSpPr>
            <p:nvPr/>
          </p:nvSpPr>
          <p:spPr bwMode="auto">
            <a:xfrm>
              <a:off x="3592"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32" name="Oval 452"/>
            <p:cNvSpPr>
              <a:spLocks noChangeArrowheads="1"/>
            </p:cNvSpPr>
            <p:nvPr/>
          </p:nvSpPr>
          <p:spPr bwMode="auto">
            <a:xfrm>
              <a:off x="3608" y="117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33" name="Oval 453"/>
            <p:cNvSpPr>
              <a:spLocks noChangeArrowheads="1"/>
            </p:cNvSpPr>
            <p:nvPr/>
          </p:nvSpPr>
          <p:spPr bwMode="auto">
            <a:xfrm>
              <a:off x="3632"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34" name="Oval 454"/>
            <p:cNvSpPr>
              <a:spLocks noChangeArrowheads="1"/>
            </p:cNvSpPr>
            <p:nvPr/>
          </p:nvSpPr>
          <p:spPr bwMode="auto">
            <a:xfrm>
              <a:off x="3648"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735" name="Oval 455"/>
            <p:cNvSpPr>
              <a:spLocks noChangeArrowheads="1"/>
            </p:cNvSpPr>
            <p:nvPr/>
          </p:nvSpPr>
          <p:spPr bwMode="auto">
            <a:xfrm>
              <a:off x="3664"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16" name="Oval 456"/>
            <p:cNvSpPr>
              <a:spLocks noChangeArrowheads="1"/>
            </p:cNvSpPr>
            <p:nvPr/>
          </p:nvSpPr>
          <p:spPr bwMode="auto">
            <a:xfrm>
              <a:off x="3680"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17" name="Oval 457"/>
            <p:cNvSpPr>
              <a:spLocks noChangeArrowheads="1"/>
            </p:cNvSpPr>
            <p:nvPr/>
          </p:nvSpPr>
          <p:spPr bwMode="auto">
            <a:xfrm>
              <a:off x="3704"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18" name="Oval 458"/>
            <p:cNvSpPr>
              <a:spLocks noChangeArrowheads="1"/>
            </p:cNvSpPr>
            <p:nvPr/>
          </p:nvSpPr>
          <p:spPr bwMode="auto">
            <a:xfrm>
              <a:off x="3720"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19" name="Oval 459"/>
            <p:cNvSpPr>
              <a:spLocks noChangeArrowheads="1"/>
            </p:cNvSpPr>
            <p:nvPr/>
          </p:nvSpPr>
          <p:spPr bwMode="auto">
            <a:xfrm>
              <a:off x="3736"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0" name="Oval 460"/>
            <p:cNvSpPr>
              <a:spLocks noChangeArrowheads="1"/>
            </p:cNvSpPr>
            <p:nvPr/>
          </p:nvSpPr>
          <p:spPr bwMode="auto">
            <a:xfrm>
              <a:off x="3752"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1" name="Oval 461"/>
            <p:cNvSpPr>
              <a:spLocks noChangeArrowheads="1"/>
            </p:cNvSpPr>
            <p:nvPr/>
          </p:nvSpPr>
          <p:spPr bwMode="auto">
            <a:xfrm>
              <a:off x="3776" y="119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2" name="Oval 462"/>
            <p:cNvSpPr>
              <a:spLocks noChangeArrowheads="1"/>
            </p:cNvSpPr>
            <p:nvPr/>
          </p:nvSpPr>
          <p:spPr bwMode="auto">
            <a:xfrm>
              <a:off x="3792"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3" name="Oval 463"/>
            <p:cNvSpPr>
              <a:spLocks noChangeArrowheads="1"/>
            </p:cNvSpPr>
            <p:nvPr/>
          </p:nvSpPr>
          <p:spPr bwMode="auto">
            <a:xfrm>
              <a:off x="3808"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4" name="Oval 464"/>
            <p:cNvSpPr>
              <a:spLocks noChangeArrowheads="1"/>
            </p:cNvSpPr>
            <p:nvPr/>
          </p:nvSpPr>
          <p:spPr bwMode="auto">
            <a:xfrm>
              <a:off x="3832"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5" name="Oval 465"/>
            <p:cNvSpPr>
              <a:spLocks noChangeArrowheads="1"/>
            </p:cNvSpPr>
            <p:nvPr/>
          </p:nvSpPr>
          <p:spPr bwMode="auto">
            <a:xfrm>
              <a:off x="3848"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6" name="Oval 466"/>
            <p:cNvSpPr>
              <a:spLocks noChangeArrowheads="1"/>
            </p:cNvSpPr>
            <p:nvPr/>
          </p:nvSpPr>
          <p:spPr bwMode="auto">
            <a:xfrm>
              <a:off x="3864" y="12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7" name="Oval 467"/>
            <p:cNvSpPr>
              <a:spLocks noChangeArrowheads="1"/>
            </p:cNvSpPr>
            <p:nvPr/>
          </p:nvSpPr>
          <p:spPr bwMode="auto">
            <a:xfrm>
              <a:off x="3880" y="12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8" name="Oval 468"/>
            <p:cNvSpPr>
              <a:spLocks noChangeArrowheads="1"/>
            </p:cNvSpPr>
            <p:nvPr/>
          </p:nvSpPr>
          <p:spPr bwMode="auto">
            <a:xfrm>
              <a:off x="3904" y="12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29" name="Oval 469"/>
            <p:cNvSpPr>
              <a:spLocks noChangeArrowheads="1"/>
            </p:cNvSpPr>
            <p:nvPr/>
          </p:nvSpPr>
          <p:spPr bwMode="auto">
            <a:xfrm>
              <a:off x="3920" y="1256"/>
              <a:ext cx="41"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0" name="Oval 470"/>
            <p:cNvSpPr>
              <a:spLocks noChangeArrowheads="1"/>
            </p:cNvSpPr>
            <p:nvPr/>
          </p:nvSpPr>
          <p:spPr bwMode="auto">
            <a:xfrm>
              <a:off x="3936" y="1272"/>
              <a:ext cx="41"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1" name="Oval 471"/>
            <p:cNvSpPr>
              <a:spLocks noChangeArrowheads="1"/>
            </p:cNvSpPr>
            <p:nvPr/>
          </p:nvSpPr>
          <p:spPr bwMode="auto">
            <a:xfrm>
              <a:off x="3952" y="1272"/>
              <a:ext cx="41"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2" name="Oval 472"/>
            <p:cNvSpPr>
              <a:spLocks noChangeArrowheads="1"/>
            </p:cNvSpPr>
            <p:nvPr/>
          </p:nvSpPr>
          <p:spPr bwMode="auto">
            <a:xfrm>
              <a:off x="396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3" name="Oval 473"/>
            <p:cNvSpPr>
              <a:spLocks noChangeArrowheads="1"/>
            </p:cNvSpPr>
            <p:nvPr/>
          </p:nvSpPr>
          <p:spPr bwMode="auto">
            <a:xfrm>
              <a:off x="398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4" name="Oval 474"/>
            <p:cNvSpPr>
              <a:spLocks noChangeArrowheads="1"/>
            </p:cNvSpPr>
            <p:nvPr/>
          </p:nvSpPr>
          <p:spPr bwMode="auto">
            <a:xfrm>
              <a:off x="400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5" name="Oval 475"/>
            <p:cNvSpPr>
              <a:spLocks noChangeArrowheads="1"/>
            </p:cNvSpPr>
            <p:nvPr/>
          </p:nvSpPr>
          <p:spPr bwMode="auto">
            <a:xfrm>
              <a:off x="401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6" name="Oval 476"/>
            <p:cNvSpPr>
              <a:spLocks noChangeArrowheads="1"/>
            </p:cNvSpPr>
            <p:nvPr/>
          </p:nvSpPr>
          <p:spPr bwMode="auto">
            <a:xfrm>
              <a:off x="404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7" name="Oval 477"/>
            <p:cNvSpPr>
              <a:spLocks noChangeArrowheads="1"/>
            </p:cNvSpPr>
            <p:nvPr/>
          </p:nvSpPr>
          <p:spPr bwMode="auto">
            <a:xfrm>
              <a:off x="405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8" name="Oval 478"/>
            <p:cNvSpPr>
              <a:spLocks noChangeArrowheads="1"/>
            </p:cNvSpPr>
            <p:nvPr/>
          </p:nvSpPr>
          <p:spPr bwMode="auto">
            <a:xfrm>
              <a:off x="407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39" name="Oval 479"/>
            <p:cNvSpPr>
              <a:spLocks noChangeArrowheads="1"/>
            </p:cNvSpPr>
            <p:nvPr/>
          </p:nvSpPr>
          <p:spPr bwMode="auto">
            <a:xfrm>
              <a:off x="408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0" name="Oval 480"/>
            <p:cNvSpPr>
              <a:spLocks noChangeArrowheads="1"/>
            </p:cNvSpPr>
            <p:nvPr/>
          </p:nvSpPr>
          <p:spPr bwMode="auto">
            <a:xfrm>
              <a:off x="411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1" name="Oval 481"/>
            <p:cNvSpPr>
              <a:spLocks noChangeArrowheads="1"/>
            </p:cNvSpPr>
            <p:nvPr/>
          </p:nvSpPr>
          <p:spPr bwMode="auto">
            <a:xfrm>
              <a:off x="412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2" name="Oval 482"/>
            <p:cNvSpPr>
              <a:spLocks noChangeArrowheads="1"/>
            </p:cNvSpPr>
            <p:nvPr/>
          </p:nvSpPr>
          <p:spPr bwMode="auto">
            <a:xfrm>
              <a:off x="414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3" name="Oval 483"/>
            <p:cNvSpPr>
              <a:spLocks noChangeArrowheads="1"/>
            </p:cNvSpPr>
            <p:nvPr/>
          </p:nvSpPr>
          <p:spPr bwMode="auto">
            <a:xfrm>
              <a:off x="416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4" name="Oval 484"/>
            <p:cNvSpPr>
              <a:spLocks noChangeArrowheads="1"/>
            </p:cNvSpPr>
            <p:nvPr/>
          </p:nvSpPr>
          <p:spPr bwMode="auto">
            <a:xfrm>
              <a:off x="418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5" name="Oval 485"/>
            <p:cNvSpPr>
              <a:spLocks noChangeArrowheads="1"/>
            </p:cNvSpPr>
            <p:nvPr/>
          </p:nvSpPr>
          <p:spPr bwMode="auto">
            <a:xfrm>
              <a:off x="420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6" name="Oval 486"/>
            <p:cNvSpPr>
              <a:spLocks noChangeArrowheads="1"/>
            </p:cNvSpPr>
            <p:nvPr/>
          </p:nvSpPr>
          <p:spPr bwMode="auto">
            <a:xfrm>
              <a:off x="421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7" name="Oval 487"/>
            <p:cNvSpPr>
              <a:spLocks noChangeArrowheads="1"/>
            </p:cNvSpPr>
            <p:nvPr/>
          </p:nvSpPr>
          <p:spPr bwMode="auto">
            <a:xfrm>
              <a:off x="423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8" name="Oval 488"/>
            <p:cNvSpPr>
              <a:spLocks noChangeArrowheads="1"/>
            </p:cNvSpPr>
            <p:nvPr/>
          </p:nvSpPr>
          <p:spPr bwMode="auto">
            <a:xfrm>
              <a:off x="425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49" name="Oval 489"/>
            <p:cNvSpPr>
              <a:spLocks noChangeArrowheads="1"/>
            </p:cNvSpPr>
            <p:nvPr/>
          </p:nvSpPr>
          <p:spPr bwMode="auto">
            <a:xfrm>
              <a:off x="427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0" name="Oval 490"/>
            <p:cNvSpPr>
              <a:spLocks noChangeArrowheads="1"/>
            </p:cNvSpPr>
            <p:nvPr/>
          </p:nvSpPr>
          <p:spPr bwMode="auto">
            <a:xfrm>
              <a:off x="428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1" name="Oval 491"/>
            <p:cNvSpPr>
              <a:spLocks noChangeArrowheads="1"/>
            </p:cNvSpPr>
            <p:nvPr/>
          </p:nvSpPr>
          <p:spPr bwMode="auto">
            <a:xfrm>
              <a:off x="430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2" name="Oval 492"/>
            <p:cNvSpPr>
              <a:spLocks noChangeArrowheads="1"/>
            </p:cNvSpPr>
            <p:nvPr/>
          </p:nvSpPr>
          <p:spPr bwMode="auto">
            <a:xfrm>
              <a:off x="432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3" name="Oval 493"/>
            <p:cNvSpPr>
              <a:spLocks noChangeArrowheads="1"/>
            </p:cNvSpPr>
            <p:nvPr/>
          </p:nvSpPr>
          <p:spPr bwMode="auto">
            <a:xfrm>
              <a:off x="434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4" name="Oval 494"/>
            <p:cNvSpPr>
              <a:spLocks noChangeArrowheads="1"/>
            </p:cNvSpPr>
            <p:nvPr/>
          </p:nvSpPr>
          <p:spPr bwMode="auto">
            <a:xfrm>
              <a:off x="436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5" name="Oval 495"/>
            <p:cNvSpPr>
              <a:spLocks noChangeArrowheads="1"/>
            </p:cNvSpPr>
            <p:nvPr/>
          </p:nvSpPr>
          <p:spPr bwMode="auto">
            <a:xfrm>
              <a:off x="437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6" name="Oval 496"/>
            <p:cNvSpPr>
              <a:spLocks noChangeArrowheads="1"/>
            </p:cNvSpPr>
            <p:nvPr/>
          </p:nvSpPr>
          <p:spPr bwMode="auto">
            <a:xfrm>
              <a:off x="440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7" name="Oval 497"/>
            <p:cNvSpPr>
              <a:spLocks noChangeArrowheads="1"/>
            </p:cNvSpPr>
            <p:nvPr/>
          </p:nvSpPr>
          <p:spPr bwMode="auto">
            <a:xfrm>
              <a:off x="441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8" name="Oval 498"/>
            <p:cNvSpPr>
              <a:spLocks noChangeArrowheads="1"/>
            </p:cNvSpPr>
            <p:nvPr/>
          </p:nvSpPr>
          <p:spPr bwMode="auto">
            <a:xfrm>
              <a:off x="443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59" name="Oval 499"/>
            <p:cNvSpPr>
              <a:spLocks noChangeArrowheads="1"/>
            </p:cNvSpPr>
            <p:nvPr/>
          </p:nvSpPr>
          <p:spPr bwMode="auto">
            <a:xfrm>
              <a:off x="444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0" name="Oval 500"/>
            <p:cNvSpPr>
              <a:spLocks noChangeArrowheads="1"/>
            </p:cNvSpPr>
            <p:nvPr/>
          </p:nvSpPr>
          <p:spPr bwMode="auto">
            <a:xfrm>
              <a:off x="447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1" name="Oval 501"/>
            <p:cNvSpPr>
              <a:spLocks noChangeArrowheads="1"/>
            </p:cNvSpPr>
            <p:nvPr/>
          </p:nvSpPr>
          <p:spPr bwMode="auto">
            <a:xfrm>
              <a:off x="448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2" name="Oval 502"/>
            <p:cNvSpPr>
              <a:spLocks noChangeArrowheads="1"/>
            </p:cNvSpPr>
            <p:nvPr/>
          </p:nvSpPr>
          <p:spPr bwMode="auto">
            <a:xfrm>
              <a:off x="450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3" name="Oval 503"/>
            <p:cNvSpPr>
              <a:spLocks noChangeArrowheads="1"/>
            </p:cNvSpPr>
            <p:nvPr/>
          </p:nvSpPr>
          <p:spPr bwMode="auto">
            <a:xfrm>
              <a:off x="452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4" name="Oval 504"/>
            <p:cNvSpPr>
              <a:spLocks noChangeArrowheads="1"/>
            </p:cNvSpPr>
            <p:nvPr/>
          </p:nvSpPr>
          <p:spPr bwMode="auto">
            <a:xfrm>
              <a:off x="454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5" name="Oval 505"/>
            <p:cNvSpPr>
              <a:spLocks noChangeArrowheads="1"/>
            </p:cNvSpPr>
            <p:nvPr/>
          </p:nvSpPr>
          <p:spPr bwMode="auto">
            <a:xfrm>
              <a:off x="456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6" name="Oval 506"/>
            <p:cNvSpPr>
              <a:spLocks noChangeArrowheads="1"/>
            </p:cNvSpPr>
            <p:nvPr/>
          </p:nvSpPr>
          <p:spPr bwMode="auto">
            <a:xfrm>
              <a:off x="457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7" name="Oval 507"/>
            <p:cNvSpPr>
              <a:spLocks noChangeArrowheads="1"/>
            </p:cNvSpPr>
            <p:nvPr/>
          </p:nvSpPr>
          <p:spPr bwMode="auto">
            <a:xfrm>
              <a:off x="460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8" name="Oval 508"/>
            <p:cNvSpPr>
              <a:spLocks noChangeArrowheads="1"/>
            </p:cNvSpPr>
            <p:nvPr/>
          </p:nvSpPr>
          <p:spPr bwMode="auto">
            <a:xfrm>
              <a:off x="461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69" name="Oval 509"/>
            <p:cNvSpPr>
              <a:spLocks noChangeArrowheads="1"/>
            </p:cNvSpPr>
            <p:nvPr/>
          </p:nvSpPr>
          <p:spPr bwMode="auto">
            <a:xfrm>
              <a:off x="463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0" name="Oval 510"/>
            <p:cNvSpPr>
              <a:spLocks noChangeArrowheads="1"/>
            </p:cNvSpPr>
            <p:nvPr/>
          </p:nvSpPr>
          <p:spPr bwMode="auto">
            <a:xfrm>
              <a:off x="464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1" name="Oval 511"/>
            <p:cNvSpPr>
              <a:spLocks noChangeArrowheads="1"/>
            </p:cNvSpPr>
            <p:nvPr/>
          </p:nvSpPr>
          <p:spPr bwMode="auto">
            <a:xfrm>
              <a:off x="467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2" name="Oval 512"/>
            <p:cNvSpPr>
              <a:spLocks noChangeArrowheads="1"/>
            </p:cNvSpPr>
            <p:nvPr/>
          </p:nvSpPr>
          <p:spPr bwMode="auto">
            <a:xfrm>
              <a:off x="468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3" name="Oval 513"/>
            <p:cNvSpPr>
              <a:spLocks noChangeArrowheads="1"/>
            </p:cNvSpPr>
            <p:nvPr/>
          </p:nvSpPr>
          <p:spPr bwMode="auto">
            <a:xfrm>
              <a:off x="470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4" name="Oval 514"/>
            <p:cNvSpPr>
              <a:spLocks noChangeArrowheads="1"/>
            </p:cNvSpPr>
            <p:nvPr/>
          </p:nvSpPr>
          <p:spPr bwMode="auto">
            <a:xfrm>
              <a:off x="472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5" name="Oval 515"/>
            <p:cNvSpPr>
              <a:spLocks noChangeArrowheads="1"/>
            </p:cNvSpPr>
            <p:nvPr/>
          </p:nvSpPr>
          <p:spPr bwMode="auto">
            <a:xfrm>
              <a:off x="474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6" name="Oval 516"/>
            <p:cNvSpPr>
              <a:spLocks noChangeArrowheads="1"/>
            </p:cNvSpPr>
            <p:nvPr/>
          </p:nvSpPr>
          <p:spPr bwMode="auto">
            <a:xfrm>
              <a:off x="4761"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7" name="Oval 517"/>
            <p:cNvSpPr>
              <a:spLocks noChangeArrowheads="1"/>
            </p:cNvSpPr>
            <p:nvPr/>
          </p:nvSpPr>
          <p:spPr bwMode="auto">
            <a:xfrm>
              <a:off x="477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8" name="Oval 518"/>
            <p:cNvSpPr>
              <a:spLocks noChangeArrowheads="1"/>
            </p:cNvSpPr>
            <p:nvPr/>
          </p:nvSpPr>
          <p:spPr bwMode="auto">
            <a:xfrm>
              <a:off x="479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79" name="Oval 519"/>
            <p:cNvSpPr>
              <a:spLocks noChangeArrowheads="1"/>
            </p:cNvSpPr>
            <p:nvPr/>
          </p:nvSpPr>
          <p:spPr bwMode="auto">
            <a:xfrm>
              <a:off x="4817"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80" name="Oval 520"/>
            <p:cNvSpPr>
              <a:spLocks noChangeArrowheads="1"/>
            </p:cNvSpPr>
            <p:nvPr/>
          </p:nvSpPr>
          <p:spPr bwMode="auto">
            <a:xfrm>
              <a:off x="4833"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81" name="Oval 521"/>
            <p:cNvSpPr>
              <a:spLocks noChangeArrowheads="1"/>
            </p:cNvSpPr>
            <p:nvPr/>
          </p:nvSpPr>
          <p:spPr bwMode="auto">
            <a:xfrm>
              <a:off x="484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82" name="Oval 522"/>
            <p:cNvSpPr>
              <a:spLocks noChangeArrowheads="1"/>
            </p:cNvSpPr>
            <p:nvPr/>
          </p:nvSpPr>
          <p:spPr bwMode="auto">
            <a:xfrm>
              <a:off x="486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83" name="Oval 523"/>
            <p:cNvSpPr>
              <a:spLocks noChangeArrowheads="1"/>
            </p:cNvSpPr>
            <p:nvPr/>
          </p:nvSpPr>
          <p:spPr bwMode="auto">
            <a:xfrm>
              <a:off x="4889"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84" name="Oval 524"/>
            <p:cNvSpPr>
              <a:spLocks noChangeArrowheads="1"/>
            </p:cNvSpPr>
            <p:nvPr/>
          </p:nvSpPr>
          <p:spPr bwMode="auto">
            <a:xfrm>
              <a:off x="4905" y="12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62885" name="Rectangle 525"/>
            <p:cNvSpPr>
              <a:spLocks noChangeArrowheads="1"/>
            </p:cNvSpPr>
            <p:nvPr/>
          </p:nvSpPr>
          <p:spPr bwMode="auto">
            <a:xfrm>
              <a:off x="2776"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86" name="Rectangle 526"/>
            <p:cNvSpPr>
              <a:spLocks noChangeArrowheads="1"/>
            </p:cNvSpPr>
            <p:nvPr/>
          </p:nvSpPr>
          <p:spPr bwMode="auto">
            <a:xfrm>
              <a:off x="2792"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87" name="Rectangle 527"/>
            <p:cNvSpPr>
              <a:spLocks noChangeArrowheads="1"/>
            </p:cNvSpPr>
            <p:nvPr/>
          </p:nvSpPr>
          <p:spPr bwMode="auto">
            <a:xfrm>
              <a:off x="2816"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88" name="Rectangle 528"/>
            <p:cNvSpPr>
              <a:spLocks noChangeArrowheads="1"/>
            </p:cNvSpPr>
            <p:nvPr/>
          </p:nvSpPr>
          <p:spPr bwMode="auto">
            <a:xfrm>
              <a:off x="2832" y="1288"/>
              <a:ext cx="24"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89" name="Rectangle 529"/>
            <p:cNvSpPr>
              <a:spLocks noChangeArrowheads="1"/>
            </p:cNvSpPr>
            <p:nvPr/>
          </p:nvSpPr>
          <p:spPr bwMode="auto">
            <a:xfrm>
              <a:off x="2848" y="1288"/>
              <a:ext cx="24"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0" name="Rectangle 530"/>
            <p:cNvSpPr>
              <a:spLocks noChangeArrowheads="1"/>
            </p:cNvSpPr>
            <p:nvPr/>
          </p:nvSpPr>
          <p:spPr bwMode="auto">
            <a:xfrm>
              <a:off x="2856"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1" name="Rectangle 531"/>
            <p:cNvSpPr>
              <a:spLocks noChangeArrowheads="1"/>
            </p:cNvSpPr>
            <p:nvPr/>
          </p:nvSpPr>
          <p:spPr bwMode="auto">
            <a:xfrm>
              <a:off x="2880"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2" name="Rectangle 532"/>
            <p:cNvSpPr>
              <a:spLocks noChangeArrowheads="1"/>
            </p:cNvSpPr>
            <p:nvPr/>
          </p:nvSpPr>
          <p:spPr bwMode="auto">
            <a:xfrm>
              <a:off x="2896"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3" name="Rectangle 533"/>
            <p:cNvSpPr>
              <a:spLocks noChangeArrowheads="1"/>
            </p:cNvSpPr>
            <p:nvPr/>
          </p:nvSpPr>
          <p:spPr bwMode="auto">
            <a:xfrm>
              <a:off x="2912"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4" name="Rectangle 534"/>
            <p:cNvSpPr>
              <a:spLocks noChangeArrowheads="1"/>
            </p:cNvSpPr>
            <p:nvPr/>
          </p:nvSpPr>
          <p:spPr bwMode="auto">
            <a:xfrm>
              <a:off x="2928"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5" name="Rectangle 535"/>
            <p:cNvSpPr>
              <a:spLocks noChangeArrowheads="1"/>
            </p:cNvSpPr>
            <p:nvPr/>
          </p:nvSpPr>
          <p:spPr bwMode="auto">
            <a:xfrm>
              <a:off x="2952"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6" name="Rectangle 536"/>
            <p:cNvSpPr>
              <a:spLocks noChangeArrowheads="1"/>
            </p:cNvSpPr>
            <p:nvPr/>
          </p:nvSpPr>
          <p:spPr bwMode="auto">
            <a:xfrm>
              <a:off x="2968"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7" name="Rectangle 537"/>
            <p:cNvSpPr>
              <a:spLocks noChangeArrowheads="1"/>
            </p:cNvSpPr>
            <p:nvPr/>
          </p:nvSpPr>
          <p:spPr bwMode="auto">
            <a:xfrm>
              <a:off x="2984"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8" name="Rectangle 538"/>
            <p:cNvSpPr>
              <a:spLocks noChangeArrowheads="1"/>
            </p:cNvSpPr>
            <p:nvPr/>
          </p:nvSpPr>
          <p:spPr bwMode="auto">
            <a:xfrm>
              <a:off x="3000"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899" name="Rectangle 539"/>
            <p:cNvSpPr>
              <a:spLocks noChangeArrowheads="1"/>
            </p:cNvSpPr>
            <p:nvPr/>
          </p:nvSpPr>
          <p:spPr bwMode="auto">
            <a:xfrm>
              <a:off x="3024"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0" name="Rectangle 540"/>
            <p:cNvSpPr>
              <a:spLocks noChangeArrowheads="1"/>
            </p:cNvSpPr>
            <p:nvPr/>
          </p:nvSpPr>
          <p:spPr bwMode="auto">
            <a:xfrm>
              <a:off x="3040"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1" name="Rectangle 541"/>
            <p:cNvSpPr>
              <a:spLocks noChangeArrowheads="1"/>
            </p:cNvSpPr>
            <p:nvPr/>
          </p:nvSpPr>
          <p:spPr bwMode="auto">
            <a:xfrm>
              <a:off x="3056"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2" name="Rectangle 542"/>
            <p:cNvSpPr>
              <a:spLocks noChangeArrowheads="1"/>
            </p:cNvSpPr>
            <p:nvPr/>
          </p:nvSpPr>
          <p:spPr bwMode="auto">
            <a:xfrm>
              <a:off x="3072"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3" name="Rectangle 543"/>
            <p:cNvSpPr>
              <a:spLocks noChangeArrowheads="1"/>
            </p:cNvSpPr>
            <p:nvPr/>
          </p:nvSpPr>
          <p:spPr bwMode="auto">
            <a:xfrm>
              <a:off x="3096"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4" name="Rectangle 544"/>
            <p:cNvSpPr>
              <a:spLocks noChangeArrowheads="1"/>
            </p:cNvSpPr>
            <p:nvPr/>
          </p:nvSpPr>
          <p:spPr bwMode="auto">
            <a:xfrm>
              <a:off x="3112"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5" name="Rectangle 545"/>
            <p:cNvSpPr>
              <a:spLocks noChangeArrowheads="1"/>
            </p:cNvSpPr>
            <p:nvPr/>
          </p:nvSpPr>
          <p:spPr bwMode="auto">
            <a:xfrm>
              <a:off x="3128"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6" name="Rectangle 546"/>
            <p:cNvSpPr>
              <a:spLocks noChangeArrowheads="1"/>
            </p:cNvSpPr>
            <p:nvPr/>
          </p:nvSpPr>
          <p:spPr bwMode="auto">
            <a:xfrm>
              <a:off x="3152"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7" name="Rectangle 547"/>
            <p:cNvSpPr>
              <a:spLocks noChangeArrowheads="1"/>
            </p:cNvSpPr>
            <p:nvPr/>
          </p:nvSpPr>
          <p:spPr bwMode="auto">
            <a:xfrm>
              <a:off x="3168"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8" name="Rectangle 548"/>
            <p:cNvSpPr>
              <a:spLocks noChangeArrowheads="1"/>
            </p:cNvSpPr>
            <p:nvPr/>
          </p:nvSpPr>
          <p:spPr bwMode="auto">
            <a:xfrm>
              <a:off x="3184"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09" name="Rectangle 549"/>
            <p:cNvSpPr>
              <a:spLocks noChangeArrowheads="1"/>
            </p:cNvSpPr>
            <p:nvPr/>
          </p:nvSpPr>
          <p:spPr bwMode="auto">
            <a:xfrm>
              <a:off x="3200"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0" name="Rectangle 550"/>
            <p:cNvSpPr>
              <a:spLocks noChangeArrowheads="1"/>
            </p:cNvSpPr>
            <p:nvPr/>
          </p:nvSpPr>
          <p:spPr bwMode="auto">
            <a:xfrm>
              <a:off x="3224"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1" name="Rectangle 551"/>
            <p:cNvSpPr>
              <a:spLocks noChangeArrowheads="1"/>
            </p:cNvSpPr>
            <p:nvPr/>
          </p:nvSpPr>
          <p:spPr bwMode="auto">
            <a:xfrm>
              <a:off x="3240"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2" name="Rectangle 552"/>
            <p:cNvSpPr>
              <a:spLocks noChangeArrowheads="1"/>
            </p:cNvSpPr>
            <p:nvPr/>
          </p:nvSpPr>
          <p:spPr bwMode="auto">
            <a:xfrm>
              <a:off x="3256"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3" name="Rectangle 553"/>
            <p:cNvSpPr>
              <a:spLocks noChangeArrowheads="1"/>
            </p:cNvSpPr>
            <p:nvPr/>
          </p:nvSpPr>
          <p:spPr bwMode="auto">
            <a:xfrm>
              <a:off x="3272"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4" name="Rectangle 554"/>
            <p:cNvSpPr>
              <a:spLocks noChangeArrowheads="1"/>
            </p:cNvSpPr>
            <p:nvPr/>
          </p:nvSpPr>
          <p:spPr bwMode="auto">
            <a:xfrm>
              <a:off x="3296"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5" name="Rectangle 555"/>
            <p:cNvSpPr>
              <a:spLocks noChangeArrowheads="1"/>
            </p:cNvSpPr>
            <p:nvPr/>
          </p:nvSpPr>
          <p:spPr bwMode="auto">
            <a:xfrm>
              <a:off x="3312"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6" name="Rectangle 556"/>
            <p:cNvSpPr>
              <a:spLocks noChangeArrowheads="1"/>
            </p:cNvSpPr>
            <p:nvPr/>
          </p:nvSpPr>
          <p:spPr bwMode="auto">
            <a:xfrm>
              <a:off x="3328"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7" name="Rectangle 557"/>
            <p:cNvSpPr>
              <a:spLocks noChangeArrowheads="1"/>
            </p:cNvSpPr>
            <p:nvPr/>
          </p:nvSpPr>
          <p:spPr bwMode="auto">
            <a:xfrm>
              <a:off x="3344"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8" name="Rectangle 558"/>
            <p:cNvSpPr>
              <a:spLocks noChangeArrowheads="1"/>
            </p:cNvSpPr>
            <p:nvPr/>
          </p:nvSpPr>
          <p:spPr bwMode="auto">
            <a:xfrm>
              <a:off x="3368" y="12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19" name="Rectangle 559"/>
            <p:cNvSpPr>
              <a:spLocks noChangeArrowheads="1"/>
            </p:cNvSpPr>
            <p:nvPr/>
          </p:nvSpPr>
          <p:spPr bwMode="auto">
            <a:xfrm>
              <a:off x="3384"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0" name="Rectangle 560"/>
            <p:cNvSpPr>
              <a:spLocks noChangeArrowheads="1"/>
            </p:cNvSpPr>
            <p:nvPr/>
          </p:nvSpPr>
          <p:spPr bwMode="auto">
            <a:xfrm>
              <a:off x="3400"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1" name="Rectangle 561"/>
            <p:cNvSpPr>
              <a:spLocks noChangeArrowheads="1"/>
            </p:cNvSpPr>
            <p:nvPr/>
          </p:nvSpPr>
          <p:spPr bwMode="auto">
            <a:xfrm>
              <a:off x="3416"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2" name="Rectangle 562"/>
            <p:cNvSpPr>
              <a:spLocks noChangeArrowheads="1"/>
            </p:cNvSpPr>
            <p:nvPr/>
          </p:nvSpPr>
          <p:spPr bwMode="auto">
            <a:xfrm>
              <a:off x="3440"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3" name="Rectangle 563"/>
            <p:cNvSpPr>
              <a:spLocks noChangeArrowheads="1"/>
            </p:cNvSpPr>
            <p:nvPr/>
          </p:nvSpPr>
          <p:spPr bwMode="auto">
            <a:xfrm>
              <a:off x="3456" y="124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4" name="Rectangle 564"/>
            <p:cNvSpPr>
              <a:spLocks noChangeArrowheads="1"/>
            </p:cNvSpPr>
            <p:nvPr/>
          </p:nvSpPr>
          <p:spPr bwMode="auto">
            <a:xfrm>
              <a:off x="3472" y="124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5" name="Rectangle 565"/>
            <p:cNvSpPr>
              <a:spLocks noChangeArrowheads="1"/>
            </p:cNvSpPr>
            <p:nvPr/>
          </p:nvSpPr>
          <p:spPr bwMode="auto">
            <a:xfrm>
              <a:off x="3488" y="122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6" name="Rectangle 566"/>
            <p:cNvSpPr>
              <a:spLocks noChangeArrowheads="1"/>
            </p:cNvSpPr>
            <p:nvPr/>
          </p:nvSpPr>
          <p:spPr bwMode="auto">
            <a:xfrm>
              <a:off x="3512" y="120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7" name="Rectangle 567"/>
            <p:cNvSpPr>
              <a:spLocks noChangeArrowheads="1"/>
            </p:cNvSpPr>
            <p:nvPr/>
          </p:nvSpPr>
          <p:spPr bwMode="auto">
            <a:xfrm>
              <a:off x="3528" y="120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8" name="Rectangle 568"/>
            <p:cNvSpPr>
              <a:spLocks noChangeArrowheads="1"/>
            </p:cNvSpPr>
            <p:nvPr/>
          </p:nvSpPr>
          <p:spPr bwMode="auto">
            <a:xfrm>
              <a:off x="3544" y="122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29" name="Rectangle 569"/>
            <p:cNvSpPr>
              <a:spLocks noChangeArrowheads="1"/>
            </p:cNvSpPr>
            <p:nvPr/>
          </p:nvSpPr>
          <p:spPr bwMode="auto">
            <a:xfrm>
              <a:off x="3560" y="122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0" name="Rectangle 570"/>
            <p:cNvSpPr>
              <a:spLocks noChangeArrowheads="1"/>
            </p:cNvSpPr>
            <p:nvPr/>
          </p:nvSpPr>
          <p:spPr bwMode="auto">
            <a:xfrm>
              <a:off x="3584" y="122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1" name="Rectangle 571"/>
            <p:cNvSpPr>
              <a:spLocks noChangeArrowheads="1"/>
            </p:cNvSpPr>
            <p:nvPr/>
          </p:nvSpPr>
          <p:spPr bwMode="auto">
            <a:xfrm>
              <a:off x="3600" y="124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2" name="Rectangle 572"/>
            <p:cNvSpPr>
              <a:spLocks noChangeArrowheads="1"/>
            </p:cNvSpPr>
            <p:nvPr/>
          </p:nvSpPr>
          <p:spPr bwMode="auto">
            <a:xfrm>
              <a:off x="3616" y="124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3" name="Rectangle 573"/>
            <p:cNvSpPr>
              <a:spLocks noChangeArrowheads="1"/>
            </p:cNvSpPr>
            <p:nvPr/>
          </p:nvSpPr>
          <p:spPr bwMode="auto">
            <a:xfrm>
              <a:off x="3632"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4" name="Rectangle 574"/>
            <p:cNvSpPr>
              <a:spLocks noChangeArrowheads="1"/>
            </p:cNvSpPr>
            <p:nvPr/>
          </p:nvSpPr>
          <p:spPr bwMode="auto">
            <a:xfrm>
              <a:off x="3656"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5" name="Rectangle 575"/>
            <p:cNvSpPr>
              <a:spLocks noChangeArrowheads="1"/>
            </p:cNvSpPr>
            <p:nvPr/>
          </p:nvSpPr>
          <p:spPr bwMode="auto">
            <a:xfrm>
              <a:off x="3672"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6" name="Rectangle 576"/>
            <p:cNvSpPr>
              <a:spLocks noChangeArrowheads="1"/>
            </p:cNvSpPr>
            <p:nvPr/>
          </p:nvSpPr>
          <p:spPr bwMode="auto">
            <a:xfrm>
              <a:off x="3688"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7" name="Rectangle 577"/>
            <p:cNvSpPr>
              <a:spLocks noChangeArrowheads="1"/>
            </p:cNvSpPr>
            <p:nvPr/>
          </p:nvSpPr>
          <p:spPr bwMode="auto">
            <a:xfrm>
              <a:off x="3704"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8" name="Rectangle 578"/>
            <p:cNvSpPr>
              <a:spLocks noChangeArrowheads="1"/>
            </p:cNvSpPr>
            <p:nvPr/>
          </p:nvSpPr>
          <p:spPr bwMode="auto">
            <a:xfrm>
              <a:off x="3728"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39" name="Rectangle 579"/>
            <p:cNvSpPr>
              <a:spLocks noChangeArrowheads="1"/>
            </p:cNvSpPr>
            <p:nvPr/>
          </p:nvSpPr>
          <p:spPr bwMode="auto">
            <a:xfrm>
              <a:off x="3744"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0" name="Rectangle 580"/>
            <p:cNvSpPr>
              <a:spLocks noChangeArrowheads="1"/>
            </p:cNvSpPr>
            <p:nvPr/>
          </p:nvSpPr>
          <p:spPr bwMode="auto">
            <a:xfrm>
              <a:off x="3760"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1" name="Rectangle 581"/>
            <p:cNvSpPr>
              <a:spLocks noChangeArrowheads="1"/>
            </p:cNvSpPr>
            <p:nvPr/>
          </p:nvSpPr>
          <p:spPr bwMode="auto">
            <a:xfrm>
              <a:off x="3776"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2" name="Rectangle 582"/>
            <p:cNvSpPr>
              <a:spLocks noChangeArrowheads="1"/>
            </p:cNvSpPr>
            <p:nvPr/>
          </p:nvSpPr>
          <p:spPr bwMode="auto">
            <a:xfrm>
              <a:off x="3800"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3" name="Rectangle 583"/>
            <p:cNvSpPr>
              <a:spLocks noChangeArrowheads="1"/>
            </p:cNvSpPr>
            <p:nvPr/>
          </p:nvSpPr>
          <p:spPr bwMode="auto">
            <a:xfrm>
              <a:off x="3816"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4" name="Rectangle 584"/>
            <p:cNvSpPr>
              <a:spLocks noChangeArrowheads="1"/>
            </p:cNvSpPr>
            <p:nvPr/>
          </p:nvSpPr>
          <p:spPr bwMode="auto">
            <a:xfrm>
              <a:off x="3832"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5" name="Rectangle 585"/>
            <p:cNvSpPr>
              <a:spLocks noChangeArrowheads="1"/>
            </p:cNvSpPr>
            <p:nvPr/>
          </p:nvSpPr>
          <p:spPr bwMode="auto">
            <a:xfrm>
              <a:off x="3856"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6" name="Rectangle 586"/>
            <p:cNvSpPr>
              <a:spLocks noChangeArrowheads="1"/>
            </p:cNvSpPr>
            <p:nvPr/>
          </p:nvSpPr>
          <p:spPr bwMode="auto">
            <a:xfrm>
              <a:off x="3872" y="124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7" name="Rectangle 587"/>
            <p:cNvSpPr>
              <a:spLocks noChangeArrowheads="1"/>
            </p:cNvSpPr>
            <p:nvPr/>
          </p:nvSpPr>
          <p:spPr bwMode="auto">
            <a:xfrm>
              <a:off x="3888" y="124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8" name="Rectangle 588"/>
            <p:cNvSpPr>
              <a:spLocks noChangeArrowheads="1"/>
            </p:cNvSpPr>
            <p:nvPr/>
          </p:nvSpPr>
          <p:spPr bwMode="auto">
            <a:xfrm>
              <a:off x="3904" y="124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49" name="Rectangle 589"/>
            <p:cNvSpPr>
              <a:spLocks noChangeArrowheads="1"/>
            </p:cNvSpPr>
            <p:nvPr/>
          </p:nvSpPr>
          <p:spPr bwMode="auto">
            <a:xfrm>
              <a:off x="3928" y="1240"/>
              <a:ext cx="33"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0" name="Rectangle 590"/>
            <p:cNvSpPr>
              <a:spLocks noChangeArrowheads="1"/>
            </p:cNvSpPr>
            <p:nvPr/>
          </p:nvSpPr>
          <p:spPr bwMode="auto">
            <a:xfrm>
              <a:off x="3944" y="1240"/>
              <a:ext cx="25"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1" name="Rectangle 591"/>
            <p:cNvSpPr>
              <a:spLocks noChangeArrowheads="1"/>
            </p:cNvSpPr>
            <p:nvPr/>
          </p:nvSpPr>
          <p:spPr bwMode="auto">
            <a:xfrm>
              <a:off x="3961" y="1240"/>
              <a:ext cx="24"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2" name="Rectangle 592"/>
            <p:cNvSpPr>
              <a:spLocks noChangeArrowheads="1"/>
            </p:cNvSpPr>
            <p:nvPr/>
          </p:nvSpPr>
          <p:spPr bwMode="auto">
            <a:xfrm>
              <a:off x="3969"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3" name="Rectangle 593"/>
            <p:cNvSpPr>
              <a:spLocks noChangeArrowheads="1"/>
            </p:cNvSpPr>
            <p:nvPr/>
          </p:nvSpPr>
          <p:spPr bwMode="auto">
            <a:xfrm>
              <a:off x="3993"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4" name="Rectangle 594"/>
            <p:cNvSpPr>
              <a:spLocks noChangeArrowheads="1"/>
            </p:cNvSpPr>
            <p:nvPr/>
          </p:nvSpPr>
          <p:spPr bwMode="auto">
            <a:xfrm>
              <a:off x="4009"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5" name="Rectangle 595"/>
            <p:cNvSpPr>
              <a:spLocks noChangeArrowheads="1"/>
            </p:cNvSpPr>
            <p:nvPr/>
          </p:nvSpPr>
          <p:spPr bwMode="auto">
            <a:xfrm>
              <a:off x="4025"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6" name="Rectangle 596"/>
            <p:cNvSpPr>
              <a:spLocks noChangeArrowheads="1"/>
            </p:cNvSpPr>
            <p:nvPr/>
          </p:nvSpPr>
          <p:spPr bwMode="auto">
            <a:xfrm>
              <a:off x="4041"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7" name="Rectangle 597"/>
            <p:cNvSpPr>
              <a:spLocks noChangeArrowheads="1"/>
            </p:cNvSpPr>
            <p:nvPr/>
          </p:nvSpPr>
          <p:spPr bwMode="auto">
            <a:xfrm>
              <a:off x="4065"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8" name="Rectangle 598"/>
            <p:cNvSpPr>
              <a:spLocks noChangeArrowheads="1"/>
            </p:cNvSpPr>
            <p:nvPr/>
          </p:nvSpPr>
          <p:spPr bwMode="auto">
            <a:xfrm>
              <a:off x="4081" y="1272"/>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59" name="Rectangle 599"/>
            <p:cNvSpPr>
              <a:spLocks noChangeArrowheads="1"/>
            </p:cNvSpPr>
            <p:nvPr/>
          </p:nvSpPr>
          <p:spPr bwMode="auto">
            <a:xfrm>
              <a:off x="4097"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60" name="Rectangle 600"/>
            <p:cNvSpPr>
              <a:spLocks noChangeArrowheads="1"/>
            </p:cNvSpPr>
            <p:nvPr/>
          </p:nvSpPr>
          <p:spPr bwMode="auto">
            <a:xfrm>
              <a:off x="4113"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61" name="Rectangle 601"/>
            <p:cNvSpPr>
              <a:spLocks noChangeArrowheads="1"/>
            </p:cNvSpPr>
            <p:nvPr/>
          </p:nvSpPr>
          <p:spPr bwMode="auto">
            <a:xfrm>
              <a:off x="4137"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62" name="Rectangle 602"/>
            <p:cNvSpPr>
              <a:spLocks noChangeArrowheads="1"/>
            </p:cNvSpPr>
            <p:nvPr/>
          </p:nvSpPr>
          <p:spPr bwMode="auto">
            <a:xfrm>
              <a:off x="4153"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63" name="Rectangle 603"/>
            <p:cNvSpPr>
              <a:spLocks noChangeArrowheads="1"/>
            </p:cNvSpPr>
            <p:nvPr/>
          </p:nvSpPr>
          <p:spPr bwMode="auto">
            <a:xfrm>
              <a:off x="4169"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62964" name="Rectangle 604"/>
            <p:cNvSpPr>
              <a:spLocks noChangeArrowheads="1"/>
            </p:cNvSpPr>
            <p:nvPr/>
          </p:nvSpPr>
          <p:spPr bwMode="auto">
            <a:xfrm>
              <a:off x="4185" y="1256"/>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grpSp>
      <p:sp>
        <p:nvSpPr>
          <p:cNvPr id="115717" name="Rectangle 605"/>
          <p:cNvSpPr>
            <a:spLocks noChangeArrowheads="1"/>
          </p:cNvSpPr>
          <p:nvPr/>
        </p:nvSpPr>
        <p:spPr bwMode="auto">
          <a:xfrm>
            <a:off x="6680994" y="2857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18" name="Rectangle 606"/>
          <p:cNvSpPr>
            <a:spLocks noChangeArrowheads="1"/>
          </p:cNvSpPr>
          <p:nvPr/>
        </p:nvSpPr>
        <p:spPr bwMode="auto">
          <a:xfrm>
            <a:off x="67063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19" name="Rectangle 607"/>
          <p:cNvSpPr>
            <a:spLocks noChangeArrowheads="1"/>
          </p:cNvSpPr>
          <p:nvPr/>
        </p:nvSpPr>
        <p:spPr bwMode="auto">
          <a:xfrm>
            <a:off x="67317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0" name="Rectangle 608"/>
          <p:cNvSpPr>
            <a:spLocks noChangeArrowheads="1"/>
          </p:cNvSpPr>
          <p:nvPr/>
        </p:nvSpPr>
        <p:spPr bwMode="auto">
          <a:xfrm>
            <a:off x="67571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1" name="Rectangle 609"/>
          <p:cNvSpPr>
            <a:spLocks noChangeArrowheads="1"/>
          </p:cNvSpPr>
          <p:nvPr/>
        </p:nvSpPr>
        <p:spPr bwMode="auto">
          <a:xfrm>
            <a:off x="67952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2" name="Rectangle 610"/>
          <p:cNvSpPr>
            <a:spLocks noChangeArrowheads="1"/>
          </p:cNvSpPr>
          <p:nvPr/>
        </p:nvSpPr>
        <p:spPr bwMode="auto">
          <a:xfrm>
            <a:off x="68206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3" name="Rectangle 611"/>
          <p:cNvSpPr>
            <a:spLocks noChangeArrowheads="1"/>
          </p:cNvSpPr>
          <p:nvPr/>
        </p:nvSpPr>
        <p:spPr bwMode="auto">
          <a:xfrm>
            <a:off x="6846094" y="2857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4" name="Rectangle 612"/>
          <p:cNvSpPr>
            <a:spLocks noChangeArrowheads="1"/>
          </p:cNvSpPr>
          <p:nvPr/>
        </p:nvSpPr>
        <p:spPr bwMode="auto">
          <a:xfrm>
            <a:off x="6871494" y="2857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5" name="Rectangle 613"/>
          <p:cNvSpPr>
            <a:spLocks noChangeArrowheads="1"/>
          </p:cNvSpPr>
          <p:nvPr/>
        </p:nvSpPr>
        <p:spPr bwMode="auto">
          <a:xfrm>
            <a:off x="6909594" y="2857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6" name="Rectangle 614"/>
          <p:cNvSpPr>
            <a:spLocks noChangeArrowheads="1"/>
          </p:cNvSpPr>
          <p:nvPr/>
        </p:nvSpPr>
        <p:spPr bwMode="auto">
          <a:xfrm>
            <a:off x="6934994" y="2857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7" name="Rectangle 615"/>
          <p:cNvSpPr>
            <a:spLocks noChangeArrowheads="1"/>
          </p:cNvSpPr>
          <p:nvPr/>
        </p:nvSpPr>
        <p:spPr bwMode="auto">
          <a:xfrm>
            <a:off x="6960394" y="2857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8" name="Rectangle 616"/>
          <p:cNvSpPr>
            <a:spLocks noChangeArrowheads="1"/>
          </p:cNvSpPr>
          <p:nvPr/>
        </p:nvSpPr>
        <p:spPr bwMode="auto">
          <a:xfrm>
            <a:off x="6985794" y="2857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29" name="Rectangle 617"/>
          <p:cNvSpPr>
            <a:spLocks noChangeArrowheads="1"/>
          </p:cNvSpPr>
          <p:nvPr/>
        </p:nvSpPr>
        <p:spPr bwMode="auto">
          <a:xfrm>
            <a:off x="70238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0" name="Rectangle 618"/>
          <p:cNvSpPr>
            <a:spLocks noChangeArrowheads="1"/>
          </p:cNvSpPr>
          <p:nvPr/>
        </p:nvSpPr>
        <p:spPr bwMode="auto">
          <a:xfrm>
            <a:off x="70492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1" name="Rectangle 619"/>
          <p:cNvSpPr>
            <a:spLocks noChangeArrowheads="1"/>
          </p:cNvSpPr>
          <p:nvPr/>
        </p:nvSpPr>
        <p:spPr bwMode="auto">
          <a:xfrm>
            <a:off x="70746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2" name="Rectangle 620"/>
          <p:cNvSpPr>
            <a:spLocks noChangeArrowheads="1"/>
          </p:cNvSpPr>
          <p:nvPr/>
        </p:nvSpPr>
        <p:spPr bwMode="auto">
          <a:xfrm>
            <a:off x="71000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3" name="Rectangle 621"/>
          <p:cNvSpPr>
            <a:spLocks noChangeArrowheads="1"/>
          </p:cNvSpPr>
          <p:nvPr/>
        </p:nvSpPr>
        <p:spPr bwMode="auto">
          <a:xfrm>
            <a:off x="71381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4" name="Rectangle 622"/>
          <p:cNvSpPr>
            <a:spLocks noChangeArrowheads="1"/>
          </p:cNvSpPr>
          <p:nvPr/>
        </p:nvSpPr>
        <p:spPr bwMode="auto">
          <a:xfrm>
            <a:off x="71635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5" name="Rectangle 623"/>
          <p:cNvSpPr>
            <a:spLocks noChangeArrowheads="1"/>
          </p:cNvSpPr>
          <p:nvPr/>
        </p:nvSpPr>
        <p:spPr bwMode="auto">
          <a:xfrm>
            <a:off x="71889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6" name="Rectangle 624"/>
          <p:cNvSpPr>
            <a:spLocks noChangeArrowheads="1"/>
          </p:cNvSpPr>
          <p:nvPr/>
        </p:nvSpPr>
        <p:spPr bwMode="auto">
          <a:xfrm>
            <a:off x="72143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7" name="Rectangle 625"/>
          <p:cNvSpPr>
            <a:spLocks noChangeArrowheads="1"/>
          </p:cNvSpPr>
          <p:nvPr/>
        </p:nvSpPr>
        <p:spPr bwMode="auto">
          <a:xfrm>
            <a:off x="72524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8" name="Rectangle 626"/>
          <p:cNvSpPr>
            <a:spLocks noChangeArrowheads="1"/>
          </p:cNvSpPr>
          <p:nvPr/>
        </p:nvSpPr>
        <p:spPr bwMode="auto">
          <a:xfrm>
            <a:off x="7277894" y="28829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39" name="Rectangle 627"/>
          <p:cNvSpPr>
            <a:spLocks noChangeArrowheads="1"/>
          </p:cNvSpPr>
          <p:nvPr/>
        </p:nvSpPr>
        <p:spPr bwMode="auto">
          <a:xfrm>
            <a:off x="73032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0" name="Rectangle 628"/>
          <p:cNvSpPr>
            <a:spLocks noChangeArrowheads="1"/>
          </p:cNvSpPr>
          <p:nvPr/>
        </p:nvSpPr>
        <p:spPr bwMode="auto">
          <a:xfrm>
            <a:off x="73413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1" name="Rectangle 629"/>
          <p:cNvSpPr>
            <a:spLocks noChangeArrowheads="1"/>
          </p:cNvSpPr>
          <p:nvPr/>
        </p:nvSpPr>
        <p:spPr bwMode="auto">
          <a:xfrm>
            <a:off x="73667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2" name="Rectangle 630"/>
          <p:cNvSpPr>
            <a:spLocks noChangeArrowheads="1"/>
          </p:cNvSpPr>
          <p:nvPr/>
        </p:nvSpPr>
        <p:spPr bwMode="auto">
          <a:xfrm>
            <a:off x="73921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3" name="Rectangle 631"/>
          <p:cNvSpPr>
            <a:spLocks noChangeArrowheads="1"/>
          </p:cNvSpPr>
          <p:nvPr/>
        </p:nvSpPr>
        <p:spPr bwMode="auto">
          <a:xfrm>
            <a:off x="74175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4" name="Rectangle 632"/>
          <p:cNvSpPr>
            <a:spLocks noChangeArrowheads="1"/>
          </p:cNvSpPr>
          <p:nvPr/>
        </p:nvSpPr>
        <p:spPr bwMode="auto">
          <a:xfrm>
            <a:off x="74556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5" name="Rectangle 633"/>
          <p:cNvSpPr>
            <a:spLocks noChangeArrowheads="1"/>
          </p:cNvSpPr>
          <p:nvPr/>
        </p:nvSpPr>
        <p:spPr bwMode="auto">
          <a:xfrm>
            <a:off x="74810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6" name="Rectangle 634"/>
          <p:cNvSpPr>
            <a:spLocks noChangeArrowheads="1"/>
          </p:cNvSpPr>
          <p:nvPr/>
        </p:nvSpPr>
        <p:spPr bwMode="auto">
          <a:xfrm>
            <a:off x="75064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7" name="Rectangle 635"/>
          <p:cNvSpPr>
            <a:spLocks noChangeArrowheads="1"/>
          </p:cNvSpPr>
          <p:nvPr/>
        </p:nvSpPr>
        <p:spPr bwMode="auto">
          <a:xfrm>
            <a:off x="75318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8" name="Rectangle 636"/>
          <p:cNvSpPr>
            <a:spLocks noChangeArrowheads="1"/>
          </p:cNvSpPr>
          <p:nvPr/>
        </p:nvSpPr>
        <p:spPr bwMode="auto">
          <a:xfrm>
            <a:off x="75699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49" name="Rectangle 637"/>
          <p:cNvSpPr>
            <a:spLocks noChangeArrowheads="1"/>
          </p:cNvSpPr>
          <p:nvPr/>
        </p:nvSpPr>
        <p:spPr bwMode="auto">
          <a:xfrm>
            <a:off x="75953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50" name="Rectangle 638"/>
          <p:cNvSpPr>
            <a:spLocks noChangeArrowheads="1"/>
          </p:cNvSpPr>
          <p:nvPr/>
        </p:nvSpPr>
        <p:spPr bwMode="auto">
          <a:xfrm>
            <a:off x="76207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51" name="Rectangle 639"/>
          <p:cNvSpPr>
            <a:spLocks noChangeArrowheads="1"/>
          </p:cNvSpPr>
          <p:nvPr/>
        </p:nvSpPr>
        <p:spPr bwMode="auto">
          <a:xfrm>
            <a:off x="76461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52" name="Rectangle 640"/>
          <p:cNvSpPr>
            <a:spLocks noChangeArrowheads="1"/>
          </p:cNvSpPr>
          <p:nvPr/>
        </p:nvSpPr>
        <p:spPr bwMode="auto">
          <a:xfrm>
            <a:off x="76842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53" name="Rectangle 641"/>
          <p:cNvSpPr>
            <a:spLocks noChangeArrowheads="1"/>
          </p:cNvSpPr>
          <p:nvPr/>
        </p:nvSpPr>
        <p:spPr bwMode="auto">
          <a:xfrm>
            <a:off x="77096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54" name="Rectangle 642"/>
          <p:cNvSpPr>
            <a:spLocks noChangeArrowheads="1"/>
          </p:cNvSpPr>
          <p:nvPr/>
        </p:nvSpPr>
        <p:spPr bwMode="auto">
          <a:xfrm>
            <a:off x="77350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55" name="Rectangle 643"/>
          <p:cNvSpPr>
            <a:spLocks noChangeArrowheads="1"/>
          </p:cNvSpPr>
          <p:nvPr/>
        </p:nvSpPr>
        <p:spPr bwMode="auto">
          <a:xfrm>
            <a:off x="77604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56" name="Rectangle 644"/>
          <p:cNvSpPr>
            <a:spLocks noChangeArrowheads="1"/>
          </p:cNvSpPr>
          <p:nvPr/>
        </p:nvSpPr>
        <p:spPr bwMode="auto">
          <a:xfrm>
            <a:off x="77985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757" name="Rectangle 645"/>
          <p:cNvSpPr>
            <a:spLocks noChangeArrowheads="1"/>
          </p:cNvSpPr>
          <p:nvPr/>
        </p:nvSpPr>
        <p:spPr bwMode="auto">
          <a:xfrm>
            <a:off x="7823994" y="2933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766598" name="Rectangle 646"/>
          <p:cNvSpPr>
            <a:spLocks noChangeArrowheads="1"/>
          </p:cNvSpPr>
          <p:nvPr/>
        </p:nvSpPr>
        <p:spPr bwMode="auto">
          <a:xfrm>
            <a:off x="4015581" y="2878138"/>
            <a:ext cx="2667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0.00</a:t>
            </a:r>
            <a:endParaRPr lang="en-US" sz="2800">
              <a:effectLst>
                <a:outerShdw blurRad="38100" dist="38100" dir="2700000" algn="tl">
                  <a:srgbClr val="FFFFFF"/>
                </a:outerShdw>
              </a:effectLst>
              <a:latin typeface="Palatino" charset="0"/>
            </a:endParaRPr>
          </a:p>
        </p:txBody>
      </p:sp>
      <p:sp>
        <p:nvSpPr>
          <p:cNvPr id="766599" name="Rectangle 647"/>
          <p:cNvSpPr>
            <a:spLocks noChangeArrowheads="1"/>
          </p:cNvSpPr>
          <p:nvPr/>
        </p:nvSpPr>
        <p:spPr bwMode="auto">
          <a:xfrm>
            <a:off x="4015581" y="2611438"/>
            <a:ext cx="2667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0.20</a:t>
            </a:r>
            <a:endParaRPr lang="en-US" sz="2800">
              <a:effectLst>
                <a:outerShdw blurRad="38100" dist="38100" dir="2700000" algn="tl">
                  <a:srgbClr val="FFFFFF"/>
                </a:outerShdw>
              </a:effectLst>
              <a:latin typeface="Palatino" charset="0"/>
            </a:endParaRPr>
          </a:p>
        </p:txBody>
      </p:sp>
      <p:sp>
        <p:nvSpPr>
          <p:cNvPr id="766600" name="Rectangle 648"/>
          <p:cNvSpPr>
            <a:spLocks noChangeArrowheads="1"/>
          </p:cNvSpPr>
          <p:nvPr/>
        </p:nvSpPr>
        <p:spPr bwMode="auto">
          <a:xfrm>
            <a:off x="4015581" y="2357438"/>
            <a:ext cx="2667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0.40</a:t>
            </a:r>
            <a:endParaRPr lang="en-US" sz="2800">
              <a:effectLst>
                <a:outerShdw blurRad="38100" dist="38100" dir="2700000" algn="tl">
                  <a:srgbClr val="FFFFFF"/>
                </a:outerShdw>
              </a:effectLst>
              <a:latin typeface="Palatino" charset="0"/>
            </a:endParaRPr>
          </a:p>
        </p:txBody>
      </p:sp>
      <p:sp>
        <p:nvSpPr>
          <p:cNvPr id="766601" name="Rectangle 649"/>
          <p:cNvSpPr>
            <a:spLocks noChangeArrowheads="1"/>
          </p:cNvSpPr>
          <p:nvPr/>
        </p:nvSpPr>
        <p:spPr bwMode="auto">
          <a:xfrm>
            <a:off x="4015581" y="2090738"/>
            <a:ext cx="2667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0.60</a:t>
            </a:r>
            <a:endParaRPr lang="en-US" sz="2800">
              <a:effectLst>
                <a:outerShdw blurRad="38100" dist="38100" dir="2700000" algn="tl">
                  <a:srgbClr val="FFFFFF"/>
                </a:outerShdw>
              </a:effectLst>
              <a:latin typeface="Palatino" charset="0"/>
            </a:endParaRPr>
          </a:p>
        </p:txBody>
      </p:sp>
      <p:sp>
        <p:nvSpPr>
          <p:cNvPr id="766602" name="Rectangle 650"/>
          <p:cNvSpPr>
            <a:spLocks noChangeArrowheads="1"/>
          </p:cNvSpPr>
          <p:nvPr/>
        </p:nvSpPr>
        <p:spPr bwMode="auto">
          <a:xfrm>
            <a:off x="4015581" y="1836738"/>
            <a:ext cx="2667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0.80</a:t>
            </a:r>
            <a:endParaRPr lang="en-US" sz="2800">
              <a:effectLst>
                <a:outerShdw blurRad="38100" dist="38100" dir="2700000" algn="tl">
                  <a:srgbClr val="FFFFFF"/>
                </a:outerShdw>
              </a:effectLst>
              <a:latin typeface="Palatino" charset="0"/>
            </a:endParaRPr>
          </a:p>
        </p:txBody>
      </p:sp>
      <p:sp>
        <p:nvSpPr>
          <p:cNvPr id="766603" name="Rectangle 651"/>
          <p:cNvSpPr>
            <a:spLocks noChangeArrowheads="1"/>
          </p:cNvSpPr>
          <p:nvPr/>
        </p:nvSpPr>
        <p:spPr bwMode="auto">
          <a:xfrm>
            <a:off x="4015581" y="1582738"/>
            <a:ext cx="2667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1.00</a:t>
            </a:r>
            <a:endParaRPr lang="en-US" sz="2800">
              <a:effectLst>
                <a:outerShdw blurRad="38100" dist="38100" dir="2700000" algn="tl">
                  <a:srgbClr val="FFFFFF"/>
                </a:outerShdw>
              </a:effectLst>
              <a:latin typeface="Palatino" charset="0"/>
            </a:endParaRPr>
          </a:p>
        </p:txBody>
      </p:sp>
      <p:pic>
        <p:nvPicPr>
          <p:cNvPr id="115764" name="Picture 652"/>
          <p:cNvPicPr>
            <a:picLocks noChangeAspect="1" noChangeArrowheads="1"/>
          </p:cNvPicPr>
          <p:nvPr/>
        </p:nvPicPr>
        <p:blipFill>
          <a:blip r:embed="rId3"/>
          <a:srcRect/>
          <a:stretch>
            <a:fillRect/>
          </a:stretch>
        </p:blipFill>
        <p:spPr bwMode="auto">
          <a:xfrm>
            <a:off x="4329906" y="3048000"/>
            <a:ext cx="152400" cy="342900"/>
          </a:xfrm>
          <a:prstGeom prst="rect">
            <a:avLst/>
          </a:prstGeom>
          <a:noFill/>
          <a:ln w="9525">
            <a:noFill/>
            <a:miter lim="800000"/>
            <a:headEnd/>
            <a:tailEnd/>
          </a:ln>
        </p:spPr>
      </p:pic>
      <p:pic>
        <p:nvPicPr>
          <p:cNvPr id="115765" name="Picture 653"/>
          <p:cNvPicPr>
            <a:picLocks noChangeAspect="1" noChangeArrowheads="1"/>
          </p:cNvPicPr>
          <p:nvPr/>
        </p:nvPicPr>
        <p:blipFill>
          <a:blip r:embed="rId4"/>
          <a:srcRect/>
          <a:stretch>
            <a:fillRect/>
          </a:stretch>
        </p:blipFill>
        <p:spPr bwMode="auto">
          <a:xfrm>
            <a:off x="4507706" y="3048000"/>
            <a:ext cx="139700" cy="266700"/>
          </a:xfrm>
          <a:prstGeom prst="rect">
            <a:avLst/>
          </a:prstGeom>
          <a:noFill/>
          <a:ln w="9525">
            <a:noFill/>
            <a:miter lim="800000"/>
            <a:headEnd/>
            <a:tailEnd/>
          </a:ln>
        </p:spPr>
      </p:pic>
      <p:pic>
        <p:nvPicPr>
          <p:cNvPr id="115766" name="Picture 654"/>
          <p:cNvPicPr>
            <a:picLocks noChangeAspect="1" noChangeArrowheads="1"/>
          </p:cNvPicPr>
          <p:nvPr/>
        </p:nvPicPr>
        <p:blipFill>
          <a:blip r:embed="rId5"/>
          <a:srcRect/>
          <a:stretch>
            <a:fillRect/>
          </a:stretch>
        </p:blipFill>
        <p:spPr bwMode="auto">
          <a:xfrm>
            <a:off x="4660106" y="3048000"/>
            <a:ext cx="152400" cy="266700"/>
          </a:xfrm>
          <a:prstGeom prst="rect">
            <a:avLst/>
          </a:prstGeom>
          <a:noFill/>
          <a:ln w="9525">
            <a:noFill/>
            <a:miter lim="800000"/>
            <a:headEnd/>
            <a:tailEnd/>
          </a:ln>
        </p:spPr>
      </p:pic>
      <p:pic>
        <p:nvPicPr>
          <p:cNvPr id="115767" name="Picture 655"/>
          <p:cNvPicPr>
            <a:picLocks noChangeAspect="1" noChangeArrowheads="1"/>
          </p:cNvPicPr>
          <p:nvPr/>
        </p:nvPicPr>
        <p:blipFill>
          <a:blip r:embed="rId6"/>
          <a:srcRect/>
          <a:stretch>
            <a:fillRect/>
          </a:stretch>
        </p:blipFill>
        <p:spPr bwMode="auto">
          <a:xfrm>
            <a:off x="4837906" y="3048000"/>
            <a:ext cx="152400" cy="266700"/>
          </a:xfrm>
          <a:prstGeom prst="rect">
            <a:avLst/>
          </a:prstGeom>
          <a:noFill/>
          <a:ln w="9525">
            <a:noFill/>
            <a:miter lim="800000"/>
            <a:headEnd/>
            <a:tailEnd/>
          </a:ln>
        </p:spPr>
      </p:pic>
      <p:pic>
        <p:nvPicPr>
          <p:cNvPr id="115768" name="Picture 656"/>
          <p:cNvPicPr>
            <a:picLocks noChangeAspect="1" noChangeArrowheads="1"/>
          </p:cNvPicPr>
          <p:nvPr/>
        </p:nvPicPr>
        <p:blipFill>
          <a:blip r:embed="rId7"/>
          <a:srcRect/>
          <a:stretch>
            <a:fillRect/>
          </a:stretch>
        </p:blipFill>
        <p:spPr bwMode="auto">
          <a:xfrm>
            <a:off x="5003006" y="3048000"/>
            <a:ext cx="152400" cy="266700"/>
          </a:xfrm>
          <a:prstGeom prst="rect">
            <a:avLst/>
          </a:prstGeom>
          <a:noFill/>
          <a:ln w="9525">
            <a:noFill/>
            <a:miter lim="800000"/>
            <a:headEnd/>
            <a:tailEnd/>
          </a:ln>
        </p:spPr>
      </p:pic>
      <p:pic>
        <p:nvPicPr>
          <p:cNvPr id="115769" name="Picture 657"/>
          <p:cNvPicPr>
            <a:picLocks noChangeAspect="1" noChangeArrowheads="1"/>
          </p:cNvPicPr>
          <p:nvPr/>
        </p:nvPicPr>
        <p:blipFill>
          <a:blip r:embed="rId8"/>
          <a:srcRect/>
          <a:stretch>
            <a:fillRect/>
          </a:stretch>
        </p:blipFill>
        <p:spPr bwMode="auto">
          <a:xfrm>
            <a:off x="5180806" y="3048000"/>
            <a:ext cx="152400" cy="63500"/>
          </a:xfrm>
          <a:prstGeom prst="rect">
            <a:avLst/>
          </a:prstGeom>
          <a:noFill/>
          <a:ln w="9525">
            <a:noFill/>
            <a:miter lim="800000"/>
            <a:headEnd/>
            <a:tailEnd/>
          </a:ln>
        </p:spPr>
      </p:pic>
      <p:pic>
        <p:nvPicPr>
          <p:cNvPr id="115770" name="Picture 658"/>
          <p:cNvPicPr>
            <a:picLocks noChangeAspect="1" noChangeArrowheads="1"/>
          </p:cNvPicPr>
          <p:nvPr/>
        </p:nvPicPr>
        <p:blipFill>
          <a:blip r:embed="rId9"/>
          <a:srcRect/>
          <a:stretch>
            <a:fillRect/>
          </a:stretch>
        </p:blipFill>
        <p:spPr bwMode="auto">
          <a:xfrm>
            <a:off x="5345906" y="3048000"/>
            <a:ext cx="152400" cy="215900"/>
          </a:xfrm>
          <a:prstGeom prst="rect">
            <a:avLst/>
          </a:prstGeom>
          <a:noFill/>
          <a:ln w="9525">
            <a:noFill/>
            <a:miter lim="800000"/>
            <a:headEnd/>
            <a:tailEnd/>
          </a:ln>
        </p:spPr>
      </p:pic>
      <p:pic>
        <p:nvPicPr>
          <p:cNvPr id="115771" name="Picture 659"/>
          <p:cNvPicPr>
            <a:picLocks noChangeAspect="1" noChangeArrowheads="1"/>
          </p:cNvPicPr>
          <p:nvPr/>
        </p:nvPicPr>
        <p:blipFill>
          <a:blip r:embed="rId10"/>
          <a:srcRect/>
          <a:stretch>
            <a:fillRect/>
          </a:stretch>
        </p:blipFill>
        <p:spPr bwMode="auto">
          <a:xfrm>
            <a:off x="5523706" y="3048000"/>
            <a:ext cx="152400" cy="215900"/>
          </a:xfrm>
          <a:prstGeom prst="rect">
            <a:avLst/>
          </a:prstGeom>
          <a:noFill/>
          <a:ln w="9525">
            <a:noFill/>
            <a:miter lim="800000"/>
            <a:headEnd/>
            <a:tailEnd/>
          </a:ln>
        </p:spPr>
      </p:pic>
      <p:pic>
        <p:nvPicPr>
          <p:cNvPr id="115772" name="Picture 660"/>
          <p:cNvPicPr>
            <a:picLocks noChangeAspect="1" noChangeArrowheads="1"/>
          </p:cNvPicPr>
          <p:nvPr/>
        </p:nvPicPr>
        <p:blipFill>
          <a:blip r:embed="rId11"/>
          <a:srcRect/>
          <a:stretch>
            <a:fillRect/>
          </a:stretch>
        </p:blipFill>
        <p:spPr bwMode="auto">
          <a:xfrm>
            <a:off x="5688806" y="3048000"/>
            <a:ext cx="152400" cy="215900"/>
          </a:xfrm>
          <a:prstGeom prst="rect">
            <a:avLst/>
          </a:prstGeom>
          <a:noFill/>
          <a:ln w="9525">
            <a:noFill/>
            <a:miter lim="800000"/>
            <a:headEnd/>
            <a:tailEnd/>
          </a:ln>
        </p:spPr>
      </p:pic>
      <p:pic>
        <p:nvPicPr>
          <p:cNvPr id="115773" name="Picture 661"/>
          <p:cNvPicPr>
            <a:picLocks noChangeAspect="1" noChangeArrowheads="1"/>
          </p:cNvPicPr>
          <p:nvPr/>
        </p:nvPicPr>
        <p:blipFill>
          <a:blip r:embed="rId12"/>
          <a:srcRect/>
          <a:stretch>
            <a:fillRect/>
          </a:stretch>
        </p:blipFill>
        <p:spPr bwMode="auto">
          <a:xfrm>
            <a:off x="5866606" y="3048000"/>
            <a:ext cx="152400" cy="215900"/>
          </a:xfrm>
          <a:prstGeom prst="rect">
            <a:avLst/>
          </a:prstGeom>
          <a:noFill/>
          <a:ln w="9525">
            <a:noFill/>
            <a:miter lim="800000"/>
            <a:headEnd/>
            <a:tailEnd/>
          </a:ln>
        </p:spPr>
      </p:pic>
      <p:pic>
        <p:nvPicPr>
          <p:cNvPr id="115774" name="Picture 662"/>
          <p:cNvPicPr>
            <a:picLocks noChangeAspect="1" noChangeArrowheads="1"/>
          </p:cNvPicPr>
          <p:nvPr/>
        </p:nvPicPr>
        <p:blipFill>
          <a:blip r:embed="rId13"/>
          <a:srcRect/>
          <a:stretch>
            <a:fillRect/>
          </a:stretch>
        </p:blipFill>
        <p:spPr bwMode="auto">
          <a:xfrm>
            <a:off x="6044406" y="3048000"/>
            <a:ext cx="152400" cy="292100"/>
          </a:xfrm>
          <a:prstGeom prst="rect">
            <a:avLst/>
          </a:prstGeom>
          <a:noFill/>
          <a:ln w="9525">
            <a:noFill/>
            <a:miter lim="800000"/>
            <a:headEnd/>
            <a:tailEnd/>
          </a:ln>
        </p:spPr>
      </p:pic>
      <p:pic>
        <p:nvPicPr>
          <p:cNvPr id="115775" name="Picture 663"/>
          <p:cNvPicPr>
            <a:picLocks noChangeAspect="1" noChangeArrowheads="1"/>
          </p:cNvPicPr>
          <p:nvPr/>
        </p:nvPicPr>
        <p:blipFill>
          <a:blip r:embed="rId14"/>
          <a:srcRect/>
          <a:stretch>
            <a:fillRect/>
          </a:stretch>
        </p:blipFill>
        <p:spPr bwMode="auto">
          <a:xfrm>
            <a:off x="6209506" y="3048000"/>
            <a:ext cx="141288" cy="292100"/>
          </a:xfrm>
          <a:prstGeom prst="rect">
            <a:avLst/>
          </a:prstGeom>
          <a:noFill/>
          <a:ln w="9525">
            <a:noFill/>
            <a:miter lim="800000"/>
            <a:headEnd/>
            <a:tailEnd/>
          </a:ln>
        </p:spPr>
      </p:pic>
      <p:pic>
        <p:nvPicPr>
          <p:cNvPr id="115776" name="Picture 664"/>
          <p:cNvPicPr>
            <a:picLocks noChangeAspect="1" noChangeArrowheads="1"/>
          </p:cNvPicPr>
          <p:nvPr/>
        </p:nvPicPr>
        <p:blipFill>
          <a:blip r:embed="rId15"/>
          <a:srcRect/>
          <a:stretch>
            <a:fillRect/>
          </a:stretch>
        </p:blipFill>
        <p:spPr bwMode="auto">
          <a:xfrm>
            <a:off x="6376194" y="3048000"/>
            <a:ext cx="152400" cy="292100"/>
          </a:xfrm>
          <a:prstGeom prst="rect">
            <a:avLst/>
          </a:prstGeom>
          <a:noFill/>
          <a:ln w="9525">
            <a:noFill/>
            <a:miter lim="800000"/>
            <a:headEnd/>
            <a:tailEnd/>
          </a:ln>
        </p:spPr>
      </p:pic>
      <p:pic>
        <p:nvPicPr>
          <p:cNvPr id="115777" name="Picture 665"/>
          <p:cNvPicPr>
            <a:picLocks noChangeAspect="1" noChangeArrowheads="1"/>
          </p:cNvPicPr>
          <p:nvPr/>
        </p:nvPicPr>
        <p:blipFill>
          <a:blip r:embed="rId16"/>
          <a:srcRect/>
          <a:stretch>
            <a:fillRect/>
          </a:stretch>
        </p:blipFill>
        <p:spPr bwMode="auto">
          <a:xfrm>
            <a:off x="6541294" y="3048000"/>
            <a:ext cx="152400" cy="292100"/>
          </a:xfrm>
          <a:prstGeom prst="rect">
            <a:avLst/>
          </a:prstGeom>
          <a:noFill/>
          <a:ln w="9525">
            <a:noFill/>
            <a:miter lim="800000"/>
            <a:headEnd/>
            <a:tailEnd/>
          </a:ln>
        </p:spPr>
      </p:pic>
      <p:pic>
        <p:nvPicPr>
          <p:cNvPr id="115778" name="Picture 666"/>
          <p:cNvPicPr>
            <a:picLocks noChangeAspect="1" noChangeArrowheads="1"/>
          </p:cNvPicPr>
          <p:nvPr/>
        </p:nvPicPr>
        <p:blipFill>
          <a:blip r:embed="rId17"/>
          <a:srcRect/>
          <a:stretch>
            <a:fillRect/>
          </a:stretch>
        </p:blipFill>
        <p:spPr bwMode="auto">
          <a:xfrm>
            <a:off x="6719094" y="3048000"/>
            <a:ext cx="152400" cy="292100"/>
          </a:xfrm>
          <a:prstGeom prst="rect">
            <a:avLst/>
          </a:prstGeom>
          <a:noFill/>
          <a:ln w="9525">
            <a:noFill/>
            <a:miter lim="800000"/>
            <a:headEnd/>
            <a:tailEnd/>
          </a:ln>
        </p:spPr>
      </p:pic>
      <p:pic>
        <p:nvPicPr>
          <p:cNvPr id="115779" name="Picture 667"/>
          <p:cNvPicPr>
            <a:picLocks noChangeAspect="1" noChangeArrowheads="1"/>
          </p:cNvPicPr>
          <p:nvPr/>
        </p:nvPicPr>
        <p:blipFill>
          <a:blip r:embed="rId18"/>
          <a:srcRect/>
          <a:stretch>
            <a:fillRect/>
          </a:stretch>
        </p:blipFill>
        <p:spPr bwMode="auto">
          <a:xfrm>
            <a:off x="6884194" y="3048000"/>
            <a:ext cx="152400" cy="292100"/>
          </a:xfrm>
          <a:prstGeom prst="rect">
            <a:avLst/>
          </a:prstGeom>
          <a:noFill/>
          <a:ln w="9525">
            <a:noFill/>
            <a:miter lim="800000"/>
            <a:headEnd/>
            <a:tailEnd/>
          </a:ln>
        </p:spPr>
      </p:pic>
      <p:pic>
        <p:nvPicPr>
          <p:cNvPr id="115780" name="Picture 668"/>
          <p:cNvPicPr>
            <a:picLocks noChangeAspect="1" noChangeArrowheads="1"/>
          </p:cNvPicPr>
          <p:nvPr/>
        </p:nvPicPr>
        <p:blipFill>
          <a:blip r:embed="rId19"/>
          <a:srcRect/>
          <a:stretch>
            <a:fillRect/>
          </a:stretch>
        </p:blipFill>
        <p:spPr bwMode="auto">
          <a:xfrm>
            <a:off x="7061994" y="3048000"/>
            <a:ext cx="152400" cy="292100"/>
          </a:xfrm>
          <a:prstGeom prst="rect">
            <a:avLst/>
          </a:prstGeom>
          <a:noFill/>
          <a:ln w="9525">
            <a:noFill/>
            <a:miter lim="800000"/>
            <a:headEnd/>
            <a:tailEnd/>
          </a:ln>
        </p:spPr>
      </p:pic>
      <p:pic>
        <p:nvPicPr>
          <p:cNvPr id="115781" name="Picture 669"/>
          <p:cNvPicPr>
            <a:picLocks noChangeAspect="1" noChangeArrowheads="1"/>
          </p:cNvPicPr>
          <p:nvPr/>
        </p:nvPicPr>
        <p:blipFill>
          <a:blip r:embed="rId16"/>
          <a:srcRect/>
          <a:stretch>
            <a:fillRect/>
          </a:stretch>
        </p:blipFill>
        <p:spPr bwMode="auto">
          <a:xfrm>
            <a:off x="7227094" y="3048000"/>
            <a:ext cx="152400" cy="292100"/>
          </a:xfrm>
          <a:prstGeom prst="rect">
            <a:avLst/>
          </a:prstGeom>
          <a:noFill/>
          <a:ln w="9525">
            <a:noFill/>
            <a:miter lim="800000"/>
            <a:headEnd/>
            <a:tailEnd/>
          </a:ln>
        </p:spPr>
      </p:pic>
      <p:pic>
        <p:nvPicPr>
          <p:cNvPr id="115782" name="Picture 670"/>
          <p:cNvPicPr>
            <a:picLocks noChangeAspect="1" noChangeArrowheads="1"/>
          </p:cNvPicPr>
          <p:nvPr/>
        </p:nvPicPr>
        <p:blipFill>
          <a:blip r:embed="rId17"/>
          <a:srcRect/>
          <a:stretch>
            <a:fillRect/>
          </a:stretch>
        </p:blipFill>
        <p:spPr bwMode="auto">
          <a:xfrm>
            <a:off x="7404894" y="3048000"/>
            <a:ext cx="152400" cy="292100"/>
          </a:xfrm>
          <a:prstGeom prst="rect">
            <a:avLst/>
          </a:prstGeom>
          <a:noFill/>
          <a:ln w="9525">
            <a:noFill/>
            <a:miter lim="800000"/>
            <a:headEnd/>
            <a:tailEnd/>
          </a:ln>
        </p:spPr>
      </p:pic>
      <p:pic>
        <p:nvPicPr>
          <p:cNvPr id="115783" name="Picture 671"/>
          <p:cNvPicPr>
            <a:picLocks noChangeAspect="1" noChangeArrowheads="1"/>
          </p:cNvPicPr>
          <p:nvPr/>
        </p:nvPicPr>
        <p:blipFill>
          <a:blip r:embed="rId20"/>
          <a:srcRect/>
          <a:stretch>
            <a:fillRect/>
          </a:stretch>
        </p:blipFill>
        <p:spPr bwMode="auto">
          <a:xfrm>
            <a:off x="7569994" y="3048000"/>
            <a:ext cx="152400" cy="292100"/>
          </a:xfrm>
          <a:prstGeom prst="rect">
            <a:avLst/>
          </a:prstGeom>
          <a:noFill/>
          <a:ln w="9525">
            <a:noFill/>
            <a:miter lim="800000"/>
            <a:headEnd/>
            <a:tailEnd/>
          </a:ln>
        </p:spPr>
      </p:pic>
      <p:pic>
        <p:nvPicPr>
          <p:cNvPr id="115784" name="Picture 672"/>
          <p:cNvPicPr>
            <a:picLocks noChangeAspect="1" noChangeArrowheads="1"/>
          </p:cNvPicPr>
          <p:nvPr/>
        </p:nvPicPr>
        <p:blipFill>
          <a:blip r:embed="rId21"/>
          <a:srcRect/>
          <a:stretch>
            <a:fillRect/>
          </a:stretch>
        </p:blipFill>
        <p:spPr bwMode="auto">
          <a:xfrm>
            <a:off x="7747794" y="3048000"/>
            <a:ext cx="152400" cy="292100"/>
          </a:xfrm>
          <a:prstGeom prst="rect">
            <a:avLst/>
          </a:prstGeom>
          <a:noFill/>
          <a:ln w="9525">
            <a:noFill/>
            <a:miter lim="800000"/>
            <a:headEnd/>
            <a:tailEnd/>
          </a:ln>
        </p:spPr>
      </p:pic>
      <p:sp>
        <p:nvSpPr>
          <p:cNvPr id="766625" name="Rectangle 673"/>
          <p:cNvSpPr>
            <a:spLocks noChangeArrowheads="1"/>
          </p:cNvSpPr>
          <p:nvPr/>
        </p:nvSpPr>
        <p:spPr bwMode="auto">
          <a:xfrm>
            <a:off x="5036344" y="3462338"/>
            <a:ext cx="2212975"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Time since onset of determiner (ms)</a:t>
            </a:r>
            <a:endParaRPr lang="en-US" sz="2800">
              <a:effectLst>
                <a:outerShdw blurRad="38100" dist="38100" dir="2700000" algn="tl">
                  <a:srgbClr val="FFFFFF"/>
                </a:outerShdw>
              </a:effectLst>
              <a:latin typeface="Palatino" charset="0"/>
            </a:endParaRPr>
          </a:p>
        </p:txBody>
      </p:sp>
      <p:pic>
        <p:nvPicPr>
          <p:cNvPr id="115786" name="Picture 674"/>
          <p:cNvPicPr>
            <a:picLocks noChangeAspect="1" noChangeArrowheads="1"/>
          </p:cNvPicPr>
          <p:nvPr/>
        </p:nvPicPr>
        <p:blipFill>
          <a:blip r:embed="rId22"/>
          <a:srcRect/>
          <a:stretch>
            <a:fillRect/>
          </a:stretch>
        </p:blipFill>
        <p:spPr bwMode="auto">
          <a:xfrm>
            <a:off x="3796506" y="1701800"/>
            <a:ext cx="152400" cy="1181100"/>
          </a:xfrm>
          <a:prstGeom prst="rect">
            <a:avLst/>
          </a:prstGeom>
          <a:noFill/>
          <a:ln w="9525">
            <a:noFill/>
            <a:miter lim="800000"/>
            <a:headEnd/>
            <a:tailEnd/>
          </a:ln>
        </p:spPr>
      </p:pic>
      <p:sp>
        <p:nvSpPr>
          <p:cNvPr id="115787" name="Rectangle 675"/>
          <p:cNvSpPr>
            <a:spLocks noChangeArrowheads="1"/>
          </p:cNvSpPr>
          <p:nvPr/>
        </p:nvSpPr>
        <p:spPr bwMode="auto">
          <a:xfrm>
            <a:off x="7925594" y="1778000"/>
            <a:ext cx="876300" cy="1028700"/>
          </a:xfrm>
          <a:prstGeom prst="rect">
            <a:avLst/>
          </a:prstGeom>
          <a:solidFill>
            <a:srgbClr val="FFFFFF"/>
          </a:solidFill>
          <a:ln w="12700">
            <a:solidFill>
              <a:srgbClr val="000000"/>
            </a:solidFill>
            <a:miter lim="800000"/>
            <a:headEnd/>
            <a:tailEnd/>
          </a:ln>
        </p:spPr>
        <p:txBody>
          <a:bodyPr>
            <a:prstTxWarp prst="textNoShape">
              <a:avLst/>
            </a:prstTxWarp>
          </a:bodyPr>
          <a:lstStyle/>
          <a:p>
            <a:endParaRPr lang="en-US"/>
          </a:p>
        </p:txBody>
      </p:sp>
      <p:sp>
        <p:nvSpPr>
          <p:cNvPr id="115788" name="Line 676"/>
          <p:cNvSpPr>
            <a:spLocks noChangeShapeType="1"/>
          </p:cNvSpPr>
          <p:nvPr/>
        </p:nvSpPr>
        <p:spPr bwMode="auto">
          <a:xfrm>
            <a:off x="7963694" y="1879600"/>
            <a:ext cx="2921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789" name="Freeform 677"/>
          <p:cNvSpPr>
            <a:spLocks/>
          </p:cNvSpPr>
          <p:nvPr/>
        </p:nvSpPr>
        <p:spPr bwMode="auto">
          <a:xfrm>
            <a:off x="8065294" y="1841500"/>
            <a:ext cx="76200" cy="76200"/>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766630" name="Rectangle 678"/>
          <p:cNvSpPr>
            <a:spLocks noChangeArrowheads="1"/>
          </p:cNvSpPr>
          <p:nvPr/>
        </p:nvSpPr>
        <p:spPr bwMode="auto">
          <a:xfrm>
            <a:off x="8290719" y="1811338"/>
            <a:ext cx="3984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Target</a:t>
            </a:r>
            <a:endParaRPr lang="en-US" sz="2800">
              <a:effectLst>
                <a:outerShdw blurRad="38100" dist="38100" dir="2700000" algn="tl">
                  <a:srgbClr val="FFFFFF"/>
                </a:outerShdw>
              </a:effectLst>
              <a:latin typeface="Palatino" charset="0"/>
            </a:endParaRPr>
          </a:p>
        </p:txBody>
      </p:sp>
      <p:sp>
        <p:nvSpPr>
          <p:cNvPr id="115791" name="Line 679"/>
          <p:cNvSpPr>
            <a:spLocks noChangeShapeType="1"/>
          </p:cNvSpPr>
          <p:nvPr/>
        </p:nvSpPr>
        <p:spPr bwMode="auto">
          <a:xfrm>
            <a:off x="7963694" y="2082800"/>
            <a:ext cx="2921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792" name="Freeform 680"/>
          <p:cNvSpPr>
            <a:spLocks/>
          </p:cNvSpPr>
          <p:nvPr/>
        </p:nvSpPr>
        <p:spPr bwMode="auto">
          <a:xfrm>
            <a:off x="8065294" y="2044700"/>
            <a:ext cx="76200" cy="76200"/>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766633" name="Rectangle 681"/>
          <p:cNvSpPr>
            <a:spLocks noChangeArrowheads="1"/>
          </p:cNvSpPr>
          <p:nvPr/>
        </p:nvSpPr>
        <p:spPr bwMode="auto">
          <a:xfrm>
            <a:off x="8290719" y="2014538"/>
            <a:ext cx="5080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TargetO</a:t>
            </a:r>
            <a:endParaRPr lang="en-US" sz="2800">
              <a:effectLst>
                <a:outerShdw blurRad="38100" dist="38100" dir="2700000" algn="tl">
                  <a:srgbClr val="FFFFFF"/>
                </a:outerShdw>
              </a:effectLst>
              <a:latin typeface="Palatino" charset="0"/>
            </a:endParaRPr>
          </a:p>
        </p:txBody>
      </p:sp>
      <p:sp>
        <p:nvSpPr>
          <p:cNvPr id="115794" name="Line 682"/>
          <p:cNvSpPr>
            <a:spLocks noChangeShapeType="1"/>
          </p:cNvSpPr>
          <p:nvPr/>
        </p:nvSpPr>
        <p:spPr bwMode="auto">
          <a:xfrm>
            <a:off x="7963694" y="2286000"/>
            <a:ext cx="2921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795" name="Oval 683"/>
          <p:cNvSpPr>
            <a:spLocks noChangeArrowheads="1"/>
          </p:cNvSpPr>
          <p:nvPr/>
        </p:nvSpPr>
        <p:spPr bwMode="auto">
          <a:xfrm>
            <a:off x="8065294" y="2247900"/>
            <a:ext cx="76200" cy="76200"/>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766636" name="Rectangle 684"/>
          <p:cNvSpPr>
            <a:spLocks noChangeArrowheads="1"/>
          </p:cNvSpPr>
          <p:nvPr/>
        </p:nvSpPr>
        <p:spPr bwMode="auto">
          <a:xfrm>
            <a:off x="8290719" y="2217738"/>
            <a:ext cx="3730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Comp</a:t>
            </a:r>
            <a:endParaRPr lang="en-US" sz="2800">
              <a:effectLst>
                <a:outerShdw blurRad="38100" dist="38100" dir="2700000" algn="tl">
                  <a:srgbClr val="FFFFFF"/>
                </a:outerShdw>
              </a:effectLst>
              <a:latin typeface="Palatino" charset="0"/>
            </a:endParaRPr>
          </a:p>
        </p:txBody>
      </p:sp>
      <p:sp>
        <p:nvSpPr>
          <p:cNvPr id="115797" name="Line 685"/>
          <p:cNvSpPr>
            <a:spLocks noChangeShapeType="1"/>
          </p:cNvSpPr>
          <p:nvPr/>
        </p:nvSpPr>
        <p:spPr bwMode="auto">
          <a:xfrm>
            <a:off x="7963694" y="2489200"/>
            <a:ext cx="2921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798" name="Oval 686"/>
          <p:cNvSpPr>
            <a:spLocks noChangeArrowheads="1"/>
          </p:cNvSpPr>
          <p:nvPr/>
        </p:nvSpPr>
        <p:spPr bwMode="auto">
          <a:xfrm>
            <a:off x="8065294" y="2451100"/>
            <a:ext cx="76200" cy="76200"/>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766639" name="Rectangle 687"/>
          <p:cNvSpPr>
            <a:spLocks noChangeArrowheads="1"/>
          </p:cNvSpPr>
          <p:nvPr/>
        </p:nvSpPr>
        <p:spPr bwMode="auto">
          <a:xfrm>
            <a:off x="8290719" y="2420938"/>
            <a:ext cx="4826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CompO</a:t>
            </a:r>
            <a:endParaRPr lang="en-US" sz="2800">
              <a:effectLst>
                <a:outerShdw blurRad="38100" dist="38100" dir="2700000" algn="tl">
                  <a:srgbClr val="FFFFFF"/>
                </a:outerShdw>
              </a:effectLst>
              <a:latin typeface="Palatino" charset="0"/>
            </a:endParaRPr>
          </a:p>
        </p:txBody>
      </p:sp>
      <p:sp>
        <p:nvSpPr>
          <p:cNvPr id="115800" name="Line 688"/>
          <p:cNvSpPr>
            <a:spLocks noChangeShapeType="1"/>
          </p:cNvSpPr>
          <p:nvPr/>
        </p:nvSpPr>
        <p:spPr bwMode="auto">
          <a:xfrm>
            <a:off x="7963694" y="2692400"/>
            <a:ext cx="2921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801" name="Rectangle 689"/>
          <p:cNvSpPr>
            <a:spLocks noChangeArrowheads="1"/>
          </p:cNvSpPr>
          <p:nvPr/>
        </p:nvSpPr>
        <p:spPr bwMode="auto">
          <a:xfrm>
            <a:off x="8103394" y="26797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766642" name="Rectangle 690"/>
          <p:cNvSpPr>
            <a:spLocks noChangeArrowheads="1"/>
          </p:cNvSpPr>
          <p:nvPr/>
        </p:nvSpPr>
        <p:spPr bwMode="auto">
          <a:xfrm>
            <a:off x="8290719" y="2624138"/>
            <a:ext cx="3476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Other</a:t>
            </a:r>
            <a:endParaRPr lang="en-US" sz="2800">
              <a:effectLst>
                <a:outerShdw blurRad="38100" dist="38100" dir="2700000" algn="tl">
                  <a:srgbClr val="FFFFFF"/>
                </a:outerShdw>
              </a:effectLst>
              <a:latin typeface="Palatino" charset="0"/>
            </a:endParaRPr>
          </a:p>
        </p:txBody>
      </p:sp>
      <p:sp>
        <p:nvSpPr>
          <p:cNvPr id="115803" name="Rectangle 691"/>
          <p:cNvSpPr>
            <a:spLocks noChangeArrowheads="1"/>
          </p:cNvSpPr>
          <p:nvPr/>
        </p:nvSpPr>
        <p:spPr bwMode="auto">
          <a:xfrm>
            <a:off x="3707606" y="1168400"/>
            <a:ext cx="5145088" cy="2540000"/>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766644" name="Rectangle 692"/>
          <p:cNvSpPr>
            <a:spLocks noChangeArrowheads="1"/>
          </p:cNvSpPr>
          <p:nvPr/>
        </p:nvSpPr>
        <p:spPr bwMode="auto">
          <a:xfrm>
            <a:off x="4418806" y="1346200"/>
            <a:ext cx="2671763"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Times" charset="0"/>
              </a:rPr>
              <a:t>Pick up   the empty martini glass ...</a:t>
            </a:r>
            <a:endParaRPr lang="en-US" sz="1400">
              <a:effectLst>
                <a:outerShdw blurRad="38100" dist="38100" dir="2700000" algn="tl">
                  <a:srgbClr val="FFFFFF"/>
                </a:outerShdw>
              </a:effectLst>
              <a:latin typeface="Palatino" charset="0"/>
            </a:endParaRPr>
          </a:p>
        </p:txBody>
      </p:sp>
      <p:sp>
        <p:nvSpPr>
          <p:cNvPr id="115805" name="Line 693"/>
          <p:cNvSpPr>
            <a:spLocks noChangeShapeType="1"/>
          </p:cNvSpPr>
          <p:nvPr/>
        </p:nvSpPr>
        <p:spPr bwMode="auto">
          <a:xfrm flipV="1">
            <a:off x="5244306" y="1638300"/>
            <a:ext cx="1588" cy="1308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806" name="Line 694"/>
          <p:cNvSpPr>
            <a:spLocks noChangeShapeType="1"/>
          </p:cNvSpPr>
          <p:nvPr/>
        </p:nvSpPr>
        <p:spPr bwMode="auto">
          <a:xfrm flipV="1">
            <a:off x="5320506" y="1638300"/>
            <a:ext cx="1588" cy="1308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807" name="Line 695"/>
          <p:cNvSpPr>
            <a:spLocks noChangeShapeType="1"/>
          </p:cNvSpPr>
          <p:nvPr/>
        </p:nvSpPr>
        <p:spPr bwMode="auto">
          <a:xfrm flipV="1">
            <a:off x="5625306" y="1638300"/>
            <a:ext cx="1588" cy="1308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808" name="Line 696"/>
          <p:cNvSpPr>
            <a:spLocks noChangeShapeType="1"/>
          </p:cNvSpPr>
          <p:nvPr/>
        </p:nvSpPr>
        <p:spPr bwMode="auto">
          <a:xfrm flipV="1">
            <a:off x="6209506" y="1638300"/>
            <a:ext cx="1588" cy="1308100"/>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5" name="Group 697"/>
          <p:cNvGrpSpPr>
            <a:grpSpLocks/>
          </p:cNvGrpSpPr>
          <p:nvPr/>
        </p:nvGrpSpPr>
        <p:grpSpPr bwMode="auto">
          <a:xfrm>
            <a:off x="3733006" y="3784600"/>
            <a:ext cx="5157788" cy="2552700"/>
            <a:chOff x="2336" y="1808"/>
            <a:chExt cx="3249" cy="1608"/>
          </a:xfrm>
        </p:grpSpPr>
        <p:sp>
          <p:nvSpPr>
            <p:cNvPr id="116485" name="Rectangle 698"/>
            <p:cNvSpPr>
              <a:spLocks noChangeArrowheads="1"/>
            </p:cNvSpPr>
            <p:nvPr/>
          </p:nvSpPr>
          <p:spPr bwMode="auto">
            <a:xfrm>
              <a:off x="2336" y="1808"/>
              <a:ext cx="3249" cy="1608"/>
            </a:xfrm>
            <a:prstGeom prst="rect">
              <a:avLst/>
            </a:prstGeom>
            <a:solidFill>
              <a:srgbClr val="FFFFFF"/>
            </a:solidFill>
            <a:ln w="12700">
              <a:solidFill>
                <a:srgbClr val="000000"/>
              </a:solidFill>
              <a:miter lim="800000"/>
              <a:headEnd/>
              <a:tailEnd/>
            </a:ln>
          </p:spPr>
          <p:txBody>
            <a:bodyPr>
              <a:prstTxWarp prst="textNoShape">
                <a:avLst/>
              </a:prstTxWarp>
            </a:bodyPr>
            <a:lstStyle/>
            <a:p>
              <a:endParaRPr lang="en-US"/>
            </a:p>
          </p:txBody>
        </p:sp>
        <p:sp>
          <p:nvSpPr>
            <p:cNvPr id="116486" name="Rectangle 699"/>
            <p:cNvSpPr>
              <a:spLocks noChangeArrowheads="1"/>
            </p:cNvSpPr>
            <p:nvPr/>
          </p:nvSpPr>
          <p:spPr bwMode="auto">
            <a:xfrm>
              <a:off x="2776" y="2112"/>
              <a:ext cx="2161" cy="816"/>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116487" name="Freeform 700"/>
            <p:cNvSpPr>
              <a:spLocks/>
            </p:cNvSpPr>
            <p:nvPr/>
          </p:nvSpPr>
          <p:spPr bwMode="auto">
            <a:xfrm>
              <a:off x="2776" y="2112"/>
              <a:ext cx="2161" cy="816"/>
            </a:xfrm>
            <a:custGeom>
              <a:avLst/>
              <a:gdLst>
                <a:gd name="T0" fmla="*/ 0 w 2161"/>
                <a:gd name="T1" fmla="*/ 0 h 816"/>
                <a:gd name="T2" fmla="*/ 2161 w 2161"/>
                <a:gd name="T3" fmla="*/ 0 h 816"/>
                <a:gd name="T4" fmla="*/ 2161 w 2161"/>
                <a:gd name="T5" fmla="*/ 816 h 816"/>
                <a:gd name="T6" fmla="*/ 0 w 2161"/>
                <a:gd name="T7" fmla="*/ 816 h 816"/>
                <a:gd name="T8" fmla="*/ 0 w 2161"/>
                <a:gd name="T9" fmla="*/ 0 h 816"/>
                <a:gd name="T10" fmla="*/ 0 w 2161"/>
                <a:gd name="T11" fmla="*/ 816 h 816"/>
                <a:gd name="T12" fmla="*/ 0 60000 65536"/>
                <a:gd name="T13" fmla="*/ 0 60000 65536"/>
                <a:gd name="T14" fmla="*/ 0 60000 65536"/>
                <a:gd name="T15" fmla="*/ 0 60000 65536"/>
                <a:gd name="T16" fmla="*/ 0 60000 65536"/>
                <a:gd name="T17" fmla="*/ 0 60000 65536"/>
                <a:gd name="T18" fmla="*/ 0 w 2161"/>
                <a:gd name="T19" fmla="*/ 0 h 816"/>
                <a:gd name="T20" fmla="*/ 2161 w 2161"/>
                <a:gd name="T21" fmla="*/ 816 h 816"/>
              </a:gdLst>
              <a:ahLst/>
              <a:cxnLst>
                <a:cxn ang="T12">
                  <a:pos x="T0" y="T1"/>
                </a:cxn>
                <a:cxn ang="T13">
                  <a:pos x="T2" y="T3"/>
                </a:cxn>
                <a:cxn ang="T14">
                  <a:pos x="T4" y="T5"/>
                </a:cxn>
                <a:cxn ang="T15">
                  <a:pos x="T6" y="T7"/>
                </a:cxn>
                <a:cxn ang="T16">
                  <a:pos x="T8" y="T9"/>
                </a:cxn>
                <a:cxn ang="T17">
                  <a:pos x="T10" y="T11"/>
                </a:cxn>
              </a:cxnLst>
              <a:rect l="T18" t="T19" r="T20" b="T21"/>
              <a:pathLst>
                <a:path w="2161" h="816">
                  <a:moveTo>
                    <a:pt x="0" y="0"/>
                  </a:moveTo>
                  <a:lnTo>
                    <a:pt x="2161" y="0"/>
                  </a:lnTo>
                  <a:lnTo>
                    <a:pt x="2161" y="816"/>
                  </a:lnTo>
                  <a:lnTo>
                    <a:pt x="0" y="816"/>
                  </a:lnTo>
                  <a:lnTo>
                    <a:pt x="0" y="0"/>
                  </a:lnTo>
                  <a:lnTo>
                    <a:pt x="0" y="816"/>
                  </a:lnTo>
                </a:path>
              </a:pathLst>
            </a:custGeom>
            <a:noFill/>
            <a:ln w="12700">
              <a:solidFill>
                <a:srgbClr val="000000"/>
              </a:solidFill>
              <a:round/>
              <a:headEnd/>
              <a:tailEnd/>
            </a:ln>
          </p:spPr>
          <p:txBody>
            <a:bodyPr>
              <a:prstTxWarp prst="textNoShape">
                <a:avLst/>
              </a:prstTxWarp>
            </a:bodyPr>
            <a:lstStyle/>
            <a:p>
              <a:endParaRPr lang="en-US"/>
            </a:p>
          </p:txBody>
        </p:sp>
        <p:sp>
          <p:nvSpPr>
            <p:cNvPr id="116488" name="Line 701"/>
            <p:cNvSpPr>
              <a:spLocks noChangeShapeType="1"/>
            </p:cNvSpPr>
            <p:nvPr/>
          </p:nvSpPr>
          <p:spPr bwMode="auto">
            <a:xfrm>
              <a:off x="2752" y="2928"/>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89" name="Line 702"/>
            <p:cNvSpPr>
              <a:spLocks noChangeShapeType="1"/>
            </p:cNvSpPr>
            <p:nvPr/>
          </p:nvSpPr>
          <p:spPr bwMode="auto">
            <a:xfrm>
              <a:off x="2752" y="2768"/>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0" name="Line 703"/>
            <p:cNvSpPr>
              <a:spLocks noChangeShapeType="1"/>
            </p:cNvSpPr>
            <p:nvPr/>
          </p:nvSpPr>
          <p:spPr bwMode="auto">
            <a:xfrm>
              <a:off x="2752" y="2600"/>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1" name="Line 704"/>
            <p:cNvSpPr>
              <a:spLocks noChangeShapeType="1"/>
            </p:cNvSpPr>
            <p:nvPr/>
          </p:nvSpPr>
          <p:spPr bwMode="auto">
            <a:xfrm>
              <a:off x="2752" y="2440"/>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2" name="Line 705"/>
            <p:cNvSpPr>
              <a:spLocks noChangeShapeType="1"/>
            </p:cNvSpPr>
            <p:nvPr/>
          </p:nvSpPr>
          <p:spPr bwMode="auto">
            <a:xfrm>
              <a:off x="2752" y="2272"/>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3" name="Line 706"/>
            <p:cNvSpPr>
              <a:spLocks noChangeShapeType="1"/>
            </p:cNvSpPr>
            <p:nvPr/>
          </p:nvSpPr>
          <p:spPr bwMode="auto">
            <a:xfrm>
              <a:off x="2752" y="2112"/>
              <a:ext cx="24"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4" name="Line 707"/>
            <p:cNvSpPr>
              <a:spLocks noChangeShapeType="1"/>
            </p:cNvSpPr>
            <p:nvPr/>
          </p:nvSpPr>
          <p:spPr bwMode="auto">
            <a:xfrm>
              <a:off x="2776" y="2928"/>
              <a:ext cx="2161"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5" name="Line 708"/>
            <p:cNvSpPr>
              <a:spLocks noChangeShapeType="1"/>
            </p:cNvSpPr>
            <p:nvPr/>
          </p:nvSpPr>
          <p:spPr bwMode="auto">
            <a:xfrm flipV="1">
              <a:off x="2776"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6" name="Line 709"/>
            <p:cNvSpPr>
              <a:spLocks noChangeShapeType="1"/>
            </p:cNvSpPr>
            <p:nvPr/>
          </p:nvSpPr>
          <p:spPr bwMode="auto">
            <a:xfrm flipV="1">
              <a:off x="2880"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7" name="Line 710"/>
            <p:cNvSpPr>
              <a:spLocks noChangeShapeType="1"/>
            </p:cNvSpPr>
            <p:nvPr/>
          </p:nvSpPr>
          <p:spPr bwMode="auto">
            <a:xfrm flipV="1">
              <a:off x="2992"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8" name="Line 711"/>
            <p:cNvSpPr>
              <a:spLocks noChangeShapeType="1"/>
            </p:cNvSpPr>
            <p:nvPr/>
          </p:nvSpPr>
          <p:spPr bwMode="auto">
            <a:xfrm flipV="1">
              <a:off x="3096"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499" name="Line 712"/>
            <p:cNvSpPr>
              <a:spLocks noChangeShapeType="1"/>
            </p:cNvSpPr>
            <p:nvPr/>
          </p:nvSpPr>
          <p:spPr bwMode="auto">
            <a:xfrm flipV="1">
              <a:off x="3208"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0" name="Line 713"/>
            <p:cNvSpPr>
              <a:spLocks noChangeShapeType="1"/>
            </p:cNvSpPr>
            <p:nvPr/>
          </p:nvSpPr>
          <p:spPr bwMode="auto">
            <a:xfrm flipV="1">
              <a:off x="3312"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1" name="Line 714"/>
            <p:cNvSpPr>
              <a:spLocks noChangeShapeType="1"/>
            </p:cNvSpPr>
            <p:nvPr/>
          </p:nvSpPr>
          <p:spPr bwMode="auto">
            <a:xfrm flipV="1">
              <a:off x="3416"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2" name="Line 715"/>
            <p:cNvSpPr>
              <a:spLocks noChangeShapeType="1"/>
            </p:cNvSpPr>
            <p:nvPr/>
          </p:nvSpPr>
          <p:spPr bwMode="auto">
            <a:xfrm flipV="1">
              <a:off x="3528"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3" name="Line 716"/>
            <p:cNvSpPr>
              <a:spLocks noChangeShapeType="1"/>
            </p:cNvSpPr>
            <p:nvPr/>
          </p:nvSpPr>
          <p:spPr bwMode="auto">
            <a:xfrm flipV="1">
              <a:off x="3632"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4" name="Line 717"/>
            <p:cNvSpPr>
              <a:spLocks noChangeShapeType="1"/>
            </p:cNvSpPr>
            <p:nvPr/>
          </p:nvSpPr>
          <p:spPr bwMode="auto">
            <a:xfrm flipV="1">
              <a:off x="3736"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5" name="Line 718"/>
            <p:cNvSpPr>
              <a:spLocks noChangeShapeType="1"/>
            </p:cNvSpPr>
            <p:nvPr/>
          </p:nvSpPr>
          <p:spPr bwMode="auto">
            <a:xfrm flipV="1">
              <a:off x="3848"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6" name="Line 719"/>
            <p:cNvSpPr>
              <a:spLocks noChangeShapeType="1"/>
            </p:cNvSpPr>
            <p:nvPr/>
          </p:nvSpPr>
          <p:spPr bwMode="auto">
            <a:xfrm flipV="1">
              <a:off x="3952"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7" name="Line 720"/>
            <p:cNvSpPr>
              <a:spLocks noChangeShapeType="1"/>
            </p:cNvSpPr>
            <p:nvPr/>
          </p:nvSpPr>
          <p:spPr bwMode="auto">
            <a:xfrm flipV="1">
              <a:off x="4065"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8" name="Line 721"/>
            <p:cNvSpPr>
              <a:spLocks noChangeShapeType="1"/>
            </p:cNvSpPr>
            <p:nvPr/>
          </p:nvSpPr>
          <p:spPr bwMode="auto">
            <a:xfrm flipV="1">
              <a:off x="4169"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09" name="Line 722"/>
            <p:cNvSpPr>
              <a:spLocks noChangeShapeType="1"/>
            </p:cNvSpPr>
            <p:nvPr/>
          </p:nvSpPr>
          <p:spPr bwMode="auto">
            <a:xfrm flipV="1">
              <a:off x="4273"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10" name="Line 723"/>
            <p:cNvSpPr>
              <a:spLocks noChangeShapeType="1"/>
            </p:cNvSpPr>
            <p:nvPr/>
          </p:nvSpPr>
          <p:spPr bwMode="auto">
            <a:xfrm flipV="1">
              <a:off x="4385"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11" name="Line 724"/>
            <p:cNvSpPr>
              <a:spLocks noChangeShapeType="1"/>
            </p:cNvSpPr>
            <p:nvPr/>
          </p:nvSpPr>
          <p:spPr bwMode="auto">
            <a:xfrm flipV="1">
              <a:off x="4489"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12" name="Line 725"/>
            <p:cNvSpPr>
              <a:spLocks noChangeShapeType="1"/>
            </p:cNvSpPr>
            <p:nvPr/>
          </p:nvSpPr>
          <p:spPr bwMode="auto">
            <a:xfrm flipV="1">
              <a:off x="4601"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13" name="Line 726"/>
            <p:cNvSpPr>
              <a:spLocks noChangeShapeType="1"/>
            </p:cNvSpPr>
            <p:nvPr/>
          </p:nvSpPr>
          <p:spPr bwMode="auto">
            <a:xfrm flipV="1">
              <a:off x="4705"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14" name="Line 727"/>
            <p:cNvSpPr>
              <a:spLocks noChangeShapeType="1"/>
            </p:cNvSpPr>
            <p:nvPr/>
          </p:nvSpPr>
          <p:spPr bwMode="auto">
            <a:xfrm flipV="1">
              <a:off x="4809"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15" name="Line 728"/>
            <p:cNvSpPr>
              <a:spLocks noChangeShapeType="1"/>
            </p:cNvSpPr>
            <p:nvPr/>
          </p:nvSpPr>
          <p:spPr bwMode="auto">
            <a:xfrm flipV="1">
              <a:off x="4921" y="2928"/>
              <a:ext cx="1" cy="2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6516" name="Freeform 729"/>
            <p:cNvSpPr>
              <a:spLocks/>
            </p:cNvSpPr>
            <p:nvPr/>
          </p:nvSpPr>
          <p:spPr bwMode="auto">
            <a:xfrm>
              <a:off x="2784" y="2112"/>
              <a:ext cx="2145" cy="816"/>
            </a:xfrm>
            <a:custGeom>
              <a:avLst/>
              <a:gdLst>
                <a:gd name="T0" fmla="*/ 16 w 2145"/>
                <a:gd name="T1" fmla="*/ 816 h 816"/>
                <a:gd name="T2" fmla="*/ 56 w 2145"/>
                <a:gd name="T3" fmla="*/ 816 h 816"/>
                <a:gd name="T4" fmla="*/ 88 w 2145"/>
                <a:gd name="T5" fmla="*/ 816 h 816"/>
                <a:gd name="T6" fmla="*/ 128 w 2145"/>
                <a:gd name="T7" fmla="*/ 816 h 816"/>
                <a:gd name="T8" fmla="*/ 160 w 2145"/>
                <a:gd name="T9" fmla="*/ 816 h 816"/>
                <a:gd name="T10" fmla="*/ 200 w 2145"/>
                <a:gd name="T11" fmla="*/ 816 h 816"/>
                <a:gd name="T12" fmla="*/ 232 w 2145"/>
                <a:gd name="T13" fmla="*/ 816 h 816"/>
                <a:gd name="T14" fmla="*/ 272 w 2145"/>
                <a:gd name="T15" fmla="*/ 816 h 816"/>
                <a:gd name="T16" fmla="*/ 304 w 2145"/>
                <a:gd name="T17" fmla="*/ 816 h 816"/>
                <a:gd name="T18" fmla="*/ 344 w 2145"/>
                <a:gd name="T19" fmla="*/ 816 h 816"/>
                <a:gd name="T20" fmla="*/ 376 w 2145"/>
                <a:gd name="T21" fmla="*/ 816 h 816"/>
                <a:gd name="T22" fmla="*/ 408 w 2145"/>
                <a:gd name="T23" fmla="*/ 816 h 816"/>
                <a:gd name="T24" fmla="*/ 448 w 2145"/>
                <a:gd name="T25" fmla="*/ 816 h 816"/>
                <a:gd name="T26" fmla="*/ 480 w 2145"/>
                <a:gd name="T27" fmla="*/ 816 h 816"/>
                <a:gd name="T28" fmla="*/ 520 w 2145"/>
                <a:gd name="T29" fmla="*/ 816 h 816"/>
                <a:gd name="T30" fmla="*/ 552 w 2145"/>
                <a:gd name="T31" fmla="*/ 800 h 816"/>
                <a:gd name="T32" fmla="*/ 592 w 2145"/>
                <a:gd name="T33" fmla="*/ 784 h 816"/>
                <a:gd name="T34" fmla="*/ 624 w 2145"/>
                <a:gd name="T35" fmla="*/ 752 h 816"/>
                <a:gd name="T36" fmla="*/ 664 w 2145"/>
                <a:gd name="T37" fmla="*/ 736 h 816"/>
                <a:gd name="T38" fmla="*/ 696 w 2145"/>
                <a:gd name="T39" fmla="*/ 736 h 816"/>
                <a:gd name="T40" fmla="*/ 736 w 2145"/>
                <a:gd name="T41" fmla="*/ 720 h 816"/>
                <a:gd name="T42" fmla="*/ 768 w 2145"/>
                <a:gd name="T43" fmla="*/ 720 h 816"/>
                <a:gd name="T44" fmla="*/ 808 w 2145"/>
                <a:gd name="T45" fmla="*/ 664 h 816"/>
                <a:gd name="T46" fmla="*/ 840 w 2145"/>
                <a:gd name="T47" fmla="*/ 600 h 816"/>
                <a:gd name="T48" fmla="*/ 872 w 2145"/>
                <a:gd name="T49" fmla="*/ 536 h 816"/>
                <a:gd name="T50" fmla="*/ 912 w 2145"/>
                <a:gd name="T51" fmla="*/ 520 h 816"/>
                <a:gd name="T52" fmla="*/ 944 w 2145"/>
                <a:gd name="T53" fmla="*/ 456 h 816"/>
                <a:gd name="T54" fmla="*/ 984 w 2145"/>
                <a:gd name="T55" fmla="*/ 448 h 816"/>
                <a:gd name="T56" fmla="*/ 1016 w 2145"/>
                <a:gd name="T57" fmla="*/ 416 h 816"/>
                <a:gd name="T58" fmla="*/ 1056 w 2145"/>
                <a:gd name="T59" fmla="*/ 416 h 816"/>
                <a:gd name="T60" fmla="*/ 1088 w 2145"/>
                <a:gd name="T61" fmla="*/ 296 h 816"/>
                <a:gd name="T62" fmla="*/ 1128 w 2145"/>
                <a:gd name="T63" fmla="*/ 280 h 816"/>
                <a:gd name="T64" fmla="*/ 1160 w 2145"/>
                <a:gd name="T65" fmla="*/ 248 h 816"/>
                <a:gd name="T66" fmla="*/ 1201 w 2145"/>
                <a:gd name="T67" fmla="*/ 216 h 816"/>
                <a:gd name="T68" fmla="*/ 1233 w 2145"/>
                <a:gd name="T69" fmla="*/ 184 h 816"/>
                <a:gd name="T70" fmla="*/ 1273 w 2145"/>
                <a:gd name="T71" fmla="*/ 136 h 816"/>
                <a:gd name="T72" fmla="*/ 1305 w 2145"/>
                <a:gd name="T73" fmla="*/ 120 h 816"/>
                <a:gd name="T74" fmla="*/ 1337 w 2145"/>
                <a:gd name="T75" fmla="*/ 96 h 816"/>
                <a:gd name="T76" fmla="*/ 1377 w 2145"/>
                <a:gd name="T77" fmla="*/ 80 h 816"/>
                <a:gd name="T78" fmla="*/ 1409 w 2145"/>
                <a:gd name="T79" fmla="*/ 64 h 816"/>
                <a:gd name="T80" fmla="*/ 1449 w 2145"/>
                <a:gd name="T81" fmla="*/ 64 h 816"/>
                <a:gd name="T82" fmla="*/ 1481 w 2145"/>
                <a:gd name="T83" fmla="*/ 64 h 816"/>
                <a:gd name="T84" fmla="*/ 1521 w 2145"/>
                <a:gd name="T85" fmla="*/ 64 h 816"/>
                <a:gd name="T86" fmla="*/ 1553 w 2145"/>
                <a:gd name="T87" fmla="*/ 32 h 816"/>
                <a:gd name="T88" fmla="*/ 1593 w 2145"/>
                <a:gd name="T89" fmla="*/ 32 h 816"/>
                <a:gd name="T90" fmla="*/ 1625 w 2145"/>
                <a:gd name="T91" fmla="*/ 32 h 816"/>
                <a:gd name="T92" fmla="*/ 1665 w 2145"/>
                <a:gd name="T93" fmla="*/ 16 h 816"/>
                <a:gd name="T94" fmla="*/ 1697 w 2145"/>
                <a:gd name="T95" fmla="*/ 0 h 816"/>
                <a:gd name="T96" fmla="*/ 1737 w 2145"/>
                <a:gd name="T97" fmla="*/ 0 h 816"/>
                <a:gd name="T98" fmla="*/ 1769 w 2145"/>
                <a:gd name="T99" fmla="*/ 0 h 816"/>
                <a:gd name="T100" fmla="*/ 1801 w 2145"/>
                <a:gd name="T101" fmla="*/ 0 h 816"/>
                <a:gd name="T102" fmla="*/ 1841 w 2145"/>
                <a:gd name="T103" fmla="*/ 0 h 816"/>
                <a:gd name="T104" fmla="*/ 1873 w 2145"/>
                <a:gd name="T105" fmla="*/ 0 h 816"/>
                <a:gd name="T106" fmla="*/ 1913 w 2145"/>
                <a:gd name="T107" fmla="*/ 0 h 816"/>
                <a:gd name="T108" fmla="*/ 1945 w 2145"/>
                <a:gd name="T109" fmla="*/ 0 h 816"/>
                <a:gd name="T110" fmla="*/ 1985 w 2145"/>
                <a:gd name="T111" fmla="*/ 0 h 816"/>
                <a:gd name="T112" fmla="*/ 2017 w 2145"/>
                <a:gd name="T113" fmla="*/ 0 h 816"/>
                <a:gd name="T114" fmla="*/ 2057 w 2145"/>
                <a:gd name="T115" fmla="*/ 0 h 816"/>
                <a:gd name="T116" fmla="*/ 2089 w 2145"/>
                <a:gd name="T117" fmla="*/ 0 h 816"/>
                <a:gd name="T118" fmla="*/ 2129 w 2145"/>
                <a:gd name="T119" fmla="*/ 0 h 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45"/>
                <a:gd name="T181" fmla="*/ 0 h 816"/>
                <a:gd name="T182" fmla="*/ 2145 w 2145"/>
                <a:gd name="T183" fmla="*/ 816 h 8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45" h="816">
                  <a:moveTo>
                    <a:pt x="0" y="816"/>
                  </a:moveTo>
                  <a:lnTo>
                    <a:pt x="16" y="816"/>
                  </a:lnTo>
                  <a:lnTo>
                    <a:pt x="40" y="816"/>
                  </a:lnTo>
                  <a:lnTo>
                    <a:pt x="56" y="816"/>
                  </a:lnTo>
                  <a:lnTo>
                    <a:pt x="72" y="816"/>
                  </a:lnTo>
                  <a:lnTo>
                    <a:pt x="88" y="816"/>
                  </a:lnTo>
                  <a:lnTo>
                    <a:pt x="112" y="816"/>
                  </a:lnTo>
                  <a:lnTo>
                    <a:pt x="128" y="816"/>
                  </a:lnTo>
                  <a:lnTo>
                    <a:pt x="144" y="816"/>
                  </a:lnTo>
                  <a:lnTo>
                    <a:pt x="160" y="816"/>
                  </a:lnTo>
                  <a:lnTo>
                    <a:pt x="176" y="816"/>
                  </a:lnTo>
                  <a:lnTo>
                    <a:pt x="200" y="816"/>
                  </a:lnTo>
                  <a:lnTo>
                    <a:pt x="216" y="816"/>
                  </a:lnTo>
                  <a:lnTo>
                    <a:pt x="232" y="816"/>
                  </a:lnTo>
                  <a:lnTo>
                    <a:pt x="248" y="816"/>
                  </a:lnTo>
                  <a:lnTo>
                    <a:pt x="272" y="816"/>
                  </a:lnTo>
                  <a:lnTo>
                    <a:pt x="288" y="816"/>
                  </a:lnTo>
                  <a:lnTo>
                    <a:pt x="304" y="816"/>
                  </a:lnTo>
                  <a:lnTo>
                    <a:pt x="320" y="816"/>
                  </a:lnTo>
                  <a:lnTo>
                    <a:pt x="344" y="816"/>
                  </a:lnTo>
                  <a:lnTo>
                    <a:pt x="360" y="816"/>
                  </a:lnTo>
                  <a:lnTo>
                    <a:pt x="376" y="816"/>
                  </a:lnTo>
                  <a:lnTo>
                    <a:pt x="392" y="816"/>
                  </a:lnTo>
                  <a:lnTo>
                    <a:pt x="408" y="816"/>
                  </a:lnTo>
                  <a:lnTo>
                    <a:pt x="432" y="816"/>
                  </a:lnTo>
                  <a:lnTo>
                    <a:pt x="448" y="816"/>
                  </a:lnTo>
                  <a:lnTo>
                    <a:pt x="464" y="816"/>
                  </a:lnTo>
                  <a:lnTo>
                    <a:pt x="480" y="816"/>
                  </a:lnTo>
                  <a:lnTo>
                    <a:pt x="504" y="816"/>
                  </a:lnTo>
                  <a:lnTo>
                    <a:pt x="520" y="816"/>
                  </a:lnTo>
                  <a:lnTo>
                    <a:pt x="536" y="816"/>
                  </a:lnTo>
                  <a:lnTo>
                    <a:pt x="552" y="800"/>
                  </a:lnTo>
                  <a:lnTo>
                    <a:pt x="576" y="784"/>
                  </a:lnTo>
                  <a:lnTo>
                    <a:pt x="592" y="784"/>
                  </a:lnTo>
                  <a:lnTo>
                    <a:pt x="608" y="768"/>
                  </a:lnTo>
                  <a:lnTo>
                    <a:pt x="624" y="752"/>
                  </a:lnTo>
                  <a:lnTo>
                    <a:pt x="640" y="752"/>
                  </a:lnTo>
                  <a:lnTo>
                    <a:pt x="664" y="736"/>
                  </a:lnTo>
                  <a:lnTo>
                    <a:pt x="680" y="736"/>
                  </a:lnTo>
                  <a:lnTo>
                    <a:pt x="696" y="736"/>
                  </a:lnTo>
                  <a:lnTo>
                    <a:pt x="712" y="720"/>
                  </a:lnTo>
                  <a:lnTo>
                    <a:pt x="736" y="720"/>
                  </a:lnTo>
                  <a:lnTo>
                    <a:pt x="752" y="736"/>
                  </a:lnTo>
                  <a:lnTo>
                    <a:pt x="768" y="720"/>
                  </a:lnTo>
                  <a:lnTo>
                    <a:pt x="784" y="720"/>
                  </a:lnTo>
                  <a:lnTo>
                    <a:pt x="808" y="664"/>
                  </a:lnTo>
                  <a:lnTo>
                    <a:pt x="824" y="648"/>
                  </a:lnTo>
                  <a:lnTo>
                    <a:pt x="840" y="600"/>
                  </a:lnTo>
                  <a:lnTo>
                    <a:pt x="856" y="536"/>
                  </a:lnTo>
                  <a:lnTo>
                    <a:pt x="872" y="536"/>
                  </a:lnTo>
                  <a:lnTo>
                    <a:pt x="896" y="520"/>
                  </a:lnTo>
                  <a:lnTo>
                    <a:pt x="912" y="520"/>
                  </a:lnTo>
                  <a:lnTo>
                    <a:pt x="928" y="488"/>
                  </a:lnTo>
                  <a:lnTo>
                    <a:pt x="944" y="456"/>
                  </a:lnTo>
                  <a:lnTo>
                    <a:pt x="968" y="456"/>
                  </a:lnTo>
                  <a:lnTo>
                    <a:pt x="984" y="448"/>
                  </a:lnTo>
                  <a:lnTo>
                    <a:pt x="1000" y="416"/>
                  </a:lnTo>
                  <a:lnTo>
                    <a:pt x="1016" y="416"/>
                  </a:lnTo>
                  <a:lnTo>
                    <a:pt x="1040" y="416"/>
                  </a:lnTo>
                  <a:lnTo>
                    <a:pt x="1056" y="416"/>
                  </a:lnTo>
                  <a:lnTo>
                    <a:pt x="1072" y="352"/>
                  </a:lnTo>
                  <a:lnTo>
                    <a:pt x="1088" y="296"/>
                  </a:lnTo>
                  <a:lnTo>
                    <a:pt x="1104" y="280"/>
                  </a:lnTo>
                  <a:lnTo>
                    <a:pt x="1128" y="280"/>
                  </a:lnTo>
                  <a:lnTo>
                    <a:pt x="1144" y="280"/>
                  </a:lnTo>
                  <a:lnTo>
                    <a:pt x="1160" y="248"/>
                  </a:lnTo>
                  <a:lnTo>
                    <a:pt x="1176" y="216"/>
                  </a:lnTo>
                  <a:lnTo>
                    <a:pt x="1201" y="216"/>
                  </a:lnTo>
                  <a:lnTo>
                    <a:pt x="1217" y="200"/>
                  </a:lnTo>
                  <a:lnTo>
                    <a:pt x="1233" y="184"/>
                  </a:lnTo>
                  <a:lnTo>
                    <a:pt x="1249" y="184"/>
                  </a:lnTo>
                  <a:lnTo>
                    <a:pt x="1273" y="136"/>
                  </a:lnTo>
                  <a:lnTo>
                    <a:pt x="1289" y="120"/>
                  </a:lnTo>
                  <a:lnTo>
                    <a:pt x="1305" y="120"/>
                  </a:lnTo>
                  <a:lnTo>
                    <a:pt x="1321" y="120"/>
                  </a:lnTo>
                  <a:lnTo>
                    <a:pt x="1337" y="96"/>
                  </a:lnTo>
                  <a:lnTo>
                    <a:pt x="1361" y="80"/>
                  </a:lnTo>
                  <a:lnTo>
                    <a:pt x="1377" y="80"/>
                  </a:lnTo>
                  <a:lnTo>
                    <a:pt x="1393" y="64"/>
                  </a:lnTo>
                  <a:lnTo>
                    <a:pt x="1409" y="64"/>
                  </a:lnTo>
                  <a:lnTo>
                    <a:pt x="1433" y="64"/>
                  </a:lnTo>
                  <a:lnTo>
                    <a:pt x="1449" y="64"/>
                  </a:lnTo>
                  <a:lnTo>
                    <a:pt x="1465" y="64"/>
                  </a:lnTo>
                  <a:lnTo>
                    <a:pt x="1481" y="64"/>
                  </a:lnTo>
                  <a:lnTo>
                    <a:pt x="1505" y="64"/>
                  </a:lnTo>
                  <a:lnTo>
                    <a:pt x="1521" y="64"/>
                  </a:lnTo>
                  <a:lnTo>
                    <a:pt x="1537" y="32"/>
                  </a:lnTo>
                  <a:lnTo>
                    <a:pt x="1553" y="32"/>
                  </a:lnTo>
                  <a:lnTo>
                    <a:pt x="1569" y="32"/>
                  </a:lnTo>
                  <a:lnTo>
                    <a:pt x="1593" y="32"/>
                  </a:lnTo>
                  <a:lnTo>
                    <a:pt x="1609" y="32"/>
                  </a:lnTo>
                  <a:lnTo>
                    <a:pt x="1625" y="32"/>
                  </a:lnTo>
                  <a:lnTo>
                    <a:pt x="1641" y="16"/>
                  </a:lnTo>
                  <a:lnTo>
                    <a:pt x="1665" y="16"/>
                  </a:lnTo>
                  <a:lnTo>
                    <a:pt x="1681" y="16"/>
                  </a:lnTo>
                  <a:lnTo>
                    <a:pt x="1697" y="0"/>
                  </a:lnTo>
                  <a:lnTo>
                    <a:pt x="1713" y="0"/>
                  </a:lnTo>
                  <a:lnTo>
                    <a:pt x="1737" y="0"/>
                  </a:lnTo>
                  <a:lnTo>
                    <a:pt x="1753" y="0"/>
                  </a:lnTo>
                  <a:lnTo>
                    <a:pt x="1769" y="0"/>
                  </a:lnTo>
                  <a:lnTo>
                    <a:pt x="1785" y="0"/>
                  </a:lnTo>
                  <a:lnTo>
                    <a:pt x="1801" y="0"/>
                  </a:lnTo>
                  <a:lnTo>
                    <a:pt x="1825" y="0"/>
                  </a:lnTo>
                  <a:lnTo>
                    <a:pt x="1841" y="0"/>
                  </a:lnTo>
                  <a:lnTo>
                    <a:pt x="1857" y="0"/>
                  </a:lnTo>
                  <a:lnTo>
                    <a:pt x="1873" y="0"/>
                  </a:lnTo>
                  <a:lnTo>
                    <a:pt x="1897" y="0"/>
                  </a:lnTo>
                  <a:lnTo>
                    <a:pt x="1913" y="0"/>
                  </a:lnTo>
                  <a:lnTo>
                    <a:pt x="1929" y="0"/>
                  </a:lnTo>
                  <a:lnTo>
                    <a:pt x="1945" y="0"/>
                  </a:lnTo>
                  <a:lnTo>
                    <a:pt x="1969" y="0"/>
                  </a:lnTo>
                  <a:lnTo>
                    <a:pt x="1985" y="0"/>
                  </a:lnTo>
                  <a:lnTo>
                    <a:pt x="2001" y="0"/>
                  </a:lnTo>
                  <a:lnTo>
                    <a:pt x="2017" y="0"/>
                  </a:lnTo>
                  <a:lnTo>
                    <a:pt x="2033" y="0"/>
                  </a:lnTo>
                  <a:lnTo>
                    <a:pt x="2057" y="0"/>
                  </a:lnTo>
                  <a:lnTo>
                    <a:pt x="2073" y="0"/>
                  </a:lnTo>
                  <a:lnTo>
                    <a:pt x="2089" y="0"/>
                  </a:lnTo>
                  <a:lnTo>
                    <a:pt x="2105" y="0"/>
                  </a:lnTo>
                  <a:lnTo>
                    <a:pt x="2129" y="0"/>
                  </a:lnTo>
                  <a:lnTo>
                    <a:pt x="2145" y="0"/>
                  </a:lnTo>
                </a:path>
              </a:pathLst>
            </a:custGeom>
            <a:noFill/>
            <a:ln w="12700">
              <a:solidFill>
                <a:srgbClr val="000000"/>
              </a:solidFill>
              <a:round/>
              <a:headEnd/>
              <a:tailEnd/>
            </a:ln>
          </p:spPr>
          <p:txBody>
            <a:bodyPr>
              <a:prstTxWarp prst="textNoShape">
                <a:avLst/>
              </a:prstTxWarp>
            </a:bodyPr>
            <a:lstStyle/>
            <a:p>
              <a:endParaRPr lang="en-US"/>
            </a:p>
          </p:txBody>
        </p:sp>
        <p:sp>
          <p:nvSpPr>
            <p:cNvPr id="116517" name="Freeform 730"/>
            <p:cNvSpPr>
              <a:spLocks/>
            </p:cNvSpPr>
            <p:nvPr/>
          </p:nvSpPr>
          <p:spPr bwMode="auto">
            <a:xfrm>
              <a:off x="2784" y="2760"/>
              <a:ext cx="2145" cy="168"/>
            </a:xfrm>
            <a:custGeom>
              <a:avLst/>
              <a:gdLst>
                <a:gd name="T0" fmla="*/ 16 w 2145"/>
                <a:gd name="T1" fmla="*/ 168 h 168"/>
                <a:gd name="T2" fmla="*/ 56 w 2145"/>
                <a:gd name="T3" fmla="*/ 168 h 168"/>
                <a:gd name="T4" fmla="*/ 88 w 2145"/>
                <a:gd name="T5" fmla="*/ 168 h 168"/>
                <a:gd name="T6" fmla="*/ 128 w 2145"/>
                <a:gd name="T7" fmla="*/ 168 h 168"/>
                <a:gd name="T8" fmla="*/ 160 w 2145"/>
                <a:gd name="T9" fmla="*/ 168 h 168"/>
                <a:gd name="T10" fmla="*/ 200 w 2145"/>
                <a:gd name="T11" fmla="*/ 168 h 168"/>
                <a:gd name="T12" fmla="*/ 232 w 2145"/>
                <a:gd name="T13" fmla="*/ 168 h 168"/>
                <a:gd name="T14" fmla="*/ 272 w 2145"/>
                <a:gd name="T15" fmla="*/ 168 h 168"/>
                <a:gd name="T16" fmla="*/ 304 w 2145"/>
                <a:gd name="T17" fmla="*/ 168 h 168"/>
                <a:gd name="T18" fmla="*/ 344 w 2145"/>
                <a:gd name="T19" fmla="*/ 168 h 168"/>
                <a:gd name="T20" fmla="*/ 376 w 2145"/>
                <a:gd name="T21" fmla="*/ 168 h 168"/>
                <a:gd name="T22" fmla="*/ 408 w 2145"/>
                <a:gd name="T23" fmla="*/ 168 h 168"/>
                <a:gd name="T24" fmla="*/ 448 w 2145"/>
                <a:gd name="T25" fmla="*/ 168 h 168"/>
                <a:gd name="T26" fmla="*/ 480 w 2145"/>
                <a:gd name="T27" fmla="*/ 168 h 168"/>
                <a:gd name="T28" fmla="*/ 520 w 2145"/>
                <a:gd name="T29" fmla="*/ 168 h 168"/>
                <a:gd name="T30" fmla="*/ 552 w 2145"/>
                <a:gd name="T31" fmla="*/ 152 h 168"/>
                <a:gd name="T32" fmla="*/ 592 w 2145"/>
                <a:gd name="T33" fmla="*/ 136 h 168"/>
                <a:gd name="T34" fmla="*/ 624 w 2145"/>
                <a:gd name="T35" fmla="*/ 104 h 168"/>
                <a:gd name="T36" fmla="*/ 664 w 2145"/>
                <a:gd name="T37" fmla="*/ 104 h 168"/>
                <a:gd name="T38" fmla="*/ 696 w 2145"/>
                <a:gd name="T39" fmla="*/ 72 h 168"/>
                <a:gd name="T40" fmla="*/ 736 w 2145"/>
                <a:gd name="T41" fmla="*/ 32 h 168"/>
                <a:gd name="T42" fmla="*/ 768 w 2145"/>
                <a:gd name="T43" fmla="*/ 16 h 168"/>
                <a:gd name="T44" fmla="*/ 808 w 2145"/>
                <a:gd name="T45" fmla="*/ 16 h 168"/>
                <a:gd name="T46" fmla="*/ 840 w 2145"/>
                <a:gd name="T47" fmla="*/ 32 h 168"/>
                <a:gd name="T48" fmla="*/ 872 w 2145"/>
                <a:gd name="T49" fmla="*/ 32 h 168"/>
                <a:gd name="T50" fmla="*/ 912 w 2145"/>
                <a:gd name="T51" fmla="*/ 32 h 168"/>
                <a:gd name="T52" fmla="*/ 944 w 2145"/>
                <a:gd name="T53" fmla="*/ 48 h 168"/>
                <a:gd name="T54" fmla="*/ 984 w 2145"/>
                <a:gd name="T55" fmla="*/ 32 h 168"/>
                <a:gd name="T56" fmla="*/ 1016 w 2145"/>
                <a:gd name="T57" fmla="*/ 0 h 168"/>
                <a:gd name="T58" fmla="*/ 1056 w 2145"/>
                <a:gd name="T59" fmla="*/ 0 h 168"/>
                <a:gd name="T60" fmla="*/ 1088 w 2145"/>
                <a:gd name="T61" fmla="*/ 48 h 168"/>
                <a:gd name="T62" fmla="*/ 1128 w 2145"/>
                <a:gd name="T63" fmla="*/ 48 h 168"/>
                <a:gd name="T64" fmla="*/ 1160 w 2145"/>
                <a:gd name="T65" fmla="*/ 88 h 168"/>
                <a:gd name="T66" fmla="*/ 1201 w 2145"/>
                <a:gd name="T67" fmla="*/ 104 h 168"/>
                <a:gd name="T68" fmla="*/ 1233 w 2145"/>
                <a:gd name="T69" fmla="*/ 120 h 168"/>
                <a:gd name="T70" fmla="*/ 1273 w 2145"/>
                <a:gd name="T71" fmla="*/ 152 h 168"/>
                <a:gd name="T72" fmla="*/ 1305 w 2145"/>
                <a:gd name="T73" fmla="*/ 152 h 168"/>
                <a:gd name="T74" fmla="*/ 1337 w 2145"/>
                <a:gd name="T75" fmla="*/ 152 h 168"/>
                <a:gd name="T76" fmla="*/ 1377 w 2145"/>
                <a:gd name="T77" fmla="*/ 152 h 168"/>
                <a:gd name="T78" fmla="*/ 1409 w 2145"/>
                <a:gd name="T79" fmla="*/ 152 h 168"/>
                <a:gd name="T80" fmla="*/ 1449 w 2145"/>
                <a:gd name="T81" fmla="*/ 152 h 168"/>
                <a:gd name="T82" fmla="*/ 1481 w 2145"/>
                <a:gd name="T83" fmla="*/ 152 h 168"/>
                <a:gd name="T84" fmla="*/ 1521 w 2145"/>
                <a:gd name="T85" fmla="*/ 152 h 168"/>
                <a:gd name="T86" fmla="*/ 1553 w 2145"/>
                <a:gd name="T87" fmla="*/ 168 h 168"/>
                <a:gd name="T88" fmla="*/ 1593 w 2145"/>
                <a:gd name="T89" fmla="*/ 168 h 168"/>
                <a:gd name="T90" fmla="*/ 1625 w 2145"/>
                <a:gd name="T91" fmla="*/ 168 h 168"/>
                <a:gd name="T92" fmla="*/ 1665 w 2145"/>
                <a:gd name="T93" fmla="*/ 168 h 168"/>
                <a:gd name="T94" fmla="*/ 1697 w 2145"/>
                <a:gd name="T95" fmla="*/ 168 h 168"/>
                <a:gd name="T96" fmla="*/ 1737 w 2145"/>
                <a:gd name="T97" fmla="*/ 168 h 168"/>
                <a:gd name="T98" fmla="*/ 1769 w 2145"/>
                <a:gd name="T99" fmla="*/ 168 h 168"/>
                <a:gd name="T100" fmla="*/ 1801 w 2145"/>
                <a:gd name="T101" fmla="*/ 168 h 168"/>
                <a:gd name="T102" fmla="*/ 1841 w 2145"/>
                <a:gd name="T103" fmla="*/ 168 h 168"/>
                <a:gd name="T104" fmla="*/ 1873 w 2145"/>
                <a:gd name="T105" fmla="*/ 168 h 168"/>
                <a:gd name="T106" fmla="*/ 1913 w 2145"/>
                <a:gd name="T107" fmla="*/ 168 h 168"/>
                <a:gd name="T108" fmla="*/ 1945 w 2145"/>
                <a:gd name="T109" fmla="*/ 168 h 168"/>
                <a:gd name="T110" fmla="*/ 1985 w 2145"/>
                <a:gd name="T111" fmla="*/ 168 h 168"/>
                <a:gd name="T112" fmla="*/ 2017 w 2145"/>
                <a:gd name="T113" fmla="*/ 168 h 168"/>
                <a:gd name="T114" fmla="*/ 2057 w 2145"/>
                <a:gd name="T115" fmla="*/ 168 h 168"/>
                <a:gd name="T116" fmla="*/ 2089 w 2145"/>
                <a:gd name="T117" fmla="*/ 168 h 168"/>
                <a:gd name="T118" fmla="*/ 2129 w 2145"/>
                <a:gd name="T119" fmla="*/ 168 h 1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45"/>
                <a:gd name="T181" fmla="*/ 0 h 168"/>
                <a:gd name="T182" fmla="*/ 2145 w 2145"/>
                <a:gd name="T183" fmla="*/ 168 h 1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45" h="168">
                  <a:moveTo>
                    <a:pt x="0" y="168"/>
                  </a:moveTo>
                  <a:lnTo>
                    <a:pt x="16" y="168"/>
                  </a:lnTo>
                  <a:lnTo>
                    <a:pt x="40" y="168"/>
                  </a:lnTo>
                  <a:lnTo>
                    <a:pt x="56" y="168"/>
                  </a:lnTo>
                  <a:lnTo>
                    <a:pt x="72" y="168"/>
                  </a:lnTo>
                  <a:lnTo>
                    <a:pt x="88" y="168"/>
                  </a:lnTo>
                  <a:lnTo>
                    <a:pt x="112" y="168"/>
                  </a:lnTo>
                  <a:lnTo>
                    <a:pt x="128" y="168"/>
                  </a:lnTo>
                  <a:lnTo>
                    <a:pt x="144" y="168"/>
                  </a:lnTo>
                  <a:lnTo>
                    <a:pt x="160" y="168"/>
                  </a:lnTo>
                  <a:lnTo>
                    <a:pt x="176" y="168"/>
                  </a:lnTo>
                  <a:lnTo>
                    <a:pt x="200" y="168"/>
                  </a:lnTo>
                  <a:lnTo>
                    <a:pt x="216" y="168"/>
                  </a:lnTo>
                  <a:lnTo>
                    <a:pt x="232" y="168"/>
                  </a:lnTo>
                  <a:lnTo>
                    <a:pt x="248" y="168"/>
                  </a:lnTo>
                  <a:lnTo>
                    <a:pt x="272" y="168"/>
                  </a:lnTo>
                  <a:lnTo>
                    <a:pt x="288" y="168"/>
                  </a:lnTo>
                  <a:lnTo>
                    <a:pt x="304" y="168"/>
                  </a:lnTo>
                  <a:lnTo>
                    <a:pt x="320" y="168"/>
                  </a:lnTo>
                  <a:lnTo>
                    <a:pt x="344" y="168"/>
                  </a:lnTo>
                  <a:lnTo>
                    <a:pt x="360" y="168"/>
                  </a:lnTo>
                  <a:lnTo>
                    <a:pt x="376" y="168"/>
                  </a:lnTo>
                  <a:lnTo>
                    <a:pt x="392" y="168"/>
                  </a:lnTo>
                  <a:lnTo>
                    <a:pt x="408" y="168"/>
                  </a:lnTo>
                  <a:lnTo>
                    <a:pt x="432" y="168"/>
                  </a:lnTo>
                  <a:lnTo>
                    <a:pt x="448" y="168"/>
                  </a:lnTo>
                  <a:lnTo>
                    <a:pt x="464" y="168"/>
                  </a:lnTo>
                  <a:lnTo>
                    <a:pt x="480" y="168"/>
                  </a:lnTo>
                  <a:lnTo>
                    <a:pt x="504" y="168"/>
                  </a:lnTo>
                  <a:lnTo>
                    <a:pt x="520" y="168"/>
                  </a:lnTo>
                  <a:lnTo>
                    <a:pt x="536" y="168"/>
                  </a:lnTo>
                  <a:lnTo>
                    <a:pt x="552" y="152"/>
                  </a:lnTo>
                  <a:lnTo>
                    <a:pt x="576" y="136"/>
                  </a:lnTo>
                  <a:lnTo>
                    <a:pt x="592" y="136"/>
                  </a:lnTo>
                  <a:lnTo>
                    <a:pt x="608" y="120"/>
                  </a:lnTo>
                  <a:lnTo>
                    <a:pt x="624" y="104"/>
                  </a:lnTo>
                  <a:lnTo>
                    <a:pt x="640" y="104"/>
                  </a:lnTo>
                  <a:lnTo>
                    <a:pt x="664" y="104"/>
                  </a:lnTo>
                  <a:lnTo>
                    <a:pt x="680" y="72"/>
                  </a:lnTo>
                  <a:lnTo>
                    <a:pt x="696" y="72"/>
                  </a:lnTo>
                  <a:lnTo>
                    <a:pt x="712" y="48"/>
                  </a:lnTo>
                  <a:lnTo>
                    <a:pt x="736" y="32"/>
                  </a:lnTo>
                  <a:lnTo>
                    <a:pt x="752" y="16"/>
                  </a:lnTo>
                  <a:lnTo>
                    <a:pt x="768" y="16"/>
                  </a:lnTo>
                  <a:lnTo>
                    <a:pt x="784" y="16"/>
                  </a:lnTo>
                  <a:lnTo>
                    <a:pt x="808" y="16"/>
                  </a:lnTo>
                  <a:lnTo>
                    <a:pt x="824" y="16"/>
                  </a:lnTo>
                  <a:lnTo>
                    <a:pt x="840" y="32"/>
                  </a:lnTo>
                  <a:lnTo>
                    <a:pt x="856" y="32"/>
                  </a:lnTo>
                  <a:lnTo>
                    <a:pt x="872" y="32"/>
                  </a:lnTo>
                  <a:lnTo>
                    <a:pt x="896" y="32"/>
                  </a:lnTo>
                  <a:lnTo>
                    <a:pt x="912" y="32"/>
                  </a:lnTo>
                  <a:lnTo>
                    <a:pt x="928" y="32"/>
                  </a:lnTo>
                  <a:lnTo>
                    <a:pt x="944" y="48"/>
                  </a:lnTo>
                  <a:lnTo>
                    <a:pt x="968" y="48"/>
                  </a:lnTo>
                  <a:lnTo>
                    <a:pt x="984" y="32"/>
                  </a:lnTo>
                  <a:lnTo>
                    <a:pt x="1000" y="32"/>
                  </a:lnTo>
                  <a:lnTo>
                    <a:pt x="1016" y="0"/>
                  </a:lnTo>
                  <a:lnTo>
                    <a:pt x="1040" y="0"/>
                  </a:lnTo>
                  <a:lnTo>
                    <a:pt x="1056" y="0"/>
                  </a:lnTo>
                  <a:lnTo>
                    <a:pt x="1072" y="16"/>
                  </a:lnTo>
                  <a:lnTo>
                    <a:pt x="1088" y="48"/>
                  </a:lnTo>
                  <a:lnTo>
                    <a:pt x="1104" y="48"/>
                  </a:lnTo>
                  <a:lnTo>
                    <a:pt x="1128" y="48"/>
                  </a:lnTo>
                  <a:lnTo>
                    <a:pt x="1144" y="48"/>
                  </a:lnTo>
                  <a:lnTo>
                    <a:pt x="1160" y="88"/>
                  </a:lnTo>
                  <a:lnTo>
                    <a:pt x="1176" y="104"/>
                  </a:lnTo>
                  <a:lnTo>
                    <a:pt x="1201" y="104"/>
                  </a:lnTo>
                  <a:lnTo>
                    <a:pt x="1217" y="120"/>
                  </a:lnTo>
                  <a:lnTo>
                    <a:pt x="1233" y="120"/>
                  </a:lnTo>
                  <a:lnTo>
                    <a:pt x="1249" y="120"/>
                  </a:lnTo>
                  <a:lnTo>
                    <a:pt x="1273" y="152"/>
                  </a:lnTo>
                  <a:lnTo>
                    <a:pt x="1289" y="152"/>
                  </a:lnTo>
                  <a:lnTo>
                    <a:pt x="1305" y="152"/>
                  </a:lnTo>
                  <a:lnTo>
                    <a:pt x="1321" y="152"/>
                  </a:lnTo>
                  <a:lnTo>
                    <a:pt x="1337" y="152"/>
                  </a:lnTo>
                  <a:lnTo>
                    <a:pt x="1361" y="152"/>
                  </a:lnTo>
                  <a:lnTo>
                    <a:pt x="1377" y="152"/>
                  </a:lnTo>
                  <a:lnTo>
                    <a:pt x="1393" y="152"/>
                  </a:lnTo>
                  <a:lnTo>
                    <a:pt x="1409" y="152"/>
                  </a:lnTo>
                  <a:lnTo>
                    <a:pt x="1433" y="152"/>
                  </a:lnTo>
                  <a:lnTo>
                    <a:pt x="1449" y="152"/>
                  </a:lnTo>
                  <a:lnTo>
                    <a:pt x="1465" y="152"/>
                  </a:lnTo>
                  <a:lnTo>
                    <a:pt x="1481" y="152"/>
                  </a:lnTo>
                  <a:lnTo>
                    <a:pt x="1505" y="152"/>
                  </a:lnTo>
                  <a:lnTo>
                    <a:pt x="1521" y="152"/>
                  </a:lnTo>
                  <a:lnTo>
                    <a:pt x="1537" y="168"/>
                  </a:lnTo>
                  <a:lnTo>
                    <a:pt x="1553" y="168"/>
                  </a:lnTo>
                  <a:lnTo>
                    <a:pt x="1569" y="168"/>
                  </a:lnTo>
                  <a:lnTo>
                    <a:pt x="1593" y="168"/>
                  </a:lnTo>
                  <a:lnTo>
                    <a:pt x="1609" y="168"/>
                  </a:lnTo>
                  <a:lnTo>
                    <a:pt x="1625" y="168"/>
                  </a:lnTo>
                  <a:lnTo>
                    <a:pt x="1641" y="168"/>
                  </a:lnTo>
                  <a:lnTo>
                    <a:pt x="1665" y="168"/>
                  </a:lnTo>
                  <a:lnTo>
                    <a:pt x="1681" y="168"/>
                  </a:lnTo>
                  <a:lnTo>
                    <a:pt x="1697" y="168"/>
                  </a:lnTo>
                  <a:lnTo>
                    <a:pt x="1713" y="168"/>
                  </a:lnTo>
                  <a:lnTo>
                    <a:pt x="1737" y="168"/>
                  </a:lnTo>
                  <a:lnTo>
                    <a:pt x="1753" y="168"/>
                  </a:lnTo>
                  <a:lnTo>
                    <a:pt x="1769" y="168"/>
                  </a:lnTo>
                  <a:lnTo>
                    <a:pt x="1785" y="168"/>
                  </a:lnTo>
                  <a:lnTo>
                    <a:pt x="1801" y="168"/>
                  </a:lnTo>
                  <a:lnTo>
                    <a:pt x="1825" y="168"/>
                  </a:lnTo>
                  <a:lnTo>
                    <a:pt x="1841" y="168"/>
                  </a:lnTo>
                  <a:lnTo>
                    <a:pt x="1857" y="168"/>
                  </a:lnTo>
                  <a:lnTo>
                    <a:pt x="1873" y="168"/>
                  </a:lnTo>
                  <a:lnTo>
                    <a:pt x="1897" y="168"/>
                  </a:lnTo>
                  <a:lnTo>
                    <a:pt x="1913" y="168"/>
                  </a:lnTo>
                  <a:lnTo>
                    <a:pt x="1929" y="168"/>
                  </a:lnTo>
                  <a:lnTo>
                    <a:pt x="1945" y="168"/>
                  </a:lnTo>
                  <a:lnTo>
                    <a:pt x="1969" y="168"/>
                  </a:lnTo>
                  <a:lnTo>
                    <a:pt x="1985" y="168"/>
                  </a:lnTo>
                  <a:lnTo>
                    <a:pt x="2001" y="168"/>
                  </a:lnTo>
                  <a:lnTo>
                    <a:pt x="2017" y="168"/>
                  </a:lnTo>
                  <a:lnTo>
                    <a:pt x="2033" y="168"/>
                  </a:lnTo>
                  <a:lnTo>
                    <a:pt x="2057" y="168"/>
                  </a:lnTo>
                  <a:lnTo>
                    <a:pt x="2073" y="168"/>
                  </a:lnTo>
                  <a:lnTo>
                    <a:pt x="2089" y="168"/>
                  </a:lnTo>
                  <a:lnTo>
                    <a:pt x="2105" y="168"/>
                  </a:lnTo>
                  <a:lnTo>
                    <a:pt x="2129" y="168"/>
                  </a:lnTo>
                  <a:lnTo>
                    <a:pt x="2145" y="168"/>
                  </a:lnTo>
                </a:path>
              </a:pathLst>
            </a:custGeom>
            <a:noFill/>
            <a:ln w="12700">
              <a:solidFill>
                <a:srgbClr val="000000"/>
              </a:solidFill>
              <a:round/>
              <a:headEnd/>
              <a:tailEnd/>
            </a:ln>
          </p:spPr>
          <p:txBody>
            <a:bodyPr>
              <a:prstTxWarp prst="textNoShape">
                <a:avLst/>
              </a:prstTxWarp>
            </a:bodyPr>
            <a:lstStyle/>
            <a:p>
              <a:endParaRPr lang="en-US"/>
            </a:p>
          </p:txBody>
        </p:sp>
        <p:sp>
          <p:nvSpPr>
            <p:cNvPr id="116518" name="Freeform 731"/>
            <p:cNvSpPr>
              <a:spLocks/>
            </p:cNvSpPr>
            <p:nvPr/>
          </p:nvSpPr>
          <p:spPr bwMode="auto">
            <a:xfrm>
              <a:off x="2784" y="2864"/>
              <a:ext cx="2145" cy="64"/>
            </a:xfrm>
            <a:custGeom>
              <a:avLst/>
              <a:gdLst>
                <a:gd name="T0" fmla="*/ 16 w 2145"/>
                <a:gd name="T1" fmla="*/ 64 h 64"/>
                <a:gd name="T2" fmla="*/ 56 w 2145"/>
                <a:gd name="T3" fmla="*/ 64 h 64"/>
                <a:gd name="T4" fmla="*/ 88 w 2145"/>
                <a:gd name="T5" fmla="*/ 64 h 64"/>
                <a:gd name="T6" fmla="*/ 128 w 2145"/>
                <a:gd name="T7" fmla="*/ 64 h 64"/>
                <a:gd name="T8" fmla="*/ 160 w 2145"/>
                <a:gd name="T9" fmla="*/ 64 h 64"/>
                <a:gd name="T10" fmla="*/ 200 w 2145"/>
                <a:gd name="T11" fmla="*/ 64 h 64"/>
                <a:gd name="T12" fmla="*/ 232 w 2145"/>
                <a:gd name="T13" fmla="*/ 64 h 64"/>
                <a:gd name="T14" fmla="*/ 272 w 2145"/>
                <a:gd name="T15" fmla="*/ 64 h 64"/>
                <a:gd name="T16" fmla="*/ 304 w 2145"/>
                <a:gd name="T17" fmla="*/ 64 h 64"/>
                <a:gd name="T18" fmla="*/ 344 w 2145"/>
                <a:gd name="T19" fmla="*/ 64 h 64"/>
                <a:gd name="T20" fmla="*/ 376 w 2145"/>
                <a:gd name="T21" fmla="*/ 64 h 64"/>
                <a:gd name="T22" fmla="*/ 408 w 2145"/>
                <a:gd name="T23" fmla="*/ 64 h 64"/>
                <a:gd name="T24" fmla="*/ 448 w 2145"/>
                <a:gd name="T25" fmla="*/ 64 h 64"/>
                <a:gd name="T26" fmla="*/ 480 w 2145"/>
                <a:gd name="T27" fmla="*/ 64 h 64"/>
                <a:gd name="T28" fmla="*/ 520 w 2145"/>
                <a:gd name="T29" fmla="*/ 64 h 64"/>
                <a:gd name="T30" fmla="*/ 552 w 2145"/>
                <a:gd name="T31" fmla="*/ 64 h 64"/>
                <a:gd name="T32" fmla="*/ 592 w 2145"/>
                <a:gd name="T33" fmla="*/ 48 h 64"/>
                <a:gd name="T34" fmla="*/ 624 w 2145"/>
                <a:gd name="T35" fmla="*/ 32 h 64"/>
                <a:gd name="T36" fmla="*/ 664 w 2145"/>
                <a:gd name="T37" fmla="*/ 0 h 64"/>
                <a:gd name="T38" fmla="*/ 696 w 2145"/>
                <a:gd name="T39" fmla="*/ 16 h 64"/>
                <a:gd name="T40" fmla="*/ 736 w 2145"/>
                <a:gd name="T41" fmla="*/ 32 h 64"/>
                <a:gd name="T42" fmla="*/ 768 w 2145"/>
                <a:gd name="T43" fmla="*/ 32 h 64"/>
                <a:gd name="T44" fmla="*/ 808 w 2145"/>
                <a:gd name="T45" fmla="*/ 32 h 64"/>
                <a:gd name="T46" fmla="*/ 840 w 2145"/>
                <a:gd name="T47" fmla="*/ 32 h 64"/>
                <a:gd name="T48" fmla="*/ 872 w 2145"/>
                <a:gd name="T49" fmla="*/ 16 h 64"/>
                <a:gd name="T50" fmla="*/ 912 w 2145"/>
                <a:gd name="T51" fmla="*/ 0 h 64"/>
                <a:gd name="T52" fmla="*/ 944 w 2145"/>
                <a:gd name="T53" fmla="*/ 0 h 64"/>
                <a:gd name="T54" fmla="*/ 984 w 2145"/>
                <a:gd name="T55" fmla="*/ 16 h 64"/>
                <a:gd name="T56" fmla="*/ 1016 w 2145"/>
                <a:gd name="T57" fmla="*/ 32 h 64"/>
                <a:gd name="T58" fmla="*/ 1056 w 2145"/>
                <a:gd name="T59" fmla="*/ 32 h 64"/>
                <a:gd name="T60" fmla="*/ 1088 w 2145"/>
                <a:gd name="T61" fmla="*/ 32 h 64"/>
                <a:gd name="T62" fmla="*/ 1128 w 2145"/>
                <a:gd name="T63" fmla="*/ 48 h 64"/>
                <a:gd name="T64" fmla="*/ 1160 w 2145"/>
                <a:gd name="T65" fmla="*/ 48 h 64"/>
                <a:gd name="T66" fmla="*/ 1201 w 2145"/>
                <a:gd name="T67" fmla="*/ 48 h 64"/>
                <a:gd name="T68" fmla="*/ 1233 w 2145"/>
                <a:gd name="T69" fmla="*/ 32 h 64"/>
                <a:gd name="T70" fmla="*/ 1273 w 2145"/>
                <a:gd name="T71" fmla="*/ 48 h 64"/>
                <a:gd name="T72" fmla="*/ 1305 w 2145"/>
                <a:gd name="T73" fmla="*/ 48 h 64"/>
                <a:gd name="T74" fmla="*/ 1337 w 2145"/>
                <a:gd name="T75" fmla="*/ 48 h 64"/>
                <a:gd name="T76" fmla="*/ 1377 w 2145"/>
                <a:gd name="T77" fmla="*/ 48 h 64"/>
                <a:gd name="T78" fmla="*/ 1409 w 2145"/>
                <a:gd name="T79" fmla="*/ 48 h 64"/>
                <a:gd name="T80" fmla="*/ 1449 w 2145"/>
                <a:gd name="T81" fmla="*/ 48 h 64"/>
                <a:gd name="T82" fmla="*/ 1481 w 2145"/>
                <a:gd name="T83" fmla="*/ 64 h 64"/>
                <a:gd name="T84" fmla="*/ 1521 w 2145"/>
                <a:gd name="T85" fmla="*/ 64 h 64"/>
                <a:gd name="T86" fmla="*/ 1553 w 2145"/>
                <a:gd name="T87" fmla="*/ 64 h 64"/>
                <a:gd name="T88" fmla="*/ 1593 w 2145"/>
                <a:gd name="T89" fmla="*/ 64 h 64"/>
                <a:gd name="T90" fmla="*/ 1625 w 2145"/>
                <a:gd name="T91" fmla="*/ 64 h 64"/>
                <a:gd name="T92" fmla="*/ 1665 w 2145"/>
                <a:gd name="T93" fmla="*/ 64 h 64"/>
                <a:gd name="T94" fmla="*/ 1697 w 2145"/>
                <a:gd name="T95" fmla="*/ 64 h 64"/>
                <a:gd name="T96" fmla="*/ 1737 w 2145"/>
                <a:gd name="T97" fmla="*/ 64 h 64"/>
                <a:gd name="T98" fmla="*/ 1769 w 2145"/>
                <a:gd name="T99" fmla="*/ 64 h 64"/>
                <a:gd name="T100" fmla="*/ 1801 w 2145"/>
                <a:gd name="T101" fmla="*/ 64 h 64"/>
                <a:gd name="T102" fmla="*/ 1841 w 2145"/>
                <a:gd name="T103" fmla="*/ 64 h 64"/>
                <a:gd name="T104" fmla="*/ 1873 w 2145"/>
                <a:gd name="T105" fmla="*/ 64 h 64"/>
                <a:gd name="T106" fmla="*/ 1913 w 2145"/>
                <a:gd name="T107" fmla="*/ 64 h 64"/>
                <a:gd name="T108" fmla="*/ 1945 w 2145"/>
                <a:gd name="T109" fmla="*/ 64 h 64"/>
                <a:gd name="T110" fmla="*/ 1985 w 2145"/>
                <a:gd name="T111" fmla="*/ 64 h 64"/>
                <a:gd name="T112" fmla="*/ 2017 w 2145"/>
                <a:gd name="T113" fmla="*/ 64 h 64"/>
                <a:gd name="T114" fmla="*/ 2057 w 2145"/>
                <a:gd name="T115" fmla="*/ 64 h 64"/>
                <a:gd name="T116" fmla="*/ 2089 w 2145"/>
                <a:gd name="T117" fmla="*/ 64 h 64"/>
                <a:gd name="T118" fmla="*/ 2129 w 2145"/>
                <a:gd name="T119" fmla="*/ 64 h 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45"/>
                <a:gd name="T181" fmla="*/ 0 h 64"/>
                <a:gd name="T182" fmla="*/ 2145 w 2145"/>
                <a:gd name="T183" fmla="*/ 64 h 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45" h="64">
                  <a:moveTo>
                    <a:pt x="0" y="64"/>
                  </a:moveTo>
                  <a:lnTo>
                    <a:pt x="16" y="64"/>
                  </a:lnTo>
                  <a:lnTo>
                    <a:pt x="40" y="64"/>
                  </a:lnTo>
                  <a:lnTo>
                    <a:pt x="56" y="64"/>
                  </a:lnTo>
                  <a:lnTo>
                    <a:pt x="72" y="64"/>
                  </a:lnTo>
                  <a:lnTo>
                    <a:pt x="88" y="64"/>
                  </a:lnTo>
                  <a:lnTo>
                    <a:pt x="112" y="64"/>
                  </a:lnTo>
                  <a:lnTo>
                    <a:pt x="128" y="64"/>
                  </a:lnTo>
                  <a:lnTo>
                    <a:pt x="144" y="64"/>
                  </a:lnTo>
                  <a:lnTo>
                    <a:pt x="160" y="64"/>
                  </a:lnTo>
                  <a:lnTo>
                    <a:pt x="176" y="64"/>
                  </a:lnTo>
                  <a:lnTo>
                    <a:pt x="200" y="64"/>
                  </a:lnTo>
                  <a:lnTo>
                    <a:pt x="216" y="64"/>
                  </a:lnTo>
                  <a:lnTo>
                    <a:pt x="232" y="64"/>
                  </a:lnTo>
                  <a:lnTo>
                    <a:pt x="248" y="64"/>
                  </a:lnTo>
                  <a:lnTo>
                    <a:pt x="272" y="64"/>
                  </a:lnTo>
                  <a:lnTo>
                    <a:pt x="288" y="64"/>
                  </a:lnTo>
                  <a:lnTo>
                    <a:pt x="304" y="64"/>
                  </a:lnTo>
                  <a:lnTo>
                    <a:pt x="320" y="64"/>
                  </a:lnTo>
                  <a:lnTo>
                    <a:pt x="344" y="64"/>
                  </a:lnTo>
                  <a:lnTo>
                    <a:pt x="360" y="64"/>
                  </a:lnTo>
                  <a:lnTo>
                    <a:pt x="376" y="64"/>
                  </a:lnTo>
                  <a:lnTo>
                    <a:pt x="392" y="64"/>
                  </a:lnTo>
                  <a:lnTo>
                    <a:pt x="408" y="64"/>
                  </a:lnTo>
                  <a:lnTo>
                    <a:pt x="432" y="64"/>
                  </a:lnTo>
                  <a:lnTo>
                    <a:pt x="448" y="64"/>
                  </a:lnTo>
                  <a:lnTo>
                    <a:pt x="464" y="64"/>
                  </a:lnTo>
                  <a:lnTo>
                    <a:pt x="480" y="64"/>
                  </a:lnTo>
                  <a:lnTo>
                    <a:pt x="504" y="64"/>
                  </a:lnTo>
                  <a:lnTo>
                    <a:pt x="520" y="64"/>
                  </a:lnTo>
                  <a:lnTo>
                    <a:pt x="536" y="64"/>
                  </a:lnTo>
                  <a:lnTo>
                    <a:pt x="552" y="64"/>
                  </a:lnTo>
                  <a:lnTo>
                    <a:pt x="576" y="48"/>
                  </a:lnTo>
                  <a:lnTo>
                    <a:pt x="592" y="48"/>
                  </a:lnTo>
                  <a:lnTo>
                    <a:pt x="608" y="32"/>
                  </a:lnTo>
                  <a:lnTo>
                    <a:pt x="624" y="32"/>
                  </a:lnTo>
                  <a:lnTo>
                    <a:pt x="640" y="32"/>
                  </a:lnTo>
                  <a:lnTo>
                    <a:pt x="664" y="0"/>
                  </a:lnTo>
                  <a:lnTo>
                    <a:pt x="680" y="0"/>
                  </a:lnTo>
                  <a:lnTo>
                    <a:pt x="696" y="16"/>
                  </a:lnTo>
                  <a:lnTo>
                    <a:pt x="712" y="32"/>
                  </a:lnTo>
                  <a:lnTo>
                    <a:pt x="736" y="32"/>
                  </a:lnTo>
                  <a:lnTo>
                    <a:pt x="752" y="32"/>
                  </a:lnTo>
                  <a:lnTo>
                    <a:pt x="768" y="32"/>
                  </a:lnTo>
                  <a:lnTo>
                    <a:pt x="784" y="32"/>
                  </a:lnTo>
                  <a:lnTo>
                    <a:pt x="808" y="32"/>
                  </a:lnTo>
                  <a:lnTo>
                    <a:pt x="824" y="32"/>
                  </a:lnTo>
                  <a:lnTo>
                    <a:pt x="840" y="32"/>
                  </a:lnTo>
                  <a:lnTo>
                    <a:pt x="856" y="32"/>
                  </a:lnTo>
                  <a:lnTo>
                    <a:pt x="872" y="16"/>
                  </a:lnTo>
                  <a:lnTo>
                    <a:pt x="896" y="16"/>
                  </a:lnTo>
                  <a:lnTo>
                    <a:pt x="912" y="0"/>
                  </a:lnTo>
                  <a:lnTo>
                    <a:pt x="928" y="0"/>
                  </a:lnTo>
                  <a:lnTo>
                    <a:pt x="944" y="0"/>
                  </a:lnTo>
                  <a:lnTo>
                    <a:pt x="968" y="0"/>
                  </a:lnTo>
                  <a:lnTo>
                    <a:pt x="984" y="16"/>
                  </a:lnTo>
                  <a:lnTo>
                    <a:pt x="1000" y="16"/>
                  </a:lnTo>
                  <a:lnTo>
                    <a:pt x="1016" y="32"/>
                  </a:lnTo>
                  <a:lnTo>
                    <a:pt x="1040" y="32"/>
                  </a:lnTo>
                  <a:lnTo>
                    <a:pt x="1056" y="32"/>
                  </a:lnTo>
                  <a:lnTo>
                    <a:pt x="1072" y="32"/>
                  </a:lnTo>
                  <a:lnTo>
                    <a:pt x="1088" y="32"/>
                  </a:lnTo>
                  <a:lnTo>
                    <a:pt x="1104" y="48"/>
                  </a:lnTo>
                  <a:lnTo>
                    <a:pt x="1128" y="48"/>
                  </a:lnTo>
                  <a:lnTo>
                    <a:pt x="1144" y="48"/>
                  </a:lnTo>
                  <a:lnTo>
                    <a:pt x="1160" y="48"/>
                  </a:lnTo>
                  <a:lnTo>
                    <a:pt x="1176" y="48"/>
                  </a:lnTo>
                  <a:lnTo>
                    <a:pt x="1201" y="48"/>
                  </a:lnTo>
                  <a:lnTo>
                    <a:pt x="1217" y="32"/>
                  </a:lnTo>
                  <a:lnTo>
                    <a:pt x="1233" y="32"/>
                  </a:lnTo>
                  <a:lnTo>
                    <a:pt x="1249" y="32"/>
                  </a:lnTo>
                  <a:lnTo>
                    <a:pt x="1273" y="48"/>
                  </a:lnTo>
                  <a:lnTo>
                    <a:pt x="1289" y="48"/>
                  </a:lnTo>
                  <a:lnTo>
                    <a:pt x="1305" y="48"/>
                  </a:lnTo>
                  <a:lnTo>
                    <a:pt x="1321" y="48"/>
                  </a:lnTo>
                  <a:lnTo>
                    <a:pt x="1337" y="48"/>
                  </a:lnTo>
                  <a:lnTo>
                    <a:pt x="1361" y="48"/>
                  </a:lnTo>
                  <a:lnTo>
                    <a:pt x="1377" y="48"/>
                  </a:lnTo>
                  <a:lnTo>
                    <a:pt x="1393" y="48"/>
                  </a:lnTo>
                  <a:lnTo>
                    <a:pt x="1409" y="48"/>
                  </a:lnTo>
                  <a:lnTo>
                    <a:pt x="1433" y="48"/>
                  </a:lnTo>
                  <a:lnTo>
                    <a:pt x="1449" y="48"/>
                  </a:lnTo>
                  <a:lnTo>
                    <a:pt x="1465" y="48"/>
                  </a:lnTo>
                  <a:lnTo>
                    <a:pt x="1481" y="64"/>
                  </a:lnTo>
                  <a:lnTo>
                    <a:pt x="1505" y="64"/>
                  </a:lnTo>
                  <a:lnTo>
                    <a:pt x="1521" y="64"/>
                  </a:lnTo>
                  <a:lnTo>
                    <a:pt x="1537" y="64"/>
                  </a:lnTo>
                  <a:lnTo>
                    <a:pt x="1553" y="64"/>
                  </a:lnTo>
                  <a:lnTo>
                    <a:pt x="1569" y="64"/>
                  </a:lnTo>
                  <a:lnTo>
                    <a:pt x="1593" y="64"/>
                  </a:lnTo>
                  <a:lnTo>
                    <a:pt x="1609" y="64"/>
                  </a:lnTo>
                  <a:lnTo>
                    <a:pt x="1625" y="64"/>
                  </a:lnTo>
                  <a:lnTo>
                    <a:pt x="1641" y="64"/>
                  </a:lnTo>
                  <a:lnTo>
                    <a:pt x="1665" y="64"/>
                  </a:lnTo>
                  <a:lnTo>
                    <a:pt x="1681" y="64"/>
                  </a:lnTo>
                  <a:lnTo>
                    <a:pt x="1697" y="64"/>
                  </a:lnTo>
                  <a:lnTo>
                    <a:pt x="1713" y="64"/>
                  </a:lnTo>
                  <a:lnTo>
                    <a:pt x="1737" y="64"/>
                  </a:lnTo>
                  <a:lnTo>
                    <a:pt x="1753" y="64"/>
                  </a:lnTo>
                  <a:lnTo>
                    <a:pt x="1769" y="64"/>
                  </a:lnTo>
                  <a:lnTo>
                    <a:pt x="1785" y="64"/>
                  </a:lnTo>
                  <a:lnTo>
                    <a:pt x="1801" y="64"/>
                  </a:lnTo>
                  <a:lnTo>
                    <a:pt x="1825" y="64"/>
                  </a:lnTo>
                  <a:lnTo>
                    <a:pt x="1841" y="64"/>
                  </a:lnTo>
                  <a:lnTo>
                    <a:pt x="1857" y="64"/>
                  </a:lnTo>
                  <a:lnTo>
                    <a:pt x="1873" y="64"/>
                  </a:lnTo>
                  <a:lnTo>
                    <a:pt x="1897" y="64"/>
                  </a:lnTo>
                  <a:lnTo>
                    <a:pt x="1913" y="64"/>
                  </a:lnTo>
                  <a:lnTo>
                    <a:pt x="1929" y="64"/>
                  </a:lnTo>
                  <a:lnTo>
                    <a:pt x="1945" y="64"/>
                  </a:lnTo>
                  <a:lnTo>
                    <a:pt x="1969" y="64"/>
                  </a:lnTo>
                  <a:lnTo>
                    <a:pt x="1985" y="64"/>
                  </a:lnTo>
                  <a:lnTo>
                    <a:pt x="2001" y="64"/>
                  </a:lnTo>
                  <a:lnTo>
                    <a:pt x="2017" y="64"/>
                  </a:lnTo>
                  <a:lnTo>
                    <a:pt x="2033" y="64"/>
                  </a:lnTo>
                  <a:lnTo>
                    <a:pt x="2057" y="64"/>
                  </a:lnTo>
                  <a:lnTo>
                    <a:pt x="2073" y="64"/>
                  </a:lnTo>
                  <a:lnTo>
                    <a:pt x="2089" y="64"/>
                  </a:lnTo>
                  <a:lnTo>
                    <a:pt x="2105" y="64"/>
                  </a:lnTo>
                  <a:lnTo>
                    <a:pt x="2129" y="64"/>
                  </a:lnTo>
                  <a:lnTo>
                    <a:pt x="2145" y="64"/>
                  </a:lnTo>
                </a:path>
              </a:pathLst>
            </a:custGeom>
            <a:noFill/>
            <a:ln w="12700">
              <a:solidFill>
                <a:srgbClr val="000000"/>
              </a:solidFill>
              <a:round/>
              <a:headEnd/>
              <a:tailEnd/>
            </a:ln>
          </p:spPr>
          <p:txBody>
            <a:bodyPr>
              <a:prstTxWarp prst="textNoShape">
                <a:avLst/>
              </a:prstTxWarp>
            </a:bodyPr>
            <a:lstStyle/>
            <a:p>
              <a:endParaRPr lang="en-US"/>
            </a:p>
          </p:txBody>
        </p:sp>
        <p:sp>
          <p:nvSpPr>
            <p:cNvPr id="116519" name="Freeform 732"/>
            <p:cNvSpPr>
              <a:spLocks/>
            </p:cNvSpPr>
            <p:nvPr/>
          </p:nvSpPr>
          <p:spPr bwMode="auto">
            <a:xfrm>
              <a:off x="2784" y="2808"/>
              <a:ext cx="2145" cy="120"/>
            </a:xfrm>
            <a:custGeom>
              <a:avLst/>
              <a:gdLst>
                <a:gd name="T0" fmla="*/ 16 w 2145"/>
                <a:gd name="T1" fmla="*/ 120 h 120"/>
                <a:gd name="T2" fmla="*/ 56 w 2145"/>
                <a:gd name="T3" fmla="*/ 120 h 120"/>
                <a:gd name="T4" fmla="*/ 88 w 2145"/>
                <a:gd name="T5" fmla="*/ 120 h 120"/>
                <a:gd name="T6" fmla="*/ 128 w 2145"/>
                <a:gd name="T7" fmla="*/ 120 h 120"/>
                <a:gd name="T8" fmla="*/ 160 w 2145"/>
                <a:gd name="T9" fmla="*/ 120 h 120"/>
                <a:gd name="T10" fmla="*/ 200 w 2145"/>
                <a:gd name="T11" fmla="*/ 120 h 120"/>
                <a:gd name="T12" fmla="*/ 232 w 2145"/>
                <a:gd name="T13" fmla="*/ 120 h 120"/>
                <a:gd name="T14" fmla="*/ 272 w 2145"/>
                <a:gd name="T15" fmla="*/ 120 h 120"/>
                <a:gd name="T16" fmla="*/ 304 w 2145"/>
                <a:gd name="T17" fmla="*/ 120 h 120"/>
                <a:gd name="T18" fmla="*/ 344 w 2145"/>
                <a:gd name="T19" fmla="*/ 120 h 120"/>
                <a:gd name="T20" fmla="*/ 376 w 2145"/>
                <a:gd name="T21" fmla="*/ 120 h 120"/>
                <a:gd name="T22" fmla="*/ 408 w 2145"/>
                <a:gd name="T23" fmla="*/ 120 h 120"/>
                <a:gd name="T24" fmla="*/ 448 w 2145"/>
                <a:gd name="T25" fmla="*/ 120 h 120"/>
                <a:gd name="T26" fmla="*/ 480 w 2145"/>
                <a:gd name="T27" fmla="*/ 120 h 120"/>
                <a:gd name="T28" fmla="*/ 520 w 2145"/>
                <a:gd name="T29" fmla="*/ 120 h 120"/>
                <a:gd name="T30" fmla="*/ 552 w 2145"/>
                <a:gd name="T31" fmla="*/ 120 h 120"/>
                <a:gd name="T32" fmla="*/ 592 w 2145"/>
                <a:gd name="T33" fmla="*/ 104 h 120"/>
                <a:gd name="T34" fmla="*/ 624 w 2145"/>
                <a:gd name="T35" fmla="*/ 88 h 120"/>
                <a:gd name="T36" fmla="*/ 664 w 2145"/>
                <a:gd name="T37" fmla="*/ 72 h 120"/>
                <a:gd name="T38" fmla="*/ 696 w 2145"/>
                <a:gd name="T39" fmla="*/ 56 h 120"/>
                <a:gd name="T40" fmla="*/ 736 w 2145"/>
                <a:gd name="T41" fmla="*/ 24 h 120"/>
                <a:gd name="T42" fmla="*/ 768 w 2145"/>
                <a:gd name="T43" fmla="*/ 0 h 120"/>
                <a:gd name="T44" fmla="*/ 808 w 2145"/>
                <a:gd name="T45" fmla="*/ 24 h 120"/>
                <a:gd name="T46" fmla="*/ 840 w 2145"/>
                <a:gd name="T47" fmla="*/ 24 h 120"/>
                <a:gd name="T48" fmla="*/ 872 w 2145"/>
                <a:gd name="T49" fmla="*/ 56 h 120"/>
                <a:gd name="T50" fmla="*/ 912 w 2145"/>
                <a:gd name="T51" fmla="*/ 40 h 120"/>
                <a:gd name="T52" fmla="*/ 944 w 2145"/>
                <a:gd name="T53" fmla="*/ 56 h 120"/>
                <a:gd name="T54" fmla="*/ 984 w 2145"/>
                <a:gd name="T55" fmla="*/ 56 h 120"/>
                <a:gd name="T56" fmla="*/ 1016 w 2145"/>
                <a:gd name="T57" fmla="*/ 72 h 120"/>
                <a:gd name="T58" fmla="*/ 1056 w 2145"/>
                <a:gd name="T59" fmla="*/ 72 h 120"/>
                <a:gd name="T60" fmla="*/ 1088 w 2145"/>
                <a:gd name="T61" fmla="*/ 88 h 120"/>
                <a:gd name="T62" fmla="*/ 1128 w 2145"/>
                <a:gd name="T63" fmla="*/ 88 h 120"/>
                <a:gd name="T64" fmla="*/ 1160 w 2145"/>
                <a:gd name="T65" fmla="*/ 104 h 120"/>
                <a:gd name="T66" fmla="*/ 1201 w 2145"/>
                <a:gd name="T67" fmla="*/ 120 h 120"/>
                <a:gd name="T68" fmla="*/ 1233 w 2145"/>
                <a:gd name="T69" fmla="*/ 120 h 120"/>
                <a:gd name="T70" fmla="*/ 1273 w 2145"/>
                <a:gd name="T71" fmla="*/ 120 h 120"/>
                <a:gd name="T72" fmla="*/ 1305 w 2145"/>
                <a:gd name="T73" fmla="*/ 120 h 120"/>
                <a:gd name="T74" fmla="*/ 1337 w 2145"/>
                <a:gd name="T75" fmla="*/ 120 h 120"/>
                <a:gd name="T76" fmla="*/ 1377 w 2145"/>
                <a:gd name="T77" fmla="*/ 120 h 120"/>
                <a:gd name="T78" fmla="*/ 1409 w 2145"/>
                <a:gd name="T79" fmla="*/ 120 h 120"/>
                <a:gd name="T80" fmla="*/ 1449 w 2145"/>
                <a:gd name="T81" fmla="*/ 120 h 120"/>
                <a:gd name="T82" fmla="*/ 1481 w 2145"/>
                <a:gd name="T83" fmla="*/ 104 h 120"/>
                <a:gd name="T84" fmla="*/ 1521 w 2145"/>
                <a:gd name="T85" fmla="*/ 104 h 120"/>
                <a:gd name="T86" fmla="*/ 1553 w 2145"/>
                <a:gd name="T87" fmla="*/ 104 h 120"/>
                <a:gd name="T88" fmla="*/ 1593 w 2145"/>
                <a:gd name="T89" fmla="*/ 104 h 120"/>
                <a:gd name="T90" fmla="*/ 1625 w 2145"/>
                <a:gd name="T91" fmla="*/ 104 h 120"/>
                <a:gd name="T92" fmla="*/ 1665 w 2145"/>
                <a:gd name="T93" fmla="*/ 104 h 120"/>
                <a:gd name="T94" fmla="*/ 1697 w 2145"/>
                <a:gd name="T95" fmla="*/ 120 h 120"/>
                <a:gd name="T96" fmla="*/ 1737 w 2145"/>
                <a:gd name="T97" fmla="*/ 120 h 120"/>
                <a:gd name="T98" fmla="*/ 1769 w 2145"/>
                <a:gd name="T99" fmla="*/ 120 h 120"/>
                <a:gd name="T100" fmla="*/ 1801 w 2145"/>
                <a:gd name="T101" fmla="*/ 120 h 120"/>
                <a:gd name="T102" fmla="*/ 1841 w 2145"/>
                <a:gd name="T103" fmla="*/ 120 h 120"/>
                <a:gd name="T104" fmla="*/ 1873 w 2145"/>
                <a:gd name="T105" fmla="*/ 120 h 120"/>
                <a:gd name="T106" fmla="*/ 1913 w 2145"/>
                <a:gd name="T107" fmla="*/ 120 h 120"/>
                <a:gd name="T108" fmla="*/ 1945 w 2145"/>
                <a:gd name="T109" fmla="*/ 120 h 120"/>
                <a:gd name="T110" fmla="*/ 1985 w 2145"/>
                <a:gd name="T111" fmla="*/ 120 h 120"/>
                <a:gd name="T112" fmla="*/ 2017 w 2145"/>
                <a:gd name="T113" fmla="*/ 120 h 120"/>
                <a:gd name="T114" fmla="*/ 2057 w 2145"/>
                <a:gd name="T115" fmla="*/ 120 h 120"/>
                <a:gd name="T116" fmla="*/ 2089 w 2145"/>
                <a:gd name="T117" fmla="*/ 120 h 120"/>
                <a:gd name="T118" fmla="*/ 2129 w 2145"/>
                <a:gd name="T119" fmla="*/ 120 h 12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45"/>
                <a:gd name="T181" fmla="*/ 0 h 120"/>
                <a:gd name="T182" fmla="*/ 2145 w 2145"/>
                <a:gd name="T183" fmla="*/ 120 h 12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45" h="120">
                  <a:moveTo>
                    <a:pt x="0" y="120"/>
                  </a:moveTo>
                  <a:lnTo>
                    <a:pt x="16" y="120"/>
                  </a:lnTo>
                  <a:lnTo>
                    <a:pt x="40" y="120"/>
                  </a:lnTo>
                  <a:lnTo>
                    <a:pt x="56" y="120"/>
                  </a:lnTo>
                  <a:lnTo>
                    <a:pt x="72" y="120"/>
                  </a:lnTo>
                  <a:lnTo>
                    <a:pt x="88" y="120"/>
                  </a:lnTo>
                  <a:lnTo>
                    <a:pt x="112" y="120"/>
                  </a:lnTo>
                  <a:lnTo>
                    <a:pt x="128" y="120"/>
                  </a:lnTo>
                  <a:lnTo>
                    <a:pt x="144" y="120"/>
                  </a:lnTo>
                  <a:lnTo>
                    <a:pt x="160" y="120"/>
                  </a:lnTo>
                  <a:lnTo>
                    <a:pt x="176" y="120"/>
                  </a:lnTo>
                  <a:lnTo>
                    <a:pt x="200" y="120"/>
                  </a:lnTo>
                  <a:lnTo>
                    <a:pt x="216" y="120"/>
                  </a:lnTo>
                  <a:lnTo>
                    <a:pt x="232" y="120"/>
                  </a:lnTo>
                  <a:lnTo>
                    <a:pt x="248" y="120"/>
                  </a:lnTo>
                  <a:lnTo>
                    <a:pt x="272" y="120"/>
                  </a:lnTo>
                  <a:lnTo>
                    <a:pt x="288" y="120"/>
                  </a:lnTo>
                  <a:lnTo>
                    <a:pt x="304" y="120"/>
                  </a:lnTo>
                  <a:lnTo>
                    <a:pt x="320" y="120"/>
                  </a:lnTo>
                  <a:lnTo>
                    <a:pt x="344" y="120"/>
                  </a:lnTo>
                  <a:lnTo>
                    <a:pt x="360" y="120"/>
                  </a:lnTo>
                  <a:lnTo>
                    <a:pt x="376" y="120"/>
                  </a:lnTo>
                  <a:lnTo>
                    <a:pt x="392" y="120"/>
                  </a:lnTo>
                  <a:lnTo>
                    <a:pt x="408" y="120"/>
                  </a:lnTo>
                  <a:lnTo>
                    <a:pt x="432" y="120"/>
                  </a:lnTo>
                  <a:lnTo>
                    <a:pt x="448" y="120"/>
                  </a:lnTo>
                  <a:lnTo>
                    <a:pt x="464" y="120"/>
                  </a:lnTo>
                  <a:lnTo>
                    <a:pt x="480" y="120"/>
                  </a:lnTo>
                  <a:lnTo>
                    <a:pt x="504" y="120"/>
                  </a:lnTo>
                  <a:lnTo>
                    <a:pt x="520" y="120"/>
                  </a:lnTo>
                  <a:lnTo>
                    <a:pt x="536" y="120"/>
                  </a:lnTo>
                  <a:lnTo>
                    <a:pt x="552" y="120"/>
                  </a:lnTo>
                  <a:lnTo>
                    <a:pt x="576" y="120"/>
                  </a:lnTo>
                  <a:lnTo>
                    <a:pt x="592" y="104"/>
                  </a:lnTo>
                  <a:lnTo>
                    <a:pt x="608" y="88"/>
                  </a:lnTo>
                  <a:lnTo>
                    <a:pt x="624" y="88"/>
                  </a:lnTo>
                  <a:lnTo>
                    <a:pt x="640" y="72"/>
                  </a:lnTo>
                  <a:lnTo>
                    <a:pt x="664" y="72"/>
                  </a:lnTo>
                  <a:lnTo>
                    <a:pt x="680" y="72"/>
                  </a:lnTo>
                  <a:lnTo>
                    <a:pt x="696" y="56"/>
                  </a:lnTo>
                  <a:lnTo>
                    <a:pt x="712" y="40"/>
                  </a:lnTo>
                  <a:lnTo>
                    <a:pt x="736" y="24"/>
                  </a:lnTo>
                  <a:lnTo>
                    <a:pt x="752" y="0"/>
                  </a:lnTo>
                  <a:lnTo>
                    <a:pt x="768" y="0"/>
                  </a:lnTo>
                  <a:lnTo>
                    <a:pt x="784" y="0"/>
                  </a:lnTo>
                  <a:lnTo>
                    <a:pt x="808" y="24"/>
                  </a:lnTo>
                  <a:lnTo>
                    <a:pt x="824" y="24"/>
                  </a:lnTo>
                  <a:lnTo>
                    <a:pt x="840" y="24"/>
                  </a:lnTo>
                  <a:lnTo>
                    <a:pt x="856" y="56"/>
                  </a:lnTo>
                  <a:lnTo>
                    <a:pt x="872" y="56"/>
                  </a:lnTo>
                  <a:lnTo>
                    <a:pt x="896" y="56"/>
                  </a:lnTo>
                  <a:lnTo>
                    <a:pt x="912" y="40"/>
                  </a:lnTo>
                  <a:lnTo>
                    <a:pt x="928" y="56"/>
                  </a:lnTo>
                  <a:lnTo>
                    <a:pt x="944" y="56"/>
                  </a:lnTo>
                  <a:lnTo>
                    <a:pt x="968" y="56"/>
                  </a:lnTo>
                  <a:lnTo>
                    <a:pt x="984" y="56"/>
                  </a:lnTo>
                  <a:lnTo>
                    <a:pt x="1000" y="72"/>
                  </a:lnTo>
                  <a:lnTo>
                    <a:pt x="1016" y="72"/>
                  </a:lnTo>
                  <a:lnTo>
                    <a:pt x="1040" y="72"/>
                  </a:lnTo>
                  <a:lnTo>
                    <a:pt x="1056" y="72"/>
                  </a:lnTo>
                  <a:lnTo>
                    <a:pt x="1072" y="88"/>
                  </a:lnTo>
                  <a:lnTo>
                    <a:pt x="1088" y="88"/>
                  </a:lnTo>
                  <a:lnTo>
                    <a:pt x="1104" y="88"/>
                  </a:lnTo>
                  <a:lnTo>
                    <a:pt x="1128" y="88"/>
                  </a:lnTo>
                  <a:lnTo>
                    <a:pt x="1144" y="88"/>
                  </a:lnTo>
                  <a:lnTo>
                    <a:pt x="1160" y="104"/>
                  </a:lnTo>
                  <a:lnTo>
                    <a:pt x="1176" y="120"/>
                  </a:lnTo>
                  <a:lnTo>
                    <a:pt x="1201" y="120"/>
                  </a:lnTo>
                  <a:lnTo>
                    <a:pt x="1217" y="120"/>
                  </a:lnTo>
                  <a:lnTo>
                    <a:pt x="1233" y="120"/>
                  </a:lnTo>
                  <a:lnTo>
                    <a:pt x="1249" y="120"/>
                  </a:lnTo>
                  <a:lnTo>
                    <a:pt x="1273" y="120"/>
                  </a:lnTo>
                  <a:lnTo>
                    <a:pt x="1289" y="120"/>
                  </a:lnTo>
                  <a:lnTo>
                    <a:pt x="1305" y="120"/>
                  </a:lnTo>
                  <a:lnTo>
                    <a:pt x="1321" y="120"/>
                  </a:lnTo>
                  <a:lnTo>
                    <a:pt x="1337" y="120"/>
                  </a:lnTo>
                  <a:lnTo>
                    <a:pt x="1361" y="120"/>
                  </a:lnTo>
                  <a:lnTo>
                    <a:pt x="1377" y="120"/>
                  </a:lnTo>
                  <a:lnTo>
                    <a:pt x="1393" y="120"/>
                  </a:lnTo>
                  <a:lnTo>
                    <a:pt x="1409" y="120"/>
                  </a:lnTo>
                  <a:lnTo>
                    <a:pt x="1433" y="120"/>
                  </a:lnTo>
                  <a:lnTo>
                    <a:pt x="1449" y="120"/>
                  </a:lnTo>
                  <a:lnTo>
                    <a:pt x="1465" y="120"/>
                  </a:lnTo>
                  <a:lnTo>
                    <a:pt x="1481" y="104"/>
                  </a:lnTo>
                  <a:lnTo>
                    <a:pt x="1505" y="104"/>
                  </a:lnTo>
                  <a:lnTo>
                    <a:pt x="1521" y="104"/>
                  </a:lnTo>
                  <a:lnTo>
                    <a:pt x="1537" y="104"/>
                  </a:lnTo>
                  <a:lnTo>
                    <a:pt x="1553" y="104"/>
                  </a:lnTo>
                  <a:lnTo>
                    <a:pt x="1569" y="104"/>
                  </a:lnTo>
                  <a:lnTo>
                    <a:pt x="1593" y="104"/>
                  </a:lnTo>
                  <a:lnTo>
                    <a:pt x="1609" y="104"/>
                  </a:lnTo>
                  <a:lnTo>
                    <a:pt x="1625" y="104"/>
                  </a:lnTo>
                  <a:lnTo>
                    <a:pt x="1641" y="104"/>
                  </a:lnTo>
                  <a:lnTo>
                    <a:pt x="1665" y="104"/>
                  </a:lnTo>
                  <a:lnTo>
                    <a:pt x="1681" y="104"/>
                  </a:lnTo>
                  <a:lnTo>
                    <a:pt x="1697" y="120"/>
                  </a:lnTo>
                  <a:lnTo>
                    <a:pt x="1713" y="120"/>
                  </a:lnTo>
                  <a:lnTo>
                    <a:pt x="1737" y="120"/>
                  </a:lnTo>
                  <a:lnTo>
                    <a:pt x="1753" y="120"/>
                  </a:lnTo>
                  <a:lnTo>
                    <a:pt x="1769" y="120"/>
                  </a:lnTo>
                  <a:lnTo>
                    <a:pt x="1785" y="120"/>
                  </a:lnTo>
                  <a:lnTo>
                    <a:pt x="1801" y="120"/>
                  </a:lnTo>
                  <a:lnTo>
                    <a:pt x="1825" y="120"/>
                  </a:lnTo>
                  <a:lnTo>
                    <a:pt x="1841" y="120"/>
                  </a:lnTo>
                  <a:lnTo>
                    <a:pt x="1857" y="120"/>
                  </a:lnTo>
                  <a:lnTo>
                    <a:pt x="1873" y="120"/>
                  </a:lnTo>
                  <a:lnTo>
                    <a:pt x="1897" y="120"/>
                  </a:lnTo>
                  <a:lnTo>
                    <a:pt x="1913" y="120"/>
                  </a:lnTo>
                  <a:lnTo>
                    <a:pt x="1929" y="120"/>
                  </a:lnTo>
                  <a:lnTo>
                    <a:pt x="1945" y="120"/>
                  </a:lnTo>
                  <a:lnTo>
                    <a:pt x="1969" y="120"/>
                  </a:lnTo>
                  <a:lnTo>
                    <a:pt x="1985" y="120"/>
                  </a:lnTo>
                  <a:lnTo>
                    <a:pt x="2001" y="120"/>
                  </a:lnTo>
                  <a:lnTo>
                    <a:pt x="2017" y="120"/>
                  </a:lnTo>
                  <a:lnTo>
                    <a:pt x="2033" y="120"/>
                  </a:lnTo>
                  <a:lnTo>
                    <a:pt x="2057" y="120"/>
                  </a:lnTo>
                  <a:lnTo>
                    <a:pt x="2073" y="120"/>
                  </a:lnTo>
                  <a:lnTo>
                    <a:pt x="2089" y="120"/>
                  </a:lnTo>
                  <a:lnTo>
                    <a:pt x="2105" y="120"/>
                  </a:lnTo>
                  <a:lnTo>
                    <a:pt x="2129" y="120"/>
                  </a:lnTo>
                  <a:lnTo>
                    <a:pt x="2145" y="120"/>
                  </a:lnTo>
                </a:path>
              </a:pathLst>
            </a:custGeom>
            <a:noFill/>
            <a:ln w="12700">
              <a:solidFill>
                <a:srgbClr val="000000"/>
              </a:solidFill>
              <a:round/>
              <a:headEnd/>
              <a:tailEnd/>
            </a:ln>
          </p:spPr>
          <p:txBody>
            <a:bodyPr>
              <a:prstTxWarp prst="textNoShape">
                <a:avLst/>
              </a:prstTxWarp>
            </a:bodyPr>
            <a:lstStyle/>
            <a:p>
              <a:endParaRPr lang="en-US"/>
            </a:p>
          </p:txBody>
        </p:sp>
        <p:sp>
          <p:nvSpPr>
            <p:cNvPr id="116520" name="Freeform 733"/>
            <p:cNvSpPr>
              <a:spLocks/>
            </p:cNvSpPr>
            <p:nvPr/>
          </p:nvSpPr>
          <p:spPr bwMode="auto">
            <a:xfrm>
              <a:off x="2784" y="2896"/>
              <a:ext cx="2145" cy="32"/>
            </a:xfrm>
            <a:custGeom>
              <a:avLst/>
              <a:gdLst>
                <a:gd name="T0" fmla="*/ 16 w 2145"/>
                <a:gd name="T1" fmla="*/ 32 h 32"/>
                <a:gd name="T2" fmla="*/ 56 w 2145"/>
                <a:gd name="T3" fmla="*/ 32 h 32"/>
                <a:gd name="T4" fmla="*/ 88 w 2145"/>
                <a:gd name="T5" fmla="*/ 32 h 32"/>
                <a:gd name="T6" fmla="*/ 128 w 2145"/>
                <a:gd name="T7" fmla="*/ 32 h 32"/>
                <a:gd name="T8" fmla="*/ 160 w 2145"/>
                <a:gd name="T9" fmla="*/ 32 h 32"/>
                <a:gd name="T10" fmla="*/ 200 w 2145"/>
                <a:gd name="T11" fmla="*/ 32 h 32"/>
                <a:gd name="T12" fmla="*/ 232 w 2145"/>
                <a:gd name="T13" fmla="*/ 32 h 32"/>
                <a:gd name="T14" fmla="*/ 272 w 2145"/>
                <a:gd name="T15" fmla="*/ 32 h 32"/>
                <a:gd name="T16" fmla="*/ 304 w 2145"/>
                <a:gd name="T17" fmla="*/ 32 h 32"/>
                <a:gd name="T18" fmla="*/ 344 w 2145"/>
                <a:gd name="T19" fmla="*/ 32 h 32"/>
                <a:gd name="T20" fmla="*/ 376 w 2145"/>
                <a:gd name="T21" fmla="*/ 32 h 32"/>
                <a:gd name="T22" fmla="*/ 408 w 2145"/>
                <a:gd name="T23" fmla="*/ 32 h 32"/>
                <a:gd name="T24" fmla="*/ 448 w 2145"/>
                <a:gd name="T25" fmla="*/ 16 h 32"/>
                <a:gd name="T26" fmla="*/ 480 w 2145"/>
                <a:gd name="T27" fmla="*/ 16 h 32"/>
                <a:gd name="T28" fmla="*/ 520 w 2145"/>
                <a:gd name="T29" fmla="*/ 16 h 32"/>
                <a:gd name="T30" fmla="*/ 552 w 2145"/>
                <a:gd name="T31" fmla="*/ 32 h 32"/>
                <a:gd name="T32" fmla="*/ 592 w 2145"/>
                <a:gd name="T33" fmla="*/ 32 h 32"/>
                <a:gd name="T34" fmla="*/ 624 w 2145"/>
                <a:gd name="T35" fmla="*/ 16 h 32"/>
                <a:gd name="T36" fmla="*/ 664 w 2145"/>
                <a:gd name="T37" fmla="*/ 16 h 32"/>
                <a:gd name="T38" fmla="*/ 696 w 2145"/>
                <a:gd name="T39" fmla="*/ 16 h 32"/>
                <a:gd name="T40" fmla="*/ 736 w 2145"/>
                <a:gd name="T41" fmla="*/ 32 h 32"/>
                <a:gd name="T42" fmla="*/ 768 w 2145"/>
                <a:gd name="T43" fmla="*/ 32 h 32"/>
                <a:gd name="T44" fmla="*/ 808 w 2145"/>
                <a:gd name="T45" fmla="*/ 32 h 32"/>
                <a:gd name="T46" fmla="*/ 840 w 2145"/>
                <a:gd name="T47" fmla="*/ 16 h 32"/>
                <a:gd name="T48" fmla="*/ 872 w 2145"/>
                <a:gd name="T49" fmla="*/ 0 h 32"/>
                <a:gd name="T50" fmla="*/ 912 w 2145"/>
                <a:gd name="T51" fmla="*/ 0 h 32"/>
                <a:gd name="T52" fmla="*/ 944 w 2145"/>
                <a:gd name="T53" fmla="*/ 0 h 32"/>
                <a:gd name="T54" fmla="*/ 984 w 2145"/>
                <a:gd name="T55" fmla="*/ 0 h 32"/>
                <a:gd name="T56" fmla="*/ 1016 w 2145"/>
                <a:gd name="T57" fmla="*/ 32 h 32"/>
                <a:gd name="T58" fmla="*/ 1056 w 2145"/>
                <a:gd name="T59" fmla="*/ 32 h 32"/>
                <a:gd name="T60" fmla="*/ 1088 w 2145"/>
                <a:gd name="T61" fmla="*/ 32 h 32"/>
                <a:gd name="T62" fmla="*/ 1128 w 2145"/>
                <a:gd name="T63" fmla="*/ 32 h 32"/>
                <a:gd name="T64" fmla="*/ 1160 w 2145"/>
                <a:gd name="T65" fmla="*/ 16 h 32"/>
                <a:gd name="T66" fmla="*/ 1201 w 2145"/>
                <a:gd name="T67" fmla="*/ 16 h 32"/>
                <a:gd name="T68" fmla="*/ 1233 w 2145"/>
                <a:gd name="T69" fmla="*/ 16 h 32"/>
                <a:gd name="T70" fmla="*/ 1273 w 2145"/>
                <a:gd name="T71" fmla="*/ 16 h 32"/>
                <a:gd name="T72" fmla="*/ 1305 w 2145"/>
                <a:gd name="T73" fmla="*/ 16 h 32"/>
                <a:gd name="T74" fmla="*/ 1337 w 2145"/>
                <a:gd name="T75" fmla="*/ 16 h 32"/>
                <a:gd name="T76" fmla="*/ 1377 w 2145"/>
                <a:gd name="T77" fmla="*/ 16 h 32"/>
                <a:gd name="T78" fmla="*/ 1409 w 2145"/>
                <a:gd name="T79" fmla="*/ 32 h 32"/>
                <a:gd name="T80" fmla="*/ 1449 w 2145"/>
                <a:gd name="T81" fmla="*/ 32 h 32"/>
                <a:gd name="T82" fmla="*/ 1481 w 2145"/>
                <a:gd name="T83" fmla="*/ 32 h 32"/>
                <a:gd name="T84" fmla="*/ 1521 w 2145"/>
                <a:gd name="T85" fmla="*/ 32 h 32"/>
                <a:gd name="T86" fmla="*/ 1553 w 2145"/>
                <a:gd name="T87" fmla="*/ 32 h 32"/>
                <a:gd name="T88" fmla="*/ 1593 w 2145"/>
                <a:gd name="T89" fmla="*/ 32 h 32"/>
                <a:gd name="T90" fmla="*/ 1625 w 2145"/>
                <a:gd name="T91" fmla="*/ 32 h 32"/>
                <a:gd name="T92" fmla="*/ 1665 w 2145"/>
                <a:gd name="T93" fmla="*/ 32 h 32"/>
                <a:gd name="T94" fmla="*/ 1697 w 2145"/>
                <a:gd name="T95" fmla="*/ 32 h 32"/>
                <a:gd name="T96" fmla="*/ 1737 w 2145"/>
                <a:gd name="T97" fmla="*/ 32 h 32"/>
                <a:gd name="T98" fmla="*/ 1769 w 2145"/>
                <a:gd name="T99" fmla="*/ 32 h 32"/>
                <a:gd name="T100" fmla="*/ 1801 w 2145"/>
                <a:gd name="T101" fmla="*/ 32 h 32"/>
                <a:gd name="T102" fmla="*/ 1841 w 2145"/>
                <a:gd name="T103" fmla="*/ 32 h 32"/>
                <a:gd name="T104" fmla="*/ 1873 w 2145"/>
                <a:gd name="T105" fmla="*/ 32 h 32"/>
                <a:gd name="T106" fmla="*/ 1913 w 2145"/>
                <a:gd name="T107" fmla="*/ 32 h 32"/>
                <a:gd name="T108" fmla="*/ 1945 w 2145"/>
                <a:gd name="T109" fmla="*/ 32 h 32"/>
                <a:gd name="T110" fmla="*/ 1985 w 2145"/>
                <a:gd name="T111" fmla="*/ 32 h 32"/>
                <a:gd name="T112" fmla="*/ 2017 w 2145"/>
                <a:gd name="T113" fmla="*/ 32 h 32"/>
                <a:gd name="T114" fmla="*/ 2057 w 2145"/>
                <a:gd name="T115" fmla="*/ 32 h 32"/>
                <a:gd name="T116" fmla="*/ 2089 w 2145"/>
                <a:gd name="T117" fmla="*/ 32 h 32"/>
                <a:gd name="T118" fmla="*/ 2129 w 2145"/>
                <a:gd name="T119" fmla="*/ 32 h 3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45"/>
                <a:gd name="T181" fmla="*/ 0 h 32"/>
                <a:gd name="T182" fmla="*/ 2145 w 2145"/>
                <a:gd name="T183" fmla="*/ 32 h 3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45" h="32">
                  <a:moveTo>
                    <a:pt x="0" y="32"/>
                  </a:moveTo>
                  <a:lnTo>
                    <a:pt x="16" y="32"/>
                  </a:lnTo>
                  <a:lnTo>
                    <a:pt x="40" y="32"/>
                  </a:lnTo>
                  <a:lnTo>
                    <a:pt x="56" y="32"/>
                  </a:lnTo>
                  <a:lnTo>
                    <a:pt x="72" y="32"/>
                  </a:lnTo>
                  <a:lnTo>
                    <a:pt x="88" y="32"/>
                  </a:lnTo>
                  <a:lnTo>
                    <a:pt x="112" y="32"/>
                  </a:lnTo>
                  <a:lnTo>
                    <a:pt x="128" y="32"/>
                  </a:lnTo>
                  <a:lnTo>
                    <a:pt x="144" y="32"/>
                  </a:lnTo>
                  <a:lnTo>
                    <a:pt x="160" y="32"/>
                  </a:lnTo>
                  <a:lnTo>
                    <a:pt x="176" y="32"/>
                  </a:lnTo>
                  <a:lnTo>
                    <a:pt x="200" y="32"/>
                  </a:lnTo>
                  <a:lnTo>
                    <a:pt x="216" y="32"/>
                  </a:lnTo>
                  <a:lnTo>
                    <a:pt x="232" y="32"/>
                  </a:lnTo>
                  <a:lnTo>
                    <a:pt x="248" y="32"/>
                  </a:lnTo>
                  <a:lnTo>
                    <a:pt x="272" y="32"/>
                  </a:lnTo>
                  <a:lnTo>
                    <a:pt x="288" y="32"/>
                  </a:lnTo>
                  <a:lnTo>
                    <a:pt x="304" y="32"/>
                  </a:lnTo>
                  <a:lnTo>
                    <a:pt x="320" y="32"/>
                  </a:lnTo>
                  <a:lnTo>
                    <a:pt x="344" y="32"/>
                  </a:lnTo>
                  <a:lnTo>
                    <a:pt x="360" y="32"/>
                  </a:lnTo>
                  <a:lnTo>
                    <a:pt x="376" y="32"/>
                  </a:lnTo>
                  <a:lnTo>
                    <a:pt x="392" y="32"/>
                  </a:lnTo>
                  <a:lnTo>
                    <a:pt x="408" y="32"/>
                  </a:lnTo>
                  <a:lnTo>
                    <a:pt x="432" y="16"/>
                  </a:lnTo>
                  <a:lnTo>
                    <a:pt x="448" y="16"/>
                  </a:lnTo>
                  <a:lnTo>
                    <a:pt x="464" y="16"/>
                  </a:lnTo>
                  <a:lnTo>
                    <a:pt x="480" y="16"/>
                  </a:lnTo>
                  <a:lnTo>
                    <a:pt x="504" y="16"/>
                  </a:lnTo>
                  <a:lnTo>
                    <a:pt x="520" y="16"/>
                  </a:lnTo>
                  <a:lnTo>
                    <a:pt x="536" y="16"/>
                  </a:lnTo>
                  <a:lnTo>
                    <a:pt x="552" y="32"/>
                  </a:lnTo>
                  <a:lnTo>
                    <a:pt x="576" y="32"/>
                  </a:lnTo>
                  <a:lnTo>
                    <a:pt x="592" y="32"/>
                  </a:lnTo>
                  <a:lnTo>
                    <a:pt x="608" y="16"/>
                  </a:lnTo>
                  <a:lnTo>
                    <a:pt x="624" y="16"/>
                  </a:lnTo>
                  <a:lnTo>
                    <a:pt x="640" y="16"/>
                  </a:lnTo>
                  <a:lnTo>
                    <a:pt x="664" y="16"/>
                  </a:lnTo>
                  <a:lnTo>
                    <a:pt x="680" y="16"/>
                  </a:lnTo>
                  <a:lnTo>
                    <a:pt x="696" y="16"/>
                  </a:lnTo>
                  <a:lnTo>
                    <a:pt x="712" y="16"/>
                  </a:lnTo>
                  <a:lnTo>
                    <a:pt x="736" y="32"/>
                  </a:lnTo>
                  <a:lnTo>
                    <a:pt x="752" y="32"/>
                  </a:lnTo>
                  <a:lnTo>
                    <a:pt x="768" y="32"/>
                  </a:lnTo>
                  <a:lnTo>
                    <a:pt x="784" y="32"/>
                  </a:lnTo>
                  <a:lnTo>
                    <a:pt x="808" y="32"/>
                  </a:lnTo>
                  <a:lnTo>
                    <a:pt x="824" y="16"/>
                  </a:lnTo>
                  <a:lnTo>
                    <a:pt x="840" y="16"/>
                  </a:lnTo>
                  <a:lnTo>
                    <a:pt x="856" y="16"/>
                  </a:lnTo>
                  <a:lnTo>
                    <a:pt x="872" y="0"/>
                  </a:lnTo>
                  <a:lnTo>
                    <a:pt x="896" y="0"/>
                  </a:lnTo>
                  <a:lnTo>
                    <a:pt x="912" y="0"/>
                  </a:lnTo>
                  <a:lnTo>
                    <a:pt x="928" y="0"/>
                  </a:lnTo>
                  <a:lnTo>
                    <a:pt x="944" y="0"/>
                  </a:lnTo>
                  <a:lnTo>
                    <a:pt x="968" y="0"/>
                  </a:lnTo>
                  <a:lnTo>
                    <a:pt x="984" y="0"/>
                  </a:lnTo>
                  <a:lnTo>
                    <a:pt x="1000" y="16"/>
                  </a:lnTo>
                  <a:lnTo>
                    <a:pt x="1016" y="32"/>
                  </a:lnTo>
                  <a:lnTo>
                    <a:pt x="1040" y="32"/>
                  </a:lnTo>
                  <a:lnTo>
                    <a:pt x="1056" y="32"/>
                  </a:lnTo>
                  <a:lnTo>
                    <a:pt x="1072" y="32"/>
                  </a:lnTo>
                  <a:lnTo>
                    <a:pt x="1088" y="32"/>
                  </a:lnTo>
                  <a:lnTo>
                    <a:pt x="1104" y="32"/>
                  </a:lnTo>
                  <a:lnTo>
                    <a:pt x="1128" y="32"/>
                  </a:lnTo>
                  <a:lnTo>
                    <a:pt x="1144" y="32"/>
                  </a:lnTo>
                  <a:lnTo>
                    <a:pt x="1160" y="16"/>
                  </a:lnTo>
                  <a:lnTo>
                    <a:pt x="1176" y="16"/>
                  </a:lnTo>
                  <a:lnTo>
                    <a:pt x="1201" y="16"/>
                  </a:lnTo>
                  <a:lnTo>
                    <a:pt x="1217" y="16"/>
                  </a:lnTo>
                  <a:lnTo>
                    <a:pt x="1233" y="16"/>
                  </a:lnTo>
                  <a:lnTo>
                    <a:pt x="1249" y="16"/>
                  </a:lnTo>
                  <a:lnTo>
                    <a:pt x="1273" y="16"/>
                  </a:lnTo>
                  <a:lnTo>
                    <a:pt x="1289" y="16"/>
                  </a:lnTo>
                  <a:lnTo>
                    <a:pt x="1305" y="16"/>
                  </a:lnTo>
                  <a:lnTo>
                    <a:pt x="1321" y="16"/>
                  </a:lnTo>
                  <a:lnTo>
                    <a:pt x="1337" y="16"/>
                  </a:lnTo>
                  <a:lnTo>
                    <a:pt x="1361" y="16"/>
                  </a:lnTo>
                  <a:lnTo>
                    <a:pt x="1377" y="16"/>
                  </a:lnTo>
                  <a:lnTo>
                    <a:pt x="1393" y="32"/>
                  </a:lnTo>
                  <a:lnTo>
                    <a:pt x="1409" y="32"/>
                  </a:lnTo>
                  <a:lnTo>
                    <a:pt x="1433" y="32"/>
                  </a:lnTo>
                  <a:lnTo>
                    <a:pt x="1449" y="32"/>
                  </a:lnTo>
                  <a:lnTo>
                    <a:pt x="1465" y="32"/>
                  </a:lnTo>
                  <a:lnTo>
                    <a:pt x="1481" y="32"/>
                  </a:lnTo>
                  <a:lnTo>
                    <a:pt x="1505" y="32"/>
                  </a:lnTo>
                  <a:lnTo>
                    <a:pt x="1521" y="32"/>
                  </a:lnTo>
                  <a:lnTo>
                    <a:pt x="1537" y="32"/>
                  </a:lnTo>
                  <a:lnTo>
                    <a:pt x="1553" y="32"/>
                  </a:lnTo>
                  <a:lnTo>
                    <a:pt x="1569" y="32"/>
                  </a:lnTo>
                  <a:lnTo>
                    <a:pt x="1593" y="32"/>
                  </a:lnTo>
                  <a:lnTo>
                    <a:pt x="1609" y="32"/>
                  </a:lnTo>
                  <a:lnTo>
                    <a:pt x="1625" y="32"/>
                  </a:lnTo>
                  <a:lnTo>
                    <a:pt x="1641" y="32"/>
                  </a:lnTo>
                  <a:lnTo>
                    <a:pt x="1665" y="32"/>
                  </a:lnTo>
                  <a:lnTo>
                    <a:pt x="1681" y="32"/>
                  </a:lnTo>
                  <a:lnTo>
                    <a:pt x="1697" y="32"/>
                  </a:lnTo>
                  <a:lnTo>
                    <a:pt x="1713" y="32"/>
                  </a:lnTo>
                  <a:lnTo>
                    <a:pt x="1737" y="32"/>
                  </a:lnTo>
                  <a:lnTo>
                    <a:pt x="1753" y="32"/>
                  </a:lnTo>
                  <a:lnTo>
                    <a:pt x="1769" y="32"/>
                  </a:lnTo>
                  <a:lnTo>
                    <a:pt x="1785" y="32"/>
                  </a:lnTo>
                  <a:lnTo>
                    <a:pt x="1801" y="32"/>
                  </a:lnTo>
                  <a:lnTo>
                    <a:pt x="1825" y="32"/>
                  </a:lnTo>
                  <a:lnTo>
                    <a:pt x="1841" y="32"/>
                  </a:lnTo>
                  <a:lnTo>
                    <a:pt x="1857" y="32"/>
                  </a:lnTo>
                  <a:lnTo>
                    <a:pt x="1873" y="32"/>
                  </a:lnTo>
                  <a:lnTo>
                    <a:pt x="1897" y="32"/>
                  </a:lnTo>
                  <a:lnTo>
                    <a:pt x="1913" y="32"/>
                  </a:lnTo>
                  <a:lnTo>
                    <a:pt x="1929" y="32"/>
                  </a:lnTo>
                  <a:lnTo>
                    <a:pt x="1945" y="32"/>
                  </a:lnTo>
                  <a:lnTo>
                    <a:pt x="1969" y="32"/>
                  </a:lnTo>
                  <a:lnTo>
                    <a:pt x="1985" y="32"/>
                  </a:lnTo>
                  <a:lnTo>
                    <a:pt x="2001" y="32"/>
                  </a:lnTo>
                  <a:lnTo>
                    <a:pt x="2017" y="32"/>
                  </a:lnTo>
                  <a:lnTo>
                    <a:pt x="2033" y="32"/>
                  </a:lnTo>
                  <a:lnTo>
                    <a:pt x="2057" y="32"/>
                  </a:lnTo>
                  <a:lnTo>
                    <a:pt x="2073" y="32"/>
                  </a:lnTo>
                  <a:lnTo>
                    <a:pt x="2089" y="32"/>
                  </a:lnTo>
                  <a:lnTo>
                    <a:pt x="2105" y="32"/>
                  </a:lnTo>
                  <a:lnTo>
                    <a:pt x="2129" y="32"/>
                  </a:lnTo>
                  <a:lnTo>
                    <a:pt x="2145" y="32"/>
                  </a:lnTo>
                </a:path>
              </a:pathLst>
            </a:custGeom>
            <a:noFill/>
            <a:ln w="12700">
              <a:solidFill>
                <a:srgbClr val="000000"/>
              </a:solidFill>
              <a:round/>
              <a:headEnd/>
              <a:tailEnd/>
            </a:ln>
          </p:spPr>
          <p:txBody>
            <a:bodyPr>
              <a:prstTxWarp prst="textNoShape">
                <a:avLst/>
              </a:prstTxWarp>
            </a:bodyPr>
            <a:lstStyle/>
            <a:p>
              <a:endParaRPr lang="en-US"/>
            </a:p>
          </p:txBody>
        </p:sp>
        <p:sp>
          <p:nvSpPr>
            <p:cNvPr id="116521" name="Freeform 734"/>
            <p:cNvSpPr>
              <a:spLocks/>
            </p:cNvSpPr>
            <p:nvPr/>
          </p:nvSpPr>
          <p:spPr bwMode="auto">
            <a:xfrm>
              <a:off x="276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22" name="Freeform 735"/>
            <p:cNvSpPr>
              <a:spLocks/>
            </p:cNvSpPr>
            <p:nvPr/>
          </p:nvSpPr>
          <p:spPr bwMode="auto">
            <a:xfrm>
              <a:off x="277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23" name="Freeform 736"/>
            <p:cNvSpPr>
              <a:spLocks/>
            </p:cNvSpPr>
            <p:nvPr/>
          </p:nvSpPr>
          <p:spPr bwMode="auto">
            <a:xfrm>
              <a:off x="280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24" name="Freeform 737"/>
            <p:cNvSpPr>
              <a:spLocks/>
            </p:cNvSpPr>
            <p:nvPr/>
          </p:nvSpPr>
          <p:spPr bwMode="auto">
            <a:xfrm>
              <a:off x="281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25" name="Freeform 738"/>
            <p:cNvSpPr>
              <a:spLocks/>
            </p:cNvSpPr>
            <p:nvPr/>
          </p:nvSpPr>
          <p:spPr bwMode="auto">
            <a:xfrm>
              <a:off x="283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26" name="Freeform 739"/>
            <p:cNvSpPr>
              <a:spLocks/>
            </p:cNvSpPr>
            <p:nvPr/>
          </p:nvSpPr>
          <p:spPr bwMode="auto">
            <a:xfrm>
              <a:off x="284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27" name="Freeform 740"/>
            <p:cNvSpPr>
              <a:spLocks/>
            </p:cNvSpPr>
            <p:nvPr/>
          </p:nvSpPr>
          <p:spPr bwMode="auto">
            <a:xfrm>
              <a:off x="287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28" name="Freeform 741"/>
            <p:cNvSpPr>
              <a:spLocks/>
            </p:cNvSpPr>
            <p:nvPr/>
          </p:nvSpPr>
          <p:spPr bwMode="auto">
            <a:xfrm>
              <a:off x="288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29" name="Freeform 742"/>
            <p:cNvSpPr>
              <a:spLocks/>
            </p:cNvSpPr>
            <p:nvPr/>
          </p:nvSpPr>
          <p:spPr bwMode="auto">
            <a:xfrm>
              <a:off x="290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0" name="Freeform 743"/>
            <p:cNvSpPr>
              <a:spLocks/>
            </p:cNvSpPr>
            <p:nvPr/>
          </p:nvSpPr>
          <p:spPr bwMode="auto">
            <a:xfrm>
              <a:off x="292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1" name="Freeform 744"/>
            <p:cNvSpPr>
              <a:spLocks/>
            </p:cNvSpPr>
            <p:nvPr/>
          </p:nvSpPr>
          <p:spPr bwMode="auto">
            <a:xfrm>
              <a:off x="293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2" name="Freeform 745"/>
            <p:cNvSpPr>
              <a:spLocks/>
            </p:cNvSpPr>
            <p:nvPr/>
          </p:nvSpPr>
          <p:spPr bwMode="auto">
            <a:xfrm>
              <a:off x="296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3" name="Freeform 746"/>
            <p:cNvSpPr>
              <a:spLocks/>
            </p:cNvSpPr>
            <p:nvPr/>
          </p:nvSpPr>
          <p:spPr bwMode="auto">
            <a:xfrm>
              <a:off x="297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4" name="Freeform 747"/>
            <p:cNvSpPr>
              <a:spLocks/>
            </p:cNvSpPr>
            <p:nvPr/>
          </p:nvSpPr>
          <p:spPr bwMode="auto">
            <a:xfrm>
              <a:off x="299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5" name="Freeform 748"/>
            <p:cNvSpPr>
              <a:spLocks/>
            </p:cNvSpPr>
            <p:nvPr/>
          </p:nvSpPr>
          <p:spPr bwMode="auto">
            <a:xfrm>
              <a:off x="300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6" name="Freeform 749"/>
            <p:cNvSpPr>
              <a:spLocks/>
            </p:cNvSpPr>
            <p:nvPr/>
          </p:nvSpPr>
          <p:spPr bwMode="auto">
            <a:xfrm>
              <a:off x="303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7" name="Freeform 750"/>
            <p:cNvSpPr>
              <a:spLocks/>
            </p:cNvSpPr>
            <p:nvPr/>
          </p:nvSpPr>
          <p:spPr bwMode="auto">
            <a:xfrm>
              <a:off x="304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8" name="Freeform 751"/>
            <p:cNvSpPr>
              <a:spLocks/>
            </p:cNvSpPr>
            <p:nvPr/>
          </p:nvSpPr>
          <p:spPr bwMode="auto">
            <a:xfrm>
              <a:off x="306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39" name="Freeform 752"/>
            <p:cNvSpPr>
              <a:spLocks/>
            </p:cNvSpPr>
            <p:nvPr/>
          </p:nvSpPr>
          <p:spPr bwMode="auto">
            <a:xfrm>
              <a:off x="308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0" name="Freeform 753"/>
            <p:cNvSpPr>
              <a:spLocks/>
            </p:cNvSpPr>
            <p:nvPr/>
          </p:nvSpPr>
          <p:spPr bwMode="auto">
            <a:xfrm>
              <a:off x="310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1" name="Freeform 754"/>
            <p:cNvSpPr>
              <a:spLocks/>
            </p:cNvSpPr>
            <p:nvPr/>
          </p:nvSpPr>
          <p:spPr bwMode="auto">
            <a:xfrm>
              <a:off x="312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2" name="Freeform 755"/>
            <p:cNvSpPr>
              <a:spLocks/>
            </p:cNvSpPr>
            <p:nvPr/>
          </p:nvSpPr>
          <p:spPr bwMode="auto">
            <a:xfrm>
              <a:off x="313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3" name="Freeform 756"/>
            <p:cNvSpPr>
              <a:spLocks/>
            </p:cNvSpPr>
            <p:nvPr/>
          </p:nvSpPr>
          <p:spPr bwMode="auto">
            <a:xfrm>
              <a:off x="315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4" name="Freeform 757"/>
            <p:cNvSpPr>
              <a:spLocks/>
            </p:cNvSpPr>
            <p:nvPr/>
          </p:nvSpPr>
          <p:spPr bwMode="auto">
            <a:xfrm>
              <a:off x="316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5" name="Freeform 758"/>
            <p:cNvSpPr>
              <a:spLocks/>
            </p:cNvSpPr>
            <p:nvPr/>
          </p:nvSpPr>
          <p:spPr bwMode="auto">
            <a:xfrm>
              <a:off x="319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6" name="Freeform 759"/>
            <p:cNvSpPr>
              <a:spLocks/>
            </p:cNvSpPr>
            <p:nvPr/>
          </p:nvSpPr>
          <p:spPr bwMode="auto">
            <a:xfrm>
              <a:off x="320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7" name="Freeform 760"/>
            <p:cNvSpPr>
              <a:spLocks/>
            </p:cNvSpPr>
            <p:nvPr/>
          </p:nvSpPr>
          <p:spPr bwMode="auto">
            <a:xfrm>
              <a:off x="322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8" name="Freeform 761"/>
            <p:cNvSpPr>
              <a:spLocks/>
            </p:cNvSpPr>
            <p:nvPr/>
          </p:nvSpPr>
          <p:spPr bwMode="auto">
            <a:xfrm>
              <a:off x="324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49" name="Freeform 762"/>
            <p:cNvSpPr>
              <a:spLocks/>
            </p:cNvSpPr>
            <p:nvPr/>
          </p:nvSpPr>
          <p:spPr bwMode="auto">
            <a:xfrm>
              <a:off x="326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0" name="Freeform 763"/>
            <p:cNvSpPr>
              <a:spLocks/>
            </p:cNvSpPr>
            <p:nvPr/>
          </p:nvSpPr>
          <p:spPr bwMode="auto">
            <a:xfrm>
              <a:off x="328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1" name="Freeform 764"/>
            <p:cNvSpPr>
              <a:spLocks/>
            </p:cNvSpPr>
            <p:nvPr/>
          </p:nvSpPr>
          <p:spPr bwMode="auto">
            <a:xfrm>
              <a:off x="329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2" name="Freeform 765"/>
            <p:cNvSpPr>
              <a:spLocks/>
            </p:cNvSpPr>
            <p:nvPr/>
          </p:nvSpPr>
          <p:spPr bwMode="auto">
            <a:xfrm>
              <a:off x="3312"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3" name="Freeform 766"/>
            <p:cNvSpPr>
              <a:spLocks/>
            </p:cNvSpPr>
            <p:nvPr/>
          </p:nvSpPr>
          <p:spPr bwMode="auto">
            <a:xfrm>
              <a:off x="3336" y="28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4" name="Freeform 767"/>
            <p:cNvSpPr>
              <a:spLocks/>
            </p:cNvSpPr>
            <p:nvPr/>
          </p:nvSpPr>
          <p:spPr bwMode="auto">
            <a:xfrm>
              <a:off x="3352" y="28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5" name="Freeform 768"/>
            <p:cNvSpPr>
              <a:spLocks/>
            </p:cNvSpPr>
            <p:nvPr/>
          </p:nvSpPr>
          <p:spPr bwMode="auto">
            <a:xfrm>
              <a:off x="3368" y="28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6" name="Freeform 769"/>
            <p:cNvSpPr>
              <a:spLocks/>
            </p:cNvSpPr>
            <p:nvPr/>
          </p:nvSpPr>
          <p:spPr bwMode="auto">
            <a:xfrm>
              <a:off x="3384" y="28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7" name="Freeform 770"/>
            <p:cNvSpPr>
              <a:spLocks/>
            </p:cNvSpPr>
            <p:nvPr/>
          </p:nvSpPr>
          <p:spPr bwMode="auto">
            <a:xfrm>
              <a:off x="3400" y="28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8" name="Freeform 771"/>
            <p:cNvSpPr>
              <a:spLocks/>
            </p:cNvSpPr>
            <p:nvPr/>
          </p:nvSpPr>
          <p:spPr bwMode="auto">
            <a:xfrm>
              <a:off x="3424" y="28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59" name="Freeform 772"/>
            <p:cNvSpPr>
              <a:spLocks/>
            </p:cNvSpPr>
            <p:nvPr/>
          </p:nvSpPr>
          <p:spPr bwMode="auto">
            <a:xfrm>
              <a:off x="3440" y="28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0" name="Freeform 773"/>
            <p:cNvSpPr>
              <a:spLocks/>
            </p:cNvSpPr>
            <p:nvPr/>
          </p:nvSpPr>
          <p:spPr bwMode="auto">
            <a:xfrm>
              <a:off x="3456" y="28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1" name="Freeform 774"/>
            <p:cNvSpPr>
              <a:spLocks/>
            </p:cNvSpPr>
            <p:nvPr/>
          </p:nvSpPr>
          <p:spPr bwMode="auto">
            <a:xfrm>
              <a:off x="3472" y="28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2" name="Freeform 775"/>
            <p:cNvSpPr>
              <a:spLocks/>
            </p:cNvSpPr>
            <p:nvPr/>
          </p:nvSpPr>
          <p:spPr bwMode="auto">
            <a:xfrm>
              <a:off x="3496" y="28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3" name="Freeform 776"/>
            <p:cNvSpPr>
              <a:spLocks/>
            </p:cNvSpPr>
            <p:nvPr/>
          </p:nvSpPr>
          <p:spPr bwMode="auto">
            <a:xfrm>
              <a:off x="3512" y="28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4" name="Freeform 777"/>
            <p:cNvSpPr>
              <a:spLocks/>
            </p:cNvSpPr>
            <p:nvPr/>
          </p:nvSpPr>
          <p:spPr bwMode="auto">
            <a:xfrm>
              <a:off x="3528" y="28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5" name="Freeform 778"/>
            <p:cNvSpPr>
              <a:spLocks/>
            </p:cNvSpPr>
            <p:nvPr/>
          </p:nvSpPr>
          <p:spPr bwMode="auto">
            <a:xfrm>
              <a:off x="3544" y="28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6" name="Freeform 779"/>
            <p:cNvSpPr>
              <a:spLocks/>
            </p:cNvSpPr>
            <p:nvPr/>
          </p:nvSpPr>
          <p:spPr bwMode="auto">
            <a:xfrm>
              <a:off x="3568" y="27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7" name="Freeform 780"/>
            <p:cNvSpPr>
              <a:spLocks/>
            </p:cNvSpPr>
            <p:nvPr/>
          </p:nvSpPr>
          <p:spPr bwMode="auto">
            <a:xfrm>
              <a:off x="3584" y="273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8" name="Freeform 781"/>
            <p:cNvSpPr>
              <a:spLocks/>
            </p:cNvSpPr>
            <p:nvPr/>
          </p:nvSpPr>
          <p:spPr bwMode="auto">
            <a:xfrm>
              <a:off x="3600" y="26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69" name="Freeform 782"/>
            <p:cNvSpPr>
              <a:spLocks/>
            </p:cNvSpPr>
            <p:nvPr/>
          </p:nvSpPr>
          <p:spPr bwMode="auto">
            <a:xfrm>
              <a:off x="3616" y="26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0" name="Freeform 783"/>
            <p:cNvSpPr>
              <a:spLocks/>
            </p:cNvSpPr>
            <p:nvPr/>
          </p:nvSpPr>
          <p:spPr bwMode="auto">
            <a:xfrm>
              <a:off x="3632" y="26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1" name="Freeform 784"/>
            <p:cNvSpPr>
              <a:spLocks/>
            </p:cNvSpPr>
            <p:nvPr/>
          </p:nvSpPr>
          <p:spPr bwMode="auto">
            <a:xfrm>
              <a:off x="3656" y="26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2" name="Freeform 785"/>
            <p:cNvSpPr>
              <a:spLocks/>
            </p:cNvSpPr>
            <p:nvPr/>
          </p:nvSpPr>
          <p:spPr bwMode="auto">
            <a:xfrm>
              <a:off x="3672" y="26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3" name="Freeform 786"/>
            <p:cNvSpPr>
              <a:spLocks/>
            </p:cNvSpPr>
            <p:nvPr/>
          </p:nvSpPr>
          <p:spPr bwMode="auto">
            <a:xfrm>
              <a:off x="3688" y="257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4" name="Freeform 787"/>
            <p:cNvSpPr>
              <a:spLocks/>
            </p:cNvSpPr>
            <p:nvPr/>
          </p:nvSpPr>
          <p:spPr bwMode="auto">
            <a:xfrm>
              <a:off x="3704" y="254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5" name="Freeform 788"/>
            <p:cNvSpPr>
              <a:spLocks/>
            </p:cNvSpPr>
            <p:nvPr/>
          </p:nvSpPr>
          <p:spPr bwMode="auto">
            <a:xfrm>
              <a:off x="3728" y="254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6" name="Freeform 789"/>
            <p:cNvSpPr>
              <a:spLocks/>
            </p:cNvSpPr>
            <p:nvPr/>
          </p:nvSpPr>
          <p:spPr bwMode="auto">
            <a:xfrm>
              <a:off x="3744" y="253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7" name="Freeform 790"/>
            <p:cNvSpPr>
              <a:spLocks/>
            </p:cNvSpPr>
            <p:nvPr/>
          </p:nvSpPr>
          <p:spPr bwMode="auto">
            <a:xfrm>
              <a:off x="3760" y="25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8" name="Freeform 791"/>
            <p:cNvSpPr>
              <a:spLocks/>
            </p:cNvSpPr>
            <p:nvPr/>
          </p:nvSpPr>
          <p:spPr bwMode="auto">
            <a:xfrm>
              <a:off x="3776" y="25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79" name="Freeform 792"/>
            <p:cNvSpPr>
              <a:spLocks/>
            </p:cNvSpPr>
            <p:nvPr/>
          </p:nvSpPr>
          <p:spPr bwMode="auto">
            <a:xfrm>
              <a:off x="3800" y="25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0" name="Freeform 793"/>
            <p:cNvSpPr>
              <a:spLocks/>
            </p:cNvSpPr>
            <p:nvPr/>
          </p:nvSpPr>
          <p:spPr bwMode="auto">
            <a:xfrm>
              <a:off x="3816" y="25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1" name="Freeform 794"/>
            <p:cNvSpPr>
              <a:spLocks/>
            </p:cNvSpPr>
            <p:nvPr/>
          </p:nvSpPr>
          <p:spPr bwMode="auto">
            <a:xfrm>
              <a:off x="3832" y="24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2" name="Freeform 795"/>
            <p:cNvSpPr>
              <a:spLocks/>
            </p:cNvSpPr>
            <p:nvPr/>
          </p:nvSpPr>
          <p:spPr bwMode="auto">
            <a:xfrm>
              <a:off x="3848" y="238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3" name="Freeform 796"/>
            <p:cNvSpPr>
              <a:spLocks/>
            </p:cNvSpPr>
            <p:nvPr/>
          </p:nvSpPr>
          <p:spPr bwMode="auto">
            <a:xfrm>
              <a:off x="3864" y="23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4" name="Freeform 797"/>
            <p:cNvSpPr>
              <a:spLocks/>
            </p:cNvSpPr>
            <p:nvPr/>
          </p:nvSpPr>
          <p:spPr bwMode="auto">
            <a:xfrm>
              <a:off x="3888" y="23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5" name="Freeform 798"/>
            <p:cNvSpPr>
              <a:spLocks/>
            </p:cNvSpPr>
            <p:nvPr/>
          </p:nvSpPr>
          <p:spPr bwMode="auto">
            <a:xfrm>
              <a:off x="3904" y="23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6" name="Freeform 799"/>
            <p:cNvSpPr>
              <a:spLocks/>
            </p:cNvSpPr>
            <p:nvPr/>
          </p:nvSpPr>
          <p:spPr bwMode="auto">
            <a:xfrm>
              <a:off x="3920" y="2336"/>
              <a:ext cx="49" cy="48"/>
            </a:xfrm>
            <a:custGeom>
              <a:avLst/>
              <a:gdLst>
                <a:gd name="T0" fmla="*/ 24 w 49"/>
                <a:gd name="T1" fmla="*/ 0 h 48"/>
                <a:gd name="T2" fmla="*/ 49 w 49"/>
                <a:gd name="T3" fmla="*/ 48 h 48"/>
                <a:gd name="T4" fmla="*/ 0 w 49"/>
                <a:gd name="T5" fmla="*/ 48 h 48"/>
                <a:gd name="T6" fmla="*/ 24 w 49"/>
                <a:gd name="T7" fmla="*/ 0 h 48"/>
                <a:gd name="T8" fmla="*/ 0 60000 65536"/>
                <a:gd name="T9" fmla="*/ 0 60000 65536"/>
                <a:gd name="T10" fmla="*/ 0 60000 65536"/>
                <a:gd name="T11" fmla="*/ 0 60000 65536"/>
                <a:gd name="T12" fmla="*/ 0 w 49"/>
                <a:gd name="T13" fmla="*/ 0 h 48"/>
                <a:gd name="T14" fmla="*/ 49 w 49"/>
                <a:gd name="T15" fmla="*/ 48 h 48"/>
              </a:gdLst>
              <a:ahLst/>
              <a:cxnLst>
                <a:cxn ang="T8">
                  <a:pos x="T0" y="T1"/>
                </a:cxn>
                <a:cxn ang="T9">
                  <a:pos x="T2" y="T3"/>
                </a:cxn>
                <a:cxn ang="T10">
                  <a:pos x="T4" y="T5"/>
                </a:cxn>
                <a:cxn ang="T11">
                  <a:pos x="T6" y="T7"/>
                </a:cxn>
              </a:cxnLst>
              <a:rect l="T12" t="T13" r="T14" b="T15"/>
              <a:pathLst>
                <a:path w="49" h="48">
                  <a:moveTo>
                    <a:pt x="24" y="0"/>
                  </a:moveTo>
                  <a:lnTo>
                    <a:pt x="49"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7" name="Freeform 800"/>
            <p:cNvSpPr>
              <a:spLocks/>
            </p:cNvSpPr>
            <p:nvPr/>
          </p:nvSpPr>
          <p:spPr bwMode="auto">
            <a:xfrm>
              <a:off x="3936" y="2304"/>
              <a:ext cx="49" cy="48"/>
            </a:xfrm>
            <a:custGeom>
              <a:avLst/>
              <a:gdLst>
                <a:gd name="T0" fmla="*/ 24 w 49"/>
                <a:gd name="T1" fmla="*/ 0 h 48"/>
                <a:gd name="T2" fmla="*/ 49 w 49"/>
                <a:gd name="T3" fmla="*/ 48 h 48"/>
                <a:gd name="T4" fmla="*/ 0 w 49"/>
                <a:gd name="T5" fmla="*/ 48 h 48"/>
                <a:gd name="T6" fmla="*/ 24 w 49"/>
                <a:gd name="T7" fmla="*/ 0 h 48"/>
                <a:gd name="T8" fmla="*/ 0 60000 65536"/>
                <a:gd name="T9" fmla="*/ 0 60000 65536"/>
                <a:gd name="T10" fmla="*/ 0 60000 65536"/>
                <a:gd name="T11" fmla="*/ 0 60000 65536"/>
                <a:gd name="T12" fmla="*/ 0 w 49"/>
                <a:gd name="T13" fmla="*/ 0 h 48"/>
                <a:gd name="T14" fmla="*/ 49 w 49"/>
                <a:gd name="T15" fmla="*/ 48 h 48"/>
              </a:gdLst>
              <a:ahLst/>
              <a:cxnLst>
                <a:cxn ang="T8">
                  <a:pos x="T0" y="T1"/>
                </a:cxn>
                <a:cxn ang="T9">
                  <a:pos x="T2" y="T3"/>
                </a:cxn>
                <a:cxn ang="T10">
                  <a:pos x="T4" y="T5"/>
                </a:cxn>
                <a:cxn ang="T11">
                  <a:pos x="T6" y="T7"/>
                </a:cxn>
              </a:cxnLst>
              <a:rect l="T12" t="T13" r="T14" b="T15"/>
              <a:pathLst>
                <a:path w="49" h="48">
                  <a:moveTo>
                    <a:pt x="24" y="0"/>
                  </a:moveTo>
                  <a:lnTo>
                    <a:pt x="49"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8" name="Freeform 801"/>
            <p:cNvSpPr>
              <a:spLocks/>
            </p:cNvSpPr>
            <p:nvPr/>
          </p:nvSpPr>
          <p:spPr bwMode="auto">
            <a:xfrm>
              <a:off x="3960" y="2304"/>
              <a:ext cx="49" cy="48"/>
            </a:xfrm>
            <a:custGeom>
              <a:avLst/>
              <a:gdLst>
                <a:gd name="T0" fmla="*/ 25 w 49"/>
                <a:gd name="T1" fmla="*/ 0 h 48"/>
                <a:gd name="T2" fmla="*/ 49 w 49"/>
                <a:gd name="T3" fmla="*/ 48 h 48"/>
                <a:gd name="T4" fmla="*/ 0 w 49"/>
                <a:gd name="T5" fmla="*/ 48 h 48"/>
                <a:gd name="T6" fmla="*/ 25 w 49"/>
                <a:gd name="T7" fmla="*/ 0 h 48"/>
                <a:gd name="T8" fmla="*/ 0 60000 65536"/>
                <a:gd name="T9" fmla="*/ 0 60000 65536"/>
                <a:gd name="T10" fmla="*/ 0 60000 65536"/>
                <a:gd name="T11" fmla="*/ 0 60000 65536"/>
                <a:gd name="T12" fmla="*/ 0 w 49"/>
                <a:gd name="T13" fmla="*/ 0 h 48"/>
                <a:gd name="T14" fmla="*/ 49 w 49"/>
                <a:gd name="T15" fmla="*/ 48 h 48"/>
              </a:gdLst>
              <a:ahLst/>
              <a:cxnLst>
                <a:cxn ang="T8">
                  <a:pos x="T0" y="T1"/>
                </a:cxn>
                <a:cxn ang="T9">
                  <a:pos x="T2" y="T3"/>
                </a:cxn>
                <a:cxn ang="T10">
                  <a:pos x="T4" y="T5"/>
                </a:cxn>
                <a:cxn ang="T11">
                  <a:pos x="T6" y="T7"/>
                </a:cxn>
              </a:cxnLst>
              <a:rect l="T12" t="T13" r="T14" b="T15"/>
              <a:pathLst>
                <a:path w="49" h="48">
                  <a:moveTo>
                    <a:pt x="25" y="0"/>
                  </a:moveTo>
                  <a:lnTo>
                    <a:pt x="49" y="48"/>
                  </a:lnTo>
                  <a:lnTo>
                    <a:pt x="0" y="48"/>
                  </a:lnTo>
                  <a:lnTo>
                    <a:pt x="25"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89" name="Freeform 802"/>
            <p:cNvSpPr>
              <a:spLocks/>
            </p:cNvSpPr>
            <p:nvPr/>
          </p:nvSpPr>
          <p:spPr bwMode="auto">
            <a:xfrm>
              <a:off x="3977" y="22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0" name="Freeform 803"/>
            <p:cNvSpPr>
              <a:spLocks/>
            </p:cNvSpPr>
            <p:nvPr/>
          </p:nvSpPr>
          <p:spPr bwMode="auto">
            <a:xfrm>
              <a:off x="3993" y="2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1" name="Freeform 804"/>
            <p:cNvSpPr>
              <a:spLocks/>
            </p:cNvSpPr>
            <p:nvPr/>
          </p:nvSpPr>
          <p:spPr bwMode="auto">
            <a:xfrm>
              <a:off x="4009" y="22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2" name="Freeform 805"/>
            <p:cNvSpPr>
              <a:spLocks/>
            </p:cNvSpPr>
            <p:nvPr/>
          </p:nvSpPr>
          <p:spPr bwMode="auto">
            <a:xfrm>
              <a:off x="4033" y="222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3" name="Freeform 806"/>
            <p:cNvSpPr>
              <a:spLocks/>
            </p:cNvSpPr>
            <p:nvPr/>
          </p:nvSpPr>
          <p:spPr bwMode="auto">
            <a:xfrm>
              <a:off x="4049" y="2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4" name="Freeform 807"/>
            <p:cNvSpPr>
              <a:spLocks/>
            </p:cNvSpPr>
            <p:nvPr/>
          </p:nvSpPr>
          <p:spPr bwMode="auto">
            <a:xfrm>
              <a:off x="4065" y="2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5" name="Freeform 808"/>
            <p:cNvSpPr>
              <a:spLocks/>
            </p:cNvSpPr>
            <p:nvPr/>
          </p:nvSpPr>
          <p:spPr bwMode="auto">
            <a:xfrm>
              <a:off x="4081" y="22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6" name="Freeform 809"/>
            <p:cNvSpPr>
              <a:spLocks/>
            </p:cNvSpPr>
            <p:nvPr/>
          </p:nvSpPr>
          <p:spPr bwMode="auto">
            <a:xfrm>
              <a:off x="4097" y="218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7" name="Freeform 810"/>
            <p:cNvSpPr>
              <a:spLocks/>
            </p:cNvSpPr>
            <p:nvPr/>
          </p:nvSpPr>
          <p:spPr bwMode="auto">
            <a:xfrm>
              <a:off x="4121" y="21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8" name="Freeform 811"/>
            <p:cNvSpPr>
              <a:spLocks/>
            </p:cNvSpPr>
            <p:nvPr/>
          </p:nvSpPr>
          <p:spPr bwMode="auto">
            <a:xfrm>
              <a:off x="4137" y="21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599" name="Freeform 812"/>
            <p:cNvSpPr>
              <a:spLocks/>
            </p:cNvSpPr>
            <p:nvPr/>
          </p:nvSpPr>
          <p:spPr bwMode="auto">
            <a:xfrm>
              <a:off x="4153" y="21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0" name="Freeform 813"/>
            <p:cNvSpPr>
              <a:spLocks/>
            </p:cNvSpPr>
            <p:nvPr/>
          </p:nvSpPr>
          <p:spPr bwMode="auto">
            <a:xfrm>
              <a:off x="4169" y="21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1" name="Freeform 814"/>
            <p:cNvSpPr>
              <a:spLocks/>
            </p:cNvSpPr>
            <p:nvPr/>
          </p:nvSpPr>
          <p:spPr bwMode="auto">
            <a:xfrm>
              <a:off x="4193" y="21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2" name="Freeform 815"/>
            <p:cNvSpPr>
              <a:spLocks/>
            </p:cNvSpPr>
            <p:nvPr/>
          </p:nvSpPr>
          <p:spPr bwMode="auto">
            <a:xfrm>
              <a:off x="4209" y="21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3" name="Freeform 816"/>
            <p:cNvSpPr>
              <a:spLocks/>
            </p:cNvSpPr>
            <p:nvPr/>
          </p:nvSpPr>
          <p:spPr bwMode="auto">
            <a:xfrm>
              <a:off x="4225" y="21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4" name="Freeform 817"/>
            <p:cNvSpPr>
              <a:spLocks/>
            </p:cNvSpPr>
            <p:nvPr/>
          </p:nvSpPr>
          <p:spPr bwMode="auto">
            <a:xfrm>
              <a:off x="4241" y="21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5" name="Freeform 818"/>
            <p:cNvSpPr>
              <a:spLocks/>
            </p:cNvSpPr>
            <p:nvPr/>
          </p:nvSpPr>
          <p:spPr bwMode="auto">
            <a:xfrm>
              <a:off x="4265" y="21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6" name="Freeform 819"/>
            <p:cNvSpPr>
              <a:spLocks/>
            </p:cNvSpPr>
            <p:nvPr/>
          </p:nvSpPr>
          <p:spPr bwMode="auto">
            <a:xfrm>
              <a:off x="4281" y="21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7" name="Freeform 820"/>
            <p:cNvSpPr>
              <a:spLocks/>
            </p:cNvSpPr>
            <p:nvPr/>
          </p:nvSpPr>
          <p:spPr bwMode="auto">
            <a:xfrm>
              <a:off x="4297" y="212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8" name="Freeform 821"/>
            <p:cNvSpPr>
              <a:spLocks/>
            </p:cNvSpPr>
            <p:nvPr/>
          </p:nvSpPr>
          <p:spPr bwMode="auto">
            <a:xfrm>
              <a:off x="4313" y="212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09" name="Freeform 822"/>
            <p:cNvSpPr>
              <a:spLocks/>
            </p:cNvSpPr>
            <p:nvPr/>
          </p:nvSpPr>
          <p:spPr bwMode="auto">
            <a:xfrm>
              <a:off x="4329" y="212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0" name="Freeform 823"/>
            <p:cNvSpPr>
              <a:spLocks/>
            </p:cNvSpPr>
            <p:nvPr/>
          </p:nvSpPr>
          <p:spPr bwMode="auto">
            <a:xfrm>
              <a:off x="4353" y="212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1" name="Freeform 824"/>
            <p:cNvSpPr>
              <a:spLocks/>
            </p:cNvSpPr>
            <p:nvPr/>
          </p:nvSpPr>
          <p:spPr bwMode="auto">
            <a:xfrm>
              <a:off x="4369" y="212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2" name="Freeform 825"/>
            <p:cNvSpPr>
              <a:spLocks/>
            </p:cNvSpPr>
            <p:nvPr/>
          </p:nvSpPr>
          <p:spPr bwMode="auto">
            <a:xfrm>
              <a:off x="4385" y="212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3" name="Freeform 826"/>
            <p:cNvSpPr>
              <a:spLocks/>
            </p:cNvSpPr>
            <p:nvPr/>
          </p:nvSpPr>
          <p:spPr bwMode="auto">
            <a:xfrm>
              <a:off x="4401" y="21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4" name="Freeform 827"/>
            <p:cNvSpPr>
              <a:spLocks/>
            </p:cNvSpPr>
            <p:nvPr/>
          </p:nvSpPr>
          <p:spPr bwMode="auto">
            <a:xfrm>
              <a:off x="4425" y="21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5" name="Freeform 828"/>
            <p:cNvSpPr>
              <a:spLocks/>
            </p:cNvSpPr>
            <p:nvPr/>
          </p:nvSpPr>
          <p:spPr bwMode="auto">
            <a:xfrm>
              <a:off x="4441" y="21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6" name="Freeform 829"/>
            <p:cNvSpPr>
              <a:spLocks/>
            </p:cNvSpPr>
            <p:nvPr/>
          </p:nvSpPr>
          <p:spPr bwMode="auto">
            <a:xfrm>
              <a:off x="4457"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7" name="Freeform 830"/>
            <p:cNvSpPr>
              <a:spLocks/>
            </p:cNvSpPr>
            <p:nvPr/>
          </p:nvSpPr>
          <p:spPr bwMode="auto">
            <a:xfrm>
              <a:off x="4473"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8" name="Freeform 831"/>
            <p:cNvSpPr>
              <a:spLocks/>
            </p:cNvSpPr>
            <p:nvPr/>
          </p:nvSpPr>
          <p:spPr bwMode="auto">
            <a:xfrm>
              <a:off x="4497"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19" name="Freeform 832"/>
            <p:cNvSpPr>
              <a:spLocks/>
            </p:cNvSpPr>
            <p:nvPr/>
          </p:nvSpPr>
          <p:spPr bwMode="auto">
            <a:xfrm>
              <a:off x="4513"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0" name="Freeform 833"/>
            <p:cNvSpPr>
              <a:spLocks/>
            </p:cNvSpPr>
            <p:nvPr/>
          </p:nvSpPr>
          <p:spPr bwMode="auto">
            <a:xfrm>
              <a:off x="4529"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1" name="Freeform 834"/>
            <p:cNvSpPr>
              <a:spLocks/>
            </p:cNvSpPr>
            <p:nvPr/>
          </p:nvSpPr>
          <p:spPr bwMode="auto">
            <a:xfrm>
              <a:off x="4545"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2" name="Freeform 835"/>
            <p:cNvSpPr>
              <a:spLocks/>
            </p:cNvSpPr>
            <p:nvPr/>
          </p:nvSpPr>
          <p:spPr bwMode="auto">
            <a:xfrm>
              <a:off x="4561"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3" name="Freeform 836"/>
            <p:cNvSpPr>
              <a:spLocks/>
            </p:cNvSpPr>
            <p:nvPr/>
          </p:nvSpPr>
          <p:spPr bwMode="auto">
            <a:xfrm>
              <a:off x="4585"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4" name="Freeform 837"/>
            <p:cNvSpPr>
              <a:spLocks/>
            </p:cNvSpPr>
            <p:nvPr/>
          </p:nvSpPr>
          <p:spPr bwMode="auto">
            <a:xfrm>
              <a:off x="4601"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5" name="Freeform 838"/>
            <p:cNvSpPr>
              <a:spLocks/>
            </p:cNvSpPr>
            <p:nvPr/>
          </p:nvSpPr>
          <p:spPr bwMode="auto">
            <a:xfrm>
              <a:off x="4617"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6" name="Freeform 839"/>
            <p:cNvSpPr>
              <a:spLocks/>
            </p:cNvSpPr>
            <p:nvPr/>
          </p:nvSpPr>
          <p:spPr bwMode="auto">
            <a:xfrm>
              <a:off x="4633"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7" name="Freeform 840"/>
            <p:cNvSpPr>
              <a:spLocks/>
            </p:cNvSpPr>
            <p:nvPr/>
          </p:nvSpPr>
          <p:spPr bwMode="auto">
            <a:xfrm>
              <a:off x="4657"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8" name="Freeform 841"/>
            <p:cNvSpPr>
              <a:spLocks/>
            </p:cNvSpPr>
            <p:nvPr/>
          </p:nvSpPr>
          <p:spPr bwMode="auto">
            <a:xfrm>
              <a:off x="4673"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29" name="Freeform 842"/>
            <p:cNvSpPr>
              <a:spLocks/>
            </p:cNvSpPr>
            <p:nvPr/>
          </p:nvSpPr>
          <p:spPr bwMode="auto">
            <a:xfrm>
              <a:off x="4689"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0" name="Freeform 843"/>
            <p:cNvSpPr>
              <a:spLocks/>
            </p:cNvSpPr>
            <p:nvPr/>
          </p:nvSpPr>
          <p:spPr bwMode="auto">
            <a:xfrm>
              <a:off x="4705"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1" name="Freeform 844"/>
            <p:cNvSpPr>
              <a:spLocks/>
            </p:cNvSpPr>
            <p:nvPr/>
          </p:nvSpPr>
          <p:spPr bwMode="auto">
            <a:xfrm>
              <a:off x="4729"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2" name="Freeform 845"/>
            <p:cNvSpPr>
              <a:spLocks/>
            </p:cNvSpPr>
            <p:nvPr/>
          </p:nvSpPr>
          <p:spPr bwMode="auto">
            <a:xfrm>
              <a:off x="4745"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3" name="Freeform 846"/>
            <p:cNvSpPr>
              <a:spLocks/>
            </p:cNvSpPr>
            <p:nvPr/>
          </p:nvSpPr>
          <p:spPr bwMode="auto">
            <a:xfrm>
              <a:off x="4761"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4" name="Freeform 847"/>
            <p:cNvSpPr>
              <a:spLocks/>
            </p:cNvSpPr>
            <p:nvPr/>
          </p:nvSpPr>
          <p:spPr bwMode="auto">
            <a:xfrm>
              <a:off x="4777"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5" name="Freeform 848"/>
            <p:cNvSpPr>
              <a:spLocks/>
            </p:cNvSpPr>
            <p:nvPr/>
          </p:nvSpPr>
          <p:spPr bwMode="auto">
            <a:xfrm>
              <a:off x="4793"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6" name="Freeform 849"/>
            <p:cNvSpPr>
              <a:spLocks/>
            </p:cNvSpPr>
            <p:nvPr/>
          </p:nvSpPr>
          <p:spPr bwMode="auto">
            <a:xfrm>
              <a:off x="4817"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7" name="Freeform 850"/>
            <p:cNvSpPr>
              <a:spLocks/>
            </p:cNvSpPr>
            <p:nvPr/>
          </p:nvSpPr>
          <p:spPr bwMode="auto">
            <a:xfrm>
              <a:off x="4833"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8" name="Freeform 851"/>
            <p:cNvSpPr>
              <a:spLocks/>
            </p:cNvSpPr>
            <p:nvPr/>
          </p:nvSpPr>
          <p:spPr bwMode="auto">
            <a:xfrm>
              <a:off x="4849"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39" name="Freeform 852"/>
            <p:cNvSpPr>
              <a:spLocks/>
            </p:cNvSpPr>
            <p:nvPr/>
          </p:nvSpPr>
          <p:spPr bwMode="auto">
            <a:xfrm>
              <a:off x="4865"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40" name="Freeform 853"/>
            <p:cNvSpPr>
              <a:spLocks/>
            </p:cNvSpPr>
            <p:nvPr/>
          </p:nvSpPr>
          <p:spPr bwMode="auto">
            <a:xfrm>
              <a:off x="4889"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41" name="Freeform 854"/>
            <p:cNvSpPr>
              <a:spLocks/>
            </p:cNvSpPr>
            <p:nvPr/>
          </p:nvSpPr>
          <p:spPr bwMode="auto">
            <a:xfrm>
              <a:off x="4905" y="20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116642" name="Freeform 855"/>
            <p:cNvSpPr>
              <a:spLocks/>
            </p:cNvSpPr>
            <p:nvPr/>
          </p:nvSpPr>
          <p:spPr bwMode="auto">
            <a:xfrm>
              <a:off x="276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43" name="Freeform 856"/>
            <p:cNvSpPr>
              <a:spLocks/>
            </p:cNvSpPr>
            <p:nvPr/>
          </p:nvSpPr>
          <p:spPr bwMode="auto">
            <a:xfrm>
              <a:off x="277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44" name="Freeform 857"/>
            <p:cNvSpPr>
              <a:spLocks/>
            </p:cNvSpPr>
            <p:nvPr/>
          </p:nvSpPr>
          <p:spPr bwMode="auto">
            <a:xfrm>
              <a:off x="280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45" name="Freeform 858"/>
            <p:cNvSpPr>
              <a:spLocks/>
            </p:cNvSpPr>
            <p:nvPr/>
          </p:nvSpPr>
          <p:spPr bwMode="auto">
            <a:xfrm>
              <a:off x="281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46" name="Freeform 859"/>
            <p:cNvSpPr>
              <a:spLocks/>
            </p:cNvSpPr>
            <p:nvPr/>
          </p:nvSpPr>
          <p:spPr bwMode="auto">
            <a:xfrm>
              <a:off x="283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47" name="Freeform 860"/>
            <p:cNvSpPr>
              <a:spLocks/>
            </p:cNvSpPr>
            <p:nvPr/>
          </p:nvSpPr>
          <p:spPr bwMode="auto">
            <a:xfrm>
              <a:off x="284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48" name="Freeform 861"/>
            <p:cNvSpPr>
              <a:spLocks/>
            </p:cNvSpPr>
            <p:nvPr/>
          </p:nvSpPr>
          <p:spPr bwMode="auto">
            <a:xfrm>
              <a:off x="287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49" name="Freeform 862"/>
            <p:cNvSpPr>
              <a:spLocks/>
            </p:cNvSpPr>
            <p:nvPr/>
          </p:nvSpPr>
          <p:spPr bwMode="auto">
            <a:xfrm>
              <a:off x="288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0" name="Freeform 863"/>
            <p:cNvSpPr>
              <a:spLocks/>
            </p:cNvSpPr>
            <p:nvPr/>
          </p:nvSpPr>
          <p:spPr bwMode="auto">
            <a:xfrm>
              <a:off x="290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1" name="Freeform 864"/>
            <p:cNvSpPr>
              <a:spLocks/>
            </p:cNvSpPr>
            <p:nvPr/>
          </p:nvSpPr>
          <p:spPr bwMode="auto">
            <a:xfrm>
              <a:off x="292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2" name="Freeform 865"/>
            <p:cNvSpPr>
              <a:spLocks/>
            </p:cNvSpPr>
            <p:nvPr/>
          </p:nvSpPr>
          <p:spPr bwMode="auto">
            <a:xfrm>
              <a:off x="293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3" name="Freeform 866"/>
            <p:cNvSpPr>
              <a:spLocks/>
            </p:cNvSpPr>
            <p:nvPr/>
          </p:nvSpPr>
          <p:spPr bwMode="auto">
            <a:xfrm>
              <a:off x="296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4" name="Freeform 867"/>
            <p:cNvSpPr>
              <a:spLocks/>
            </p:cNvSpPr>
            <p:nvPr/>
          </p:nvSpPr>
          <p:spPr bwMode="auto">
            <a:xfrm>
              <a:off x="297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5" name="Freeform 868"/>
            <p:cNvSpPr>
              <a:spLocks/>
            </p:cNvSpPr>
            <p:nvPr/>
          </p:nvSpPr>
          <p:spPr bwMode="auto">
            <a:xfrm>
              <a:off x="299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6" name="Freeform 869"/>
            <p:cNvSpPr>
              <a:spLocks/>
            </p:cNvSpPr>
            <p:nvPr/>
          </p:nvSpPr>
          <p:spPr bwMode="auto">
            <a:xfrm>
              <a:off x="300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7" name="Freeform 870"/>
            <p:cNvSpPr>
              <a:spLocks/>
            </p:cNvSpPr>
            <p:nvPr/>
          </p:nvSpPr>
          <p:spPr bwMode="auto">
            <a:xfrm>
              <a:off x="303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8" name="Freeform 871"/>
            <p:cNvSpPr>
              <a:spLocks/>
            </p:cNvSpPr>
            <p:nvPr/>
          </p:nvSpPr>
          <p:spPr bwMode="auto">
            <a:xfrm>
              <a:off x="304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59" name="Freeform 872"/>
            <p:cNvSpPr>
              <a:spLocks/>
            </p:cNvSpPr>
            <p:nvPr/>
          </p:nvSpPr>
          <p:spPr bwMode="auto">
            <a:xfrm>
              <a:off x="306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0" name="Freeform 873"/>
            <p:cNvSpPr>
              <a:spLocks/>
            </p:cNvSpPr>
            <p:nvPr/>
          </p:nvSpPr>
          <p:spPr bwMode="auto">
            <a:xfrm>
              <a:off x="308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1" name="Freeform 874"/>
            <p:cNvSpPr>
              <a:spLocks/>
            </p:cNvSpPr>
            <p:nvPr/>
          </p:nvSpPr>
          <p:spPr bwMode="auto">
            <a:xfrm>
              <a:off x="310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2" name="Freeform 875"/>
            <p:cNvSpPr>
              <a:spLocks/>
            </p:cNvSpPr>
            <p:nvPr/>
          </p:nvSpPr>
          <p:spPr bwMode="auto">
            <a:xfrm>
              <a:off x="312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3" name="Freeform 876"/>
            <p:cNvSpPr>
              <a:spLocks/>
            </p:cNvSpPr>
            <p:nvPr/>
          </p:nvSpPr>
          <p:spPr bwMode="auto">
            <a:xfrm>
              <a:off x="313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4" name="Freeform 877"/>
            <p:cNvSpPr>
              <a:spLocks/>
            </p:cNvSpPr>
            <p:nvPr/>
          </p:nvSpPr>
          <p:spPr bwMode="auto">
            <a:xfrm>
              <a:off x="315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5" name="Freeform 878"/>
            <p:cNvSpPr>
              <a:spLocks/>
            </p:cNvSpPr>
            <p:nvPr/>
          </p:nvSpPr>
          <p:spPr bwMode="auto">
            <a:xfrm>
              <a:off x="316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6" name="Freeform 879"/>
            <p:cNvSpPr>
              <a:spLocks/>
            </p:cNvSpPr>
            <p:nvPr/>
          </p:nvSpPr>
          <p:spPr bwMode="auto">
            <a:xfrm>
              <a:off x="3192"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7" name="Freeform 880"/>
            <p:cNvSpPr>
              <a:spLocks/>
            </p:cNvSpPr>
            <p:nvPr/>
          </p:nvSpPr>
          <p:spPr bwMode="auto">
            <a:xfrm>
              <a:off x="3208"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8" name="Freeform 881"/>
            <p:cNvSpPr>
              <a:spLocks/>
            </p:cNvSpPr>
            <p:nvPr/>
          </p:nvSpPr>
          <p:spPr bwMode="auto">
            <a:xfrm>
              <a:off x="322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69" name="Freeform 882"/>
            <p:cNvSpPr>
              <a:spLocks/>
            </p:cNvSpPr>
            <p:nvPr/>
          </p:nvSpPr>
          <p:spPr bwMode="auto">
            <a:xfrm>
              <a:off x="324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0" name="Freeform 883"/>
            <p:cNvSpPr>
              <a:spLocks/>
            </p:cNvSpPr>
            <p:nvPr/>
          </p:nvSpPr>
          <p:spPr bwMode="auto">
            <a:xfrm>
              <a:off x="3264"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1" name="Freeform 884"/>
            <p:cNvSpPr>
              <a:spLocks/>
            </p:cNvSpPr>
            <p:nvPr/>
          </p:nvSpPr>
          <p:spPr bwMode="auto">
            <a:xfrm>
              <a:off x="3280"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2" name="Freeform 885"/>
            <p:cNvSpPr>
              <a:spLocks/>
            </p:cNvSpPr>
            <p:nvPr/>
          </p:nvSpPr>
          <p:spPr bwMode="auto">
            <a:xfrm>
              <a:off x="3296"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3" name="Freeform 886"/>
            <p:cNvSpPr>
              <a:spLocks/>
            </p:cNvSpPr>
            <p:nvPr/>
          </p:nvSpPr>
          <p:spPr bwMode="auto">
            <a:xfrm>
              <a:off x="3312"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4" name="Freeform 887"/>
            <p:cNvSpPr>
              <a:spLocks/>
            </p:cNvSpPr>
            <p:nvPr/>
          </p:nvSpPr>
          <p:spPr bwMode="auto">
            <a:xfrm>
              <a:off x="3336" y="28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5" name="Freeform 888"/>
            <p:cNvSpPr>
              <a:spLocks/>
            </p:cNvSpPr>
            <p:nvPr/>
          </p:nvSpPr>
          <p:spPr bwMode="auto">
            <a:xfrm>
              <a:off x="3352" y="287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6" name="Freeform 889"/>
            <p:cNvSpPr>
              <a:spLocks/>
            </p:cNvSpPr>
            <p:nvPr/>
          </p:nvSpPr>
          <p:spPr bwMode="auto">
            <a:xfrm>
              <a:off x="3368" y="28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7" name="Freeform 890"/>
            <p:cNvSpPr>
              <a:spLocks/>
            </p:cNvSpPr>
            <p:nvPr/>
          </p:nvSpPr>
          <p:spPr bwMode="auto">
            <a:xfrm>
              <a:off x="3384" y="28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8" name="Freeform 891"/>
            <p:cNvSpPr>
              <a:spLocks/>
            </p:cNvSpPr>
            <p:nvPr/>
          </p:nvSpPr>
          <p:spPr bwMode="auto">
            <a:xfrm>
              <a:off x="3400" y="28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79" name="Freeform 892"/>
            <p:cNvSpPr>
              <a:spLocks/>
            </p:cNvSpPr>
            <p:nvPr/>
          </p:nvSpPr>
          <p:spPr bwMode="auto">
            <a:xfrm>
              <a:off x="3424" y="2840"/>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80" name="Freeform 893"/>
            <p:cNvSpPr>
              <a:spLocks/>
            </p:cNvSpPr>
            <p:nvPr/>
          </p:nvSpPr>
          <p:spPr bwMode="auto">
            <a:xfrm>
              <a:off x="3440" y="28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81" name="Freeform 894"/>
            <p:cNvSpPr>
              <a:spLocks/>
            </p:cNvSpPr>
            <p:nvPr/>
          </p:nvSpPr>
          <p:spPr bwMode="auto">
            <a:xfrm>
              <a:off x="3456" y="280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82" name="Freeform 895"/>
            <p:cNvSpPr>
              <a:spLocks/>
            </p:cNvSpPr>
            <p:nvPr/>
          </p:nvSpPr>
          <p:spPr bwMode="auto">
            <a:xfrm>
              <a:off x="3472" y="278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83" name="Freeform 896"/>
            <p:cNvSpPr>
              <a:spLocks/>
            </p:cNvSpPr>
            <p:nvPr/>
          </p:nvSpPr>
          <p:spPr bwMode="auto">
            <a:xfrm>
              <a:off x="3496" y="27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684" name="Freeform 897"/>
            <p:cNvSpPr>
              <a:spLocks/>
            </p:cNvSpPr>
            <p:nvPr/>
          </p:nvSpPr>
          <p:spPr bwMode="auto">
            <a:xfrm>
              <a:off x="3512" y="27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grpSp>
      <p:grpSp>
        <p:nvGrpSpPr>
          <p:cNvPr id="6" name="Group 898"/>
          <p:cNvGrpSpPr>
            <a:grpSpLocks/>
          </p:cNvGrpSpPr>
          <p:nvPr/>
        </p:nvGrpSpPr>
        <p:grpSpPr bwMode="auto">
          <a:xfrm>
            <a:off x="4380706" y="5232400"/>
            <a:ext cx="3481388" cy="342900"/>
            <a:chOff x="2760" y="2736"/>
            <a:chExt cx="2193" cy="216"/>
          </a:xfrm>
        </p:grpSpPr>
        <p:sp>
          <p:nvSpPr>
            <p:cNvPr id="116285" name="Freeform 899"/>
            <p:cNvSpPr>
              <a:spLocks/>
            </p:cNvSpPr>
            <p:nvPr/>
          </p:nvSpPr>
          <p:spPr bwMode="auto">
            <a:xfrm>
              <a:off x="3528" y="27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86" name="Freeform 900"/>
            <p:cNvSpPr>
              <a:spLocks/>
            </p:cNvSpPr>
            <p:nvPr/>
          </p:nvSpPr>
          <p:spPr bwMode="auto">
            <a:xfrm>
              <a:off x="3544" y="27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87" name="Freeform 901"/>
            <p:cNvSpPr>
              <a:spLocks/>
            </p:cNvSpPr>
            <p:nvPr/>
          </p:nvSpPr>
          <p:spPr bwMode="auto">
            <a:xfrm>
              <a:off x="3568" y="27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88" name="Freeform 902"/>
            <p:cNvSpPr>
              <a:spLocks/>
            </p:cNvSpPr>
            <p:nvPr/>
          </p:nvSpPr>
          <p:spPr bwMode="auto">
            <a:xfrm>
              <a:off x="3584" y="27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89" name="Freeform 903"/>
            <p:cNvSpPr>
              <a:spLocks/>
            </p:cNvSpPr>
            <p:nvPr/>
          </p:nvSpPr>
          <p:spPr bwMode="auto">
            <a:xfrm>
              <a:off x="3600" y="27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0" name="Freeform 904"/>
            <p:cNvSpPr>
              <a:spLocks/>
            </p:cNvSpPr>
            <p:nvPr/>
          </p:nvSpPr>
          <p:spPr bwMode="auto">
            <a:xfrm>
              <a:off x="3616" y="27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1" name="Freeform 905"/>
            <p:cNvSpPr>
              <a:spLocks/>
            </p:cNvSpPr>
            <p:nvPr/>
          </p:nvSpPr>
          <p:spPr bwMode="auto">
            <a:xfrm>
              <a:off x="3632" y="27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2" name="Freeform 906"/>
            <p:cNvSpPr>
              <a:spLocks/>
            </p:cNvSpPr>
            <p:nvPr/>
          </p:nvSpPr>
          <p:spPr bwMode="auto">
            <a:xfrm>
              <a:off x="3656" y="27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3" name="Freeform 907"/>
            <p:cNvSpPr>
              <a:spLocks/>
            </p:cNvSpPr>
            <p:nvPr/>
          </p:nvSpPr>
          <p:spPr bwMode="auto">
            <a:xfrm>
              <a:off x="3672" y="27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4" name="Freeform 908"/>
            <p:cNvSpPr>
              <a:spLocks/>
            </p:cNvSpPr>
            <p:nvPr/>
          </p:nvSpPr>
          <p:spPr bwMode="auto">
            <a:xfrm>
              <a:off x="3688" y="27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5" name="Freeform 909"/>
            <p:cNvSpPr>
              <a:spLocks/>
            </p:cNvSpPr>
            <p:nvPr/>
          </p:nvSpPr>
          <p:spPr bwMode="auto">
            <a:xfrm>
              <a:off x="3704" y="278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6" name="Freeform 910"/>
            <p:cNvSpPr>
              <a:spLocks/>
            </p:cNvSpPr>
            <p:nvPr/>
          </p:nvSpPr>
          <p:spPr bwMode="auto">
            <a:xfrm>
              <a:off x="3728" y="278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7" name="Freeform 911"/>
            <p:cNvSpPr>
              <a:spLocks/>
            </p:cNvSpPr>
            <p:nvPr/>
          </p:nvSpPr>
          <p:spPr bwMode="auto">
            <a:xfrm>
              <a:off x="3744" y="27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8" name="Freeform 912"/>
            <p:cNvSpPr>
              <a:spLocks/>
            </p:cNvSpPr>
            <p:nvPr/>
          </p:nvSpPr>
          <p:spPr bwMode="auto">
            <a:xfrm>
              <a:off x="3760" y="276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99" name="Freeform 913"/>
            <p:cNvSpPr>
              <a:spLocks/>
            </p:cNvSpPr>
            <p:nvPr/>
          </p:nvSpPr>
          <p:spPr bwMode="auto">
            <a:xfrm>
              <a:off x="3776" y="273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0" name="Freeform 914"/>
            <p:cNvSpPr>
              <a:spLocks/>
            </p:cNvSpPr>
            <p:nvPr/>
          </p:nvSpPr>
          <p:spPr bwMode="auto">
            <a:xfrm>
              <a:off x="3800" y="273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1" name="Freeform 915"/>
            <p:cNvSpPr>
              <a:spLocks/>
            </p:cNvSpPr>
            <p:nvPr/>
          </p:nvSpPr>
          <p:spPr bwMode="auto">
            <a:xfrm>
              <a:off x="3816" y="273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2" name="Freeform 916"/>
            <p:cNvSpPr>
              <a:spLocks/>
            </p:cNvSpPr>
            <p:nvPr/>
          </p:nvSpPr>
          <p:spPr bwMode="auto">
            <a:xfrm>
              <a:off x="3832" y="2752"/>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3" name="Freeform 917"/>
            <p:cNvSpPr>
              <a:spLocks/>
            </p:cNvSpPr>
            <p:nvPr/>
          </p:nvSpPr>
          <p:spPr bwMode="auto">
            <a:xfrm>
              <a:off x="3848" y="278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4" name="Freeform 918"/>
            <p:cNvSpPr>
              <a:spLocks/>
            </p:cNvSpPr>
            <p:nvPr/>
          </p:nvSpPr>
          <p:spPr bwMode="auto">
            <a:xfrm>
              <a:off x="3864" y="278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5" name="Freeform 919"/>
            <p:cNvSpPr>
              <a:spLocks/>
            </p:cNvSpPr>
            <p:nvPr/>
          </p:nvSpPr>
          <p:spPr bwMode="auto">
            <a:xfrm>
              <a:off x="3888" y="278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6" name="Freeform 920"/>
            <p:cNvSpPr>
              <a:spLocks/>
            </p:cNvSpPr>
            <p:nvPr/>
          </p:nvSpPr>
          <p:spPr bwMode="auto">
            <a:xfrm>
              <a:off x="3904" y="278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7" name="Freeform 921"/>
            <p:cNvSpPr>
              <a:spLocks/>
            </p:cNvSpPr>
            <p:nvPr/>
          </p:nvSpPr>
          <p:spPr bwMode="auto">
            <a:xfrm>
              <a:off x="3920" y="2824"/>
              <a:ext cx="49" cy="48"/>
            </a:xfrm>
            <a:custGeom>
              <a:avLst/>
              <a:gdLst>
                <a:gd name="T0" fmla="*/ 24 w 49"/>
                <a:gd name="T1" fmla="*/ 0 h 48"/>
                <a:gd name="T2" fmla="*/ 49 w 49"/>
                <a:gd name="T3" fmla="*/ 48 h 48"/>
                <a:gd name="T4" fmla="*/ 0 w 49"/>
                <a:gd name="T5" fmla="*/ 48 h 48"/>
                <a:gd name="T6" fmla="*/ 24 w 49"/>
                <a:gd name="T7" fmla="*/ 0 h 48"/>
                <a:gd name="T8" fmla="*/ 0 60000 65536"/>
                <a:gd name="T9" fmla="*/ 0 60000 65536"/>
                <a:gd name="T10" fmla="*/ 0 60000 65536"/>
                <a:gd name="T11" fmla="*/ 0 60000 65536"/>
                <a:gd name="T12" fmla="*/ 0 w 49"/>
                <a:gd name="T13" fmla="*/ 0 h 48"/>
                <a:gd name="T14" fmla="*/ 49 w 49"/>
                <a:gd name="T15" fmla="*/ 48 h 48"/>
              </a:gdLst>
              <a:ahLst/>
              <a:cxnLst>
                <a:cxn ang="T8">
                  <a:pos x="T0" y="T1"/>
                </a:cxn>
                <a:cxn ang="T9">
                  <a:pos x="T2" y="T3"/>
                </a:cxn>
                <a:cxn ang="T10">
                  <a:pos x="T4" y="T5"/>
                </a:cxn>
                <a:cxn ang="T11">
                  <a:pos x="T6" y="T7"/>
                </a:cxn>
              </a:cxnLst>
              <a:rect l="T12" t="T13" r="T14" b="T15"/>
              <a:pathLst>
                <a:path w="49" h="48">
                  <a:moveTo>
                    <a:pt x="24" y="0"/>
                  </a:moveTo>
                  <a:lnTo>
                    <a:pt x="49"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8" name="Freeform 922"/>
            <p:cNvSpPr>
              <a:spLocks/>
            </p:cNvSpPr>
            <p:nvPr/>
          </p:nvSpPr>
          <p:spPr bwMode="auto">
            <a:xfrm>
              <a:off x="3936" y="2840"/>
              <a:ext cx="49" cy="48"/>
            </a:xfrm>
            <a:custGeom>
              <a:avLst/>
              <a:gdLst>
                <a:gd name="T0" fmla="*/ 24 w 49"/>
                <a:gd name="T1" fmla="*/ 0 h 48"/>
                <a:gd name="T2" fmla="*/ 49 w 49"/>
                <a:gd name="T3" fmla="*/ 48 h 48"/>
                <a:gd name="T4" fmla="*/ 0 w 49"/>
                <a:gd name="T5" fmla="*/ 48 h 48"/>
                <a:gd name="T6" fmla="*/ 24 w 49"/>
                <a:gd name="T7" fmla="*/ 0 h 48"/>
                <a:gd name="T8" fmla="*/ 0 60000 65536"/>
                <a:gd name="T9" fmla="*/ 0 60000 65536"/>
                <a:gd name="T10" fmla="*/ 0 60000 65536"/>
                <a:gd name="T11" fmla="*/ 0 60000 65536"/>
                <a:gd name="T12" fmla="*/ 0 w 49"/>
                <a:gd name="T13" fmla="*/ 0 h 48"/>
                <a:gd name="T14" fmla="*/ 49 w 49"/>
                <a:gd name="T15" fmla="*/ 48 h 48"/>
              </a:gdLst>
              <a:ahLst/>
              <a:cxnLst>
                <a:cxn ang="T8">
                  <a:pos x="T0" y="T1"/>
                </a:cxn>
                <a:cxn ang="T9">
                  <a:pos x="T2" y="T3"/>
                </a:cxn>
                <a:cxn ang="T10">
                  <a:pos x="T4" y="T5"/>
                </a:cxn>
                <a:cxn ang="T11">
                  <a:pos x="T6" y="T7"/>
                </a:cxn>
              </a:cxnLst>
              <a:rect l="T12" t="T13" r="T14" b="T15"/>
              <a:pathLst>
                <a:path w="49" h="48">
                  <a:moveTo>
                    <a:pt x="24" y="0"/>
                  </a:moveTo>
                  <a:lnTo>
                    <a:pt x="49"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09" name="Freeform 923"/>
            <p:cNvSpPr>
              <a:spLocks/>
            </p:cNvSpPr>
            <p:nvPr/>
          </p:nvSpPr>
          <p:spPr bwMode="auto">
            <a:xfrm>
              <a:off x="3960" y="2840"/>
              <a:ext cx="49" cy="48"/>
            </a:xfrm>
            <a:custGeom>
              <a:avLst/>
              <a:gdLst>
                <a:gd name="T0" fmla="*/ 25 w 49"/>
                <a:gd name="T1" fmla="*/ 0 h 48"/>
                <a:gd name="T2" fmla="*/ 49 w 49"/>
                <a:gd name="T3" fmla="*/ 48 h 48"/>
                <a:gd name="T4" fmla="*/ 0 w 49"/>
                <a:gd name="T5" fmla="*/ 48 h 48"/>
                <a:gd name="T6" fmla="*/ 25 w 49"/>
                <a:gd name="T7" fmla="*/ 0 h 48"/>
                <a:gd name="T8" fmla="*/ 0 60000 65536"/>
                <a:gd name="T9" fmla="*/ 0 60000 65536"/>
                <a:gd name="T10" fmla="*/ 0 60000 65536"/>
                <a:gd name="T11" fmla="*/ 0 60000 65536"/>
                <a:gd name="T12" fmla="*/ 0 w 49"/>
                <a:gd name="T13" fmla="*/ 0 h 48"/>
                <a:gd name="T14" fmla="*/ 49 w 49"/>
                <a:gd name="T15" fmla="*/ 48 h 48"/>
              </a:gdLst>
              <a:ahLst/>
              <a:cxnLst>
                <a:cxn ang="T8">
                  <a:pos x="T0" y="T1"/>
                </a:cxn>
                <a:cxn ang="T9">
                  <a:pos x="T2" y="T3"/>
                </a:cxn>
                <a:cxn ang="T10">
                  <a:pos x="T4" y="T5"/>
                </a:cxn>
                <a:cxn ang="T11">
                  <a:pos x="T6" y="T7"/>
                </a:cxn>
              </a:cxnLst>
              <a:rect l="T12" t="T13" r="T14" b="T15"/>
              <a:pathLst>
                <a:path w="49" h="48">
                  <a:moveTo>
                    <a:pt x="25" y="0"/>
                  </a:moveTo>
                  <a:lnTo>
                    <a:pt x="49" y="48"/>
                  </a:lnTo>
                  <a:lnTo>
                    <a:pt x="0" y="48"/>
                  </a:lnTo>
                  <a:lnTo>
                    <a:pt x="25"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0" name="Freeform 924"/>
            <p:cNvSpPr>
              <a:spLocks/>
            </p:cNvSpPr>
            <p:nvPr/>
          </p:nvSpPr>
          <p:spPr bwMode="auto">
            <a:xfrm>
              <a:off x="3977" y="28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1" name="Freeform 925"/>
            <p:cNvSpPr>
              <a:spLocks/>
            </p:cNvSpPr>
            <p:nvPr/>
          </p:nvSpPr>
          <p:spPr bwMode="auto">
            <a:xfrm>
              <a:off x="3993" y="28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2" name="Freeform 926"/>
            <p:cNvSpPr>
              <a:spLocks/>
            </p:cNvSpPr>
            <p:nvPr/>
          </p:nvSpPr>
          <p:spPr bwMode="auto">
            <a:xfrm>
              <a:off x="4009" y="2856"/>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3" name="Freeform 927"/>
            <p:cNvSpPr>
              <a:spLocks/>
            </p:cNvSpPr>
            <p:nvPr/>
          </p:nvSpPr>
          <p:spPr bwMode="auto">
            <a:xfrm>
              <a:off x="4033"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4" name="Freeform 928"/>
            <p:cNvSpPr>
              <a:spLocks/>
            </p:cNvSpPr>
            <p:nvPr/>
          </p:nvSpPr>
          <p:spPr bwMode="auto">
            <a:xfrm>
              <a:off x="4049"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5" name="Freeform 929"/>
            <p:cNvSpPr>
              <a:spLocks/>
            </p:cNvSpPr>
            <p:nvPr/>
          </p:nvSpPr>
          <p:spPr bwMode="auto">
            <a:xfrm>
              <a:off x="4065"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6" name="Freeform 930"/>
            <p:cNvSpPr>
              <a:spLocks/>
            </p:cNvSpPr>
            <p:nvPr/>
          </p:nvSpPr>
          <p:spPr bwMode="auto">
            <a:xfrm>
              <a:off x="4081"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7" name="Freeform 931"/>
            <p:cNvSpPr>
              <a:spLocks/>
            </p:cNvSpPr>
            <p:nvPr/>
          </p:nvSpPr>
          <p:spPr bwMode="auto">
            <a:xfrm>
              <a:off x="4097"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8" name="Freeform 932"/>
            <p:cNvSpPr>
              <a:spLocks/>
            </p:cNvSpPr>
            <p:nvPr/>
          </p:nvSpPr>
          <p:spPr bwMode="auto">
            <a:xfrm>
              <a:off x="4121"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19" name="Freeform 933"/>
            <p:cNvSpPr>
              <a:spLocks/>
            </p:cNvSpPr>
            <p:nvPr/>
          </p:nvSpPr>
          <p:spPr bwMode="auto">
            <a:xfrm>
              <a:off x="4137"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0" name="Freeform 934"/>
            <p:cNvSpPr>
              <a:spLocks/>
            </p:cNvSpPr>
            <p:nvPr/>
          </p:nvSpPr>
          <p:spPr bwMode="auto">
            <a:xfrm>
              <a:off x="4153"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1" name="Freeform 935"/>
            <p:cNvSpPr>
              <a:spLocks/>
            </p:cNvSpPr>
            <p:nvPr/>
          </p:nvSpPr>
          <p:spPr bwMode="auto">
            <a:xfrm>
              <a:off x="4169"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2" name="Freeform 936"/>
            <p:cNvSpPr>
              <a:spLocks/>
            </p:cNvSpPr>
            <p:nvPr/>
          </p:nvSpPr>
          <p:spPr bwMode="auto">
            <a:xfrm>
              <a:off x="4193"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3" name="Freeform 937"/>
            <p:cNvSpPr>
              <a:spLocks/>
            </p:cNvSpPr>
            <p:nvPr/>
          </p:nvSpPr>
          <p:spPr bwMode="auto">
            <a:xfrm>
              <a:off x="4209"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4" name="Freeform 938"/>
            <p:cNvSpPr>
              <a:spLocks/>
            </p:cNvSpPr>
            <p:nvPr/>
          </p:nvSpPr>
          <p:spPr bwMode="auto">
            <a:xfrm>
              <a:off x="4225"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5" name="Freeform 939"/>
            <p:cNvSpPr>
              <a:spLocks/>
            </p:cNvSpPr>
            <p:nvPr/>
          </p:nvSpPr>
          <p:spPr bwMode="auto">
            <a:xfrm>
              <a:off x="4241"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6" name="Freeform 940"/>
            <p:cNvSpPr>
              <a:spLocks/>
            </p:cNvSpPr>
            <p:nvPr/>
          </p:nvSpPr>
          <p:spPr bwMode="auto">
            <a:xfrm>
              <a:off x="4265"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7" name="Freeform 941"/>
            <p:cNvSpPr>
              <a:spLocks/>
            </p:cNvSpPr>
            <p:nvPr/>
          </p:nvSpPr>
          <p:spPr bwMode="auto">
            <a:xfrm>
              <a:off x="4281" y="2888"/>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8" name="Freeform 942"/>
            <p:cNvSpPr>
              <a:spLocks/>
            </p:cNvSpPr>
            <p:nvPr/>
          </p:nvSpPr>
          <p:spPr bwMode="auto">
            <a:xfrm>
              <a:off x="4297"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29" name="Freeform 943"/>
            <p:cNvSpPr>
              <a:spLocks/>
            </p:cNvSpPr>
            <p:nvPr/>
          </p:nvSpPr>
          <p:spPr bwMode="auto">
            <a:xfrm>
              <a:off x="4313"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0" name="Freeform 944"/>
            <p:cNvSpPr>
              <a:spLocks/>
            </p:cNvSpPr>
            <p:nvPr/>
          </p:nvSpPr>
          <p:spPr bwMode="auto">
            <a:xfrm>
              <a:off x="4329"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1" name="Freeform 945"/>
            <p:cNvSpPr>
              <a:spLocks/>
            </p:cNvSpPr>
            <p:nvPr/>
          </p:nvSpPr>
          <p:spPr bwMode="auto">
            <a:xfrm>
              <a:off x="4353"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2" name="Freeform 946"/>
            <p:cNvSpPr>
              <a:spLocks/>
            </p:cNvSpPr>
            <p:nvPr/>
          </p:nvSpPr>
          <p:spPr bwMode="auto">
            <a:xfrm>
              <a:off x="4369"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3" name="Freeform 947"/>
            <p:cNvSpPr>
              <a:spLocks/>
            </p:cNvSpPr>
            <p:nvPr/>
          </p:nvSpPr>
          <p:spPr bwMode="auto">
            <a:xfrm>
              <a:off x="4385"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4" name="Freeform 948"/>
            <p:cNvSpPr>
              <a:spLocks/>
            </p:cNvSpPr>
            <p:nvPr/>
          </p:nvSpPr>
          <p:spPr bwMode="auto">
            <a:xfrm>
              <a:off x="4401"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5" name="Freeform 949"/>
            <p:cNvSpPr>
              <a:spLocks/>
            </p:cNvSpPr>
            <p:nvPr/>
          </p:nvSpPr>
          <p:spPr bwMode="auto">
            <a:xfrm>
              <a:off x="4425"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6" name="Freeform 950"/>
            <p:cNvSpPr>
              <a:spLocks/>
            </p:cNvSpPr>
            <p:nvPr/>
          </p:nvSpPr>
          <p:spPr bwMode="auto">
            <a:xfrm>
              <a:off x="4441"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7" name="Freeform 951"/>
            <p:cNvSpPr>
              <a:spLocks/>
            </p:cNvSpPr>
            <p:nvPr/>
          </p:nvSpPr>
          <p:spPr bwMode="auto">
            <a:xfrm>
              <a:off x="4457"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8" name="Freeform 952"/>
            <p:cNvSpPr>
              <a:spLocks/>
            </p:cNvSpPr>
            <p:nvPr/>
          </p:nvSpPr>
          <p:spPr bwMode="auto">
            <a:xfrm>
              <a:off x="4473"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39" name="Freeform 953"/>
            <p:cNvSpPr>
              <a:spLocks/>
            </p:cNvSpPr>
            <p:nvPr/>
          </p:nvSpPr>
          <p:spPr bwMode="auto">
            <a:xfrm>
              <a:off x="4497"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0" name="Freeform 954"/>
            <p:cNvSpPr>
              <a:spLocks/>
            </p:cNvSpPr>
            <p:nvPr/>
          </p:nvSpPr>
          <p:spPr bwMode="auto">
            <a:xfrm>
              <a:off x="4513"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1" name="Freeform 955"/>
            <p:cNvSpPr>
              <a:spLocks/>
            </p:cNvSpPr>
            <p:nvPr/>
          </p:nvSpPr>
          <p:spPr bwMode="auto">
            <a:xfrm>
              <a:off x="4529"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2" name="Freeform 956"/>
            <p:cNvSpPr>
              <a:spLocks/>
            </p:cNvSpPr>
            <p:nvPr/>
          </p:nvSpPr>
          <p:spPr bwMode="auto">
            <a:xfrm>
              <a:off x="4545"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3" name="Freeform 957"/>
            <p:cNvSpPr>
              <a:spLocks/>
            </p:cNvSpPr>
            <p:nvPr/>
          </p:nvSpPr>
          <p:spPr bwMode="auto">
            <a:xfrm>
              <a:off x="4561"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4" name="Freeform 958"/>
            <p:cNvSpPr>
              <a:spLocks/>
            </p:cNvSpPr>
            <p:nvPr/>
          </p:nvSpPr>
          <p:spPr bwMode="auto">
            <a:xfrm>
              <a:off x="4585"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5" name="Freeform 959"/>
            <p:cNvSpPr>
              <a:spLocks/>
            </p:cNvSpPr>
            <p:nvPr/>
          </p:nvSpPr>
          <p:spPr bwMode="auto">
            <a:xfrm>
              <a:off x="4601"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6" name="Freeform 960"/>
            <p:cNvSpPr>
              <a:spLocks/>
            </p:cNvSpPr>
            <p:nvPr/>
          </p:nvSpPr>
          <p:spPr bwMode="auto">
            <a:xfrm>
              <a:off x="4617"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7" name="Freeform 961"/>
            <p:cNvSpPr>
              <a:spLocks/>
            </p:cNvSpPr>
            <p:nvPr/>
          </p:nvSpPr>
          <p:spPr bwMode="auto">
            <a:xfrm>
              <a:off x="4633"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8" name="Freeform 962"/>
            <p:cNvSpPr>
              <a:spLocks/>
            </p:cNvSpPr>
            <p:nvPr/>
          </p:nvSpPr>
          <p:spPr bwMode="auto">
            <a:xfrm>
              <a:off x="4657"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49" name="Freeform 963"/>
            <p:cNvSpPr>
              <a:spLocks/>
            </p:cNvSpPr>
            <p:nvPr/>
          </p:nvSpPr>
          <p:spPr bwMode="auto">
            <a:xfrm>
              <a:off x="4673"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0" name="Freeform 964"/>
            <p:cNvSpPr>
              <a:spLocks/>
            </p:cNvSpPr>
            <p:nvPr/>
          </p:nvSpPr>
          <p:spPr bwMode="auto">
            <a:xfrm>
              <a:off x="4689"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1" name="Freeform 965"/>
            <p:cNvSpPr>
              <a:spLocks/>
            </p:cNvSpPr>
            <p:nvPr/>
          </p:nvSpPr>
          <p:spPr bwMode="auto">
            <a:xfrm>
              <a:off x="4705"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2" name="Freeform 966"/>
            <p:cNvSpPr>
              <a:spLocks/>
            </p:cNvSpPr>
            <p:nvPr/>
          </p:nvSpPr>
          <p:spPr bwMode="auto">
            <a:xfrm>
              <a:off x="4729"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3" name="Freeform 967"/>
            <p:cNvSpPr>
              <a:spLocks/>
            </p:cNvSpPr>
            <p:nvPr/>
          </p:nvSpPr>
          <p:spPr bwMode="auto">
            <a:xfrm>
              <a:off x="4745"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4" name="Freeform 968"/>
            <p:cNvSpPr>
              <a:spLocks/>
            </p:cNvSpPr>
            <p:nvPr/>
          </p:nvSpPr>
          <p:spPr bwMode="auto">
            <a:xfrm>
              <a:off x="4761"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5" name="Freeform 969"/>
            <p:cNvSpPr>
              <a:spLocks/>
            </p:cNvSpPr>
            <p:nvPr/>
          </p:nvSpPr>
          <p:spPr bwMode="auto">
            <a:xfrm>
              <a:off x="4777"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6" name="Freeform 970"/>
            <p:cNvSpPr>
              <a:spLocks/>
            </p:cNvSpPr>
            <p:nvPr/>
          </p:nvSpPr>
          <p:spPr bwMode="auto">
            <a:xfrm>
              <a:off x="4793"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7" name="Freeform 971"/>
            <p:cNvSpPr>
              <a:spLocks/>
            </p:cNvSpPr>
            <p:nvPr/>
          </p:nvSpPr>
          <p:spPr bwMode="auto">
            <a:xfrm>
              <a:off x="4817"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8" name="Freeform 972"/>
            <p:cNvSpPr>
              <a:spLocks/>
            </p:cNvSpPr>
            <p:nvPr/>
          </p:nvSpPr>
          <p:spPr bwMode="auto">
            <a:xfrm>
              <a:off x="4833"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59" name="Freeform 973"/>
            <p:cNvSpPr>
              <a:spLocks/>
            </p:cNvSpPr>
            <p:nvPr/>
          </p:nvSpPr>
          <p:spPr bwMode="auto">
            <a:xfrm>
              <a:off x="4849"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60" name="Freeform 974"/>
            <p:cNvSpPr>
              <a:spLocks/>
            </p:cNvSpPr>
            <p:nvPr/>
          </p:nvSpPr>
          <p:spPr bwMode="auto">
            <a:xfrm>
              <a:off x="4865"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61" name="Freeform 975"/>
            <p:cNvSpPr>
              <a:spLocks/>
            </p:cNvSpPr>
            <p:nvPr/>
          </p:nvSpPr>
          <p:spPr bwMode="auto">
            <a:xfrm>
              <a:off x="4889"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62" name="Freeform 976"/>
            <p:cNvSpPr>
              <a:spLocks/>
            </p:cNvSpPr>
            <p:nvPr/>
          </p:nvSpPr>
          <p:spPr bwMode="auto">
            <a:xfrm>
              <a:off x="4905" y="2904"/>
              <a:ext cx="48" cy="48"/>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16363" name="Oval 977"/>
            <p:cNvSpPr>
              <a:spLocks noChangeArrowheads="1"/>
            </p:cNvSpPr>
            <p:nvPr/>
          </p:nvSpPr>
          <p:spPr bwMode="auto">
            <a:xfrm>
              <a:off x="2760"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64" name="Oval 978"/>
            <p:cNvSpPr>
              <a:spLocks noChangeArrowheads="1"/>
            </p:cNvSpPr>
            <p:nvPr/>
          </p:nvSpPr>
          <p:spPr bwMode="auto">
            <a:xfrm>
              <a:off x="2776"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65" name="Oval 979"/>
            <p:cNvSpPr>
              <a:spLocks noChangeArrowheads="1"/>
            </p:cNvSpPr>
            <p:nvPr/>
          </p:nvSpPr>
          <p:spPr bwMode="auto">
            <a:xfrm>
              <a:off x="2800"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66" name="Oval 980"/>
            <p:cNvSpPr>
              <a:spLocks noChangeArrowheads="1"/>
            </p:cNvSpPr>
            <p:nvPr/>
          </p:nvSpPr>
          <p:spPr bwMode="auto">
            <a:xfrm>
              <a:off x="2816"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67" name="Oval 981"/>
            <p:cNvSpPr>
              <a:spLocks noChangeArrowheads="1"/>
            </p:cNvSpPr>
            <p:nvPr/>
          </p:nvSpPr>
          <p:spPr bwMode="auto">
            <a:xfrm>
              <a:off x="2832"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68" name="Oval 982"/>
            <p:cNvSpPr>
              <a:spLocks noChangeArrowheads="1"/>
            </p:cNvSpPr>
            <p:nvPr/>
          </p:nvSpPr>
          <p:spPr bwMode="auto">
            <a:xfrm>
              <a:off x="2848"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69" name="Oval 983"/>
            <p:cNvSpPr>
              <a:spLocks noChangeArrowheads="1"/>
            </p:cNvSpPr>
            <p:nvPr/>
          </p:nvSpPr>
          <p:spPr bwMode="auto">
            <a:xfrm>
              <a:off x="2872"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0" name="Oval 984"/>
            <p:cNvSpPr>
              <a:spLocks noChangeArrowheads="1"/>
            </p:cNvSpPr>
            <p:nvPr/>
          </p:nvSpPr>
          <p:spPr bwMode="auto">
            <a:xfrm>
              <a:off x="2888"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1" name="Oval 985"/>
            <p:cNvSpPr>
              <a:spLocks noChangeArrowheads="1"/>
            </p:cNvSpPr>
            <p:nvPr/>
          </p:nvSpPr>
          <p:spPr bwMode="auto">
            <a:xfrm>
              <a:off x="2904"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2" name="Oval 986"/>
            <p:cNvSpPr>
              <a:spLocks noChangeArrowheads="1"/>
            </p:cNvSpPr>
            <p:nvPr/>
          </p:nvSpPr>
          <p:spPr bwMode="auto">
            <a:xfrm>
              <a:off x="2920"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3" name="Oval 987"/>
            <p:cNvSpPr>
              <a:spLocks noChangeArrowheads="1"/>
            </p:cNvSpPr>
            <p:nvPr/>
          </p:nvSpPr>
          <p:spPr bwMode="auto">
            <a:xfrm>
              <a:off x="2936"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4" name="Oval 988"/>
            <p:cNvSpPr>
              <a:spLocks noChangeArrowheads="1"/>
            </p:cNvSpPr>
            <p:nvPr/>
          </p:nvSpPr>
          <p:spPr bwMode="auto">
            <a:xfrm>
              <a:off x="2960"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5" name="Oval 989"/>
            <p:cNvSpPr>
              <a:spLocks noChangeArrowheads="1"/>
            </p:cNvSpPr>
            <p:nvPr/>
          </p:nvSpPr>
          <p:spPr bwMode="auto">
            <a:xfrm>
              <a:off x="2976"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6" name="Oval 990"/>
            <p:cNvSpPr>
              <a:spLocks noChangeArrowheads="1"/>
            </p:cNvSpPr>
            <p:nvPr/>
          </p:nvSpPr>
          <p:spPr bwMode="auto">
            <a:xfrm>
              <a:off x="2992"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7" name="Oval 991"/>
            <p:cNvSpPr>
              <a:spLocks noChangeArrowheads="1"/>
            </p:cNvSpPr>
            <p:nvPr/>
          </p:nvSpPr>
          <p:spPr bwMode="auto">
            <a:xfrm>
              <a:off x="3008"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8" name="Oval 992"/>
            <p:cNvSpPr>
              <a:spLocks noChangeArrowheads="1"/>
            </p:cNvSpPr>
            <p:nvPr/>
          </p:nvSpPr>
          <p:spPr bwMode="auto">
            <a:xfrm>
              <a:off x="3032"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79" name="Oval 993"/>
            <p:cNvSpPr>
              <a:spLocks noChangeArrowheads="1"/>
            </p:cNvSpPr>
            <p:nvPr/>
          </p:nvSpPr>
          <p:spPr bwMode="auto">
            <a:xfrm>
              <a:off x="3048"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0" name="Oval 994"/>
            <p:cNvSpPr>
              <a:spLocks noChangeArrowheads="1"/>
            </p:cNvSpPr>
            <p:nvPr/>
          </p:nvSpPr>
          <p:spPr bwMode="auto">
            <a:xfrm>
              <a:off x="3064"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1" name="Oval 995"/>
            <p:cNvSpPr>
              <a:spLocks noChangeArrowheads="1"/>
            </p:cNvSpPr>
            <p:nvPr/>
          </p:nvSpPr>
          <p:spPr bwMode="auto">
            <a:xfrm>
              <a:off x="3080"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2" name="Oval 996"/>
            <p:cNvSpPr>
              <a:spLocks noChangeArrowheads="1"/>
            </p:cNvSpPr>
            <p:nvPr/>
          </p:nvSpPr>
          <p:spPr bwMode="auto">
            <a:xfrm>
              <a:off x="3104"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3" name="Oval 997"/>
            <p:cNvSpPr>
              <a:spLocks noChangeArrowheads="1"/>
            </p:cNvSpPr>
            <p:nvPr/>
          </p:nvSpPr>
          <p:spPr bwMode="auto">
            <a:xfrm>
              <a:off x="3120"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4" name="Oval 998"/>
            <p:cNvSpPr>
              <a:spLocks noChangeArrowheads="1"/>
            </p:cNvSpPr>
            <p:nvPr/>
          </p:nvSpPr>
          <p:spPr bwMode="auto">
            <a:xfrm>
              <a:off x="3136"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5" name="Oval 999"/>
            <p:cNvSpPr>
              <a:spLocks noChangeArrowheads="1"/>
            </p:cNvSpPr>
            <p:nvPr/>
          </p:nvSpPr>
          <p:spPr bwMode="auto">
            <a:xfrm>
              <a:off x="3152"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6" name="Oval 1000"/>
            <p:cNvSpPr>
              <a:spLocks noChangeArrowheads="1"/>
            </p:cNvSpPr>
            <p:nvPr/>
          </p:nvSpPr>
          <p:spPr bwMode="auto">
            <a:xfrm>
              <a:off x="3168"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7" name="Oval 1001"/>
            <p:cNvSpPr>
              <a:spLocks noChangeArrowheads="1"/>
            </p:cNvSpPr>
            <p:nvPr/>
          </p:nvSpPr>
          <p:spPr bwMode="auto">
            <a:xfrm>
              <a:off x="3192"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8" name="Oval 1002"/>
            <p:cNvSpPr>
              <a:spLocks noChangeArrowheads="1"/>
            </p:cNvSpPr>
            <p:nvPr/>
          </p:nvSpPr>
          <p:spPr bwMode="auto">
            <a:xfrm>
              <a:off x="3208"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89" name="Oval 1003"/>
            <p:cNvSpPr>
              <a:spLocks noChangeArrowheads="1"/>
            </p:cNvSpPr>
            <p:nvPr/>
          </p:nvSpPr>
          <p:spPr bwMode="auto">
            <a:xfrm>
              <a:off x="3224"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0" name="Oval 1004"/>
            <p:cNvSpPr>
              <a:spLocks noChangeArrowheads="1"/>
            </p:cNvSpPr>
            <p:nvPr/>
          </p:nvSpPr>
          <p:spPr bwMode="auto">
            <a:xfrm>
              <a:off x="3240"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1" name="Oval 1005"/>
            <p:cNvSpPr>
              <a:spLocks noChangeArrowheads="1"/>
            </p:cNvSpPr>
            <p:nvPr/>
          </p:nvSpPr>
          <p:spPr bwMode="auto">
            <a:xfrm>
              <a:off x="3264"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2" name="Oval 1006"/>
            <p:cNvSpPr>
              <a:spLocks noChangeArrowheads="1"/>
            </p:cNvSpPr>
            <p:nvPr/>
          </p:nvSpPr>
          <p:spPr bwMode="auto">
            <a:xfrm>
              <a:off x="3280"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3" name="Oval 1007"/>
            <p:cNvSpPr>
              <a:spLocks noChangeArrowheads="1"/>
            </p:cNvSpPr>
            <p:nvPr/>
          </p:nvSpPr>
          <p:spPr bwMode="auto">
            <a:xfrm>
              <a:off x="3296"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4" name="Oval 1008"/>
            <p:cNvSpPr>
              <a:spLocks noChangeArrowheads="1"/>
            </p:cNvSpPr>
            <p:nvPr/>
          </p:nvSpPr>
          <p:spPr bwMode="auto">
            <a:xfrm>
              <a:off x="3312"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5" name="Oval 1009"/>
            <p:cNvSpPr>
              <a:spLocks noChangeArrowheads="1"/>
            </p:cNvSpPr>
            <p:nvPr/>
          </p:nvSpPr>
          <p:spPr bwMode="auto">
            <a:xfrm>
              <a:off x="3336"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6" name="Oval 1010"/>
            <p:cNvSpPr>
              <a:spLocks noChangeArrowheads="1"/>
            </p:cNvSpPr>
            <p:nvPr/>
          </p:nvSpPr>
          <p:spPr bwMode="auto">
            <a:xfrm>
              <a:off x="3352"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7" name="Oval 1011"/>
            <p:cNvSpPr>
              <a:spLocks noChangeArrowheads="1"/>
            </p:cNvSpPr>
            <p:nvPr/>
          </p:nvSpPr>
          <p:spPr bwMode="auto">
            <a:xfrm>
              <a:off x="3368"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8" name="Oval 1012"/>
            <p:cNvSpPr>
              <a:spLocks noChangeArrowheads="1"/>
            </p:cNvSpPr>
            <p:nvPr/>
          </p:nvSpPr>
          <p:spPr bwMode="auto">
            <a:xfrm>
              <a:off x="3384"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399" name="Oval 1013"/>
            <p:cNvSpPr>
              <a:spLocks noChangeArrowheads="1"/>
            </p:cNvSpPr>
            <p:nvPr/>
          </p:nvSpPr>
          <p:spPr bwMode="auto">
            <a:xfrm>
              <a:off x="3400"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0" name="Oval 1014"/>
            <p:cNvSpPr>
              <a:spLocks noChangeArrowheads="1"/>
            </p:cNvSpPr>
            <p:nvPr/>
          </p:nvSpPr>
          <p:spPr bwMode="auto">
            <a:xfrm>
              <a:off x="3424" y="28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1" name="Oval 1015"/>
            <p:cNvSpPr>
              <a:spLocks noChangeArrowheads="1"/>
            </p:cNvSpPr>
            <p:nvPr/>
          </p:nvSpPr>
          <p:spPr bwMode="auto">
            <a:xfrm>
              <a:off x="3440" y="28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2" name="Oval 1016"/>
            <p:cNvSpPr>
              <a:spLocks noChangeArrowheads="1"/>
            </p:cNvSpPr>
            <p:nvPr/>
          </p:nvSpPr>
          <p:spPr bwMode="auto">
            <a:xfrm>
              <a:off x="3456" y="28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3" name="Oval 1017"/>
            <p:cNvSpPr>
              <a:spLocks noChangeArrowheads="1"/>
            </p:cNvSpPr>
            <p:nvPr/>
          </p:nvSpPr>
          <p:spPr bwMode="auto">
            <a:xfrm>
              <a:off x="3472"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4" name="Oval 1018"/>
            <p:cNvSpPr>
              <a:spLocks noChangeArrowheads="1"/>
            </p:cNvSpPr>
            <p:nvPr/>
          </p:nvSpPr>
          <p:spPr bwMode="auto">
            <a:xfrm>
              <a:off x="3496"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5" name="Oval 1019"/>
            <p:cNvSpPr>
              <a:spLocks noChangeArrowheads="1"/>
            </p:cNvSpPr>
            <p:nvPr/>
          </p:nvSpPr>
          <p:spPr bwMode="auto">
            <a:xfrm>
              <a:off x="3512"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6" name="Oval 1020"/>
            <p:cNvSpPr>
              <a:spLocks noChangeArrowheads="1"/>
            </p:cNvSpPr>
            <p:nvPr/>
          </p:nvSpPr>
          <p:spPr bwMode="auto">
            <a:xfrm>
              <a:off x="3528"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7" name="Oval 1021"/>
            <p:cNvSpPr>
              <a:spLocks noChangeArrowheads="1"/>
            </p:cNvSpPr>
            <p:nvPr/>
          </p:nvSpPr>
          <p:spPr bwMode="auto">
            <a:xfrm>
              <a:off x="3544"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8" name="Oval 1022"/>
            <p:cNvSpPr>
              <a:spLocks noChangeArrowheads="1"/>
            </p:cNvSpPr>
            <p:nvPr/>
          </p:nvSpPr>
          <p:spPr bwMode="auto">
            <a:xfrm>
              <a:off x="3568"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09" name="Oval 1023"/>
            <p:cNvSpPr>
              <a:spLocks noChangeArrowheads="1"/>
            </p:cNvSpPr>
            <p:nvPr/>
          </p:nvSpPr>
          <p:spPr bwMode="auto">
            <a:xfrm>
              <a:off x="3584"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0" name="Oval 0"/>
            <p:cNvSpPr>
              <a:spLocks noChangeArrowheads="1"/>
            </p:cNvSpPr>
            <p:nvPr/>
          </p:nvSpPr>
          <p:spPr bwMode="auto">
            <a:xfrm>
              <a:off x="3600"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1" name="Oval 1"/>
            <p:cNvSpPr>
              <a:spLocks noChangeArrowheads="1"/>
            </p:cNvSpPr>
            <p:nvPr/>
          </p:nvSpPr>
          <p:spPr bwMode="auto">
            <a:xfrm>
              <a:off x="3616"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2" name="Oval 2"/>
            <p:cNvSpPr>
              <a:spLocks noChangeArrowheads="1"/>
            </p:cNvSpPr>
            <p:nvPr/>
          </p:nvSpPr>
          <p:spPr bwMode="auto">
            <a:xfrm>
              <a:off x="3632" y="28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3" name="Oval 3"/>
            <p:cNvSpPr>
              <a:spLocks noChangeArrowheads="1"/>
            </p:cNvSpPr>
            <p:nvPr/>
          </p:nvSpPr>
          <p:spPr bwMode="auto">
            <a:xfrm>
              <a:off x="3656" y="28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4" name="Oval 4"/>
            <p:cNvSpPr>
              <a:spLocks noChangeArrowheads="1"/>
            </p:cNvSpPr>
            <p:nvPr/>
          </p:nvSpPr>
          <p:spPr bwMode="auto">
            <a:xfrm>
              <a:off x="3672" y="28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5" name="Oval 5"/>
            <p:cNvSpPr>
              <a:spLocks noChangeArrowheads="1"/>
            </p:cNvSpPr>
            <p:nvPr/>
          </p:nvSpPr>
          <p:spPr bwMode="auto">
            <a:xfrm>
              <a:off x="3688" y="28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6" name="Oval 6"/>
            <p:cNvSpPr>
              <a:spLocks noChangeArrowheads="1"/>
            </p:cNvSpPr>
            <p:nvPr/>
          </p:nvSpPr>
          <p:spPr bwMode="auto">
            <a:xfrm>
              <a:off x="3704" y="28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7" name="Oval 7"/>
            <p:cNvSpPr>
              <a:spLocks noChangeArrowheads="1"/>
            </p:cNvSpPr>
            <p:nvPr/>
          </p:nvSpPr>
          <p:spPr bwMode="auto">
            <a:xfrm>
              <a:off x="3728" y="2840"/>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8" name="Oval 8"/>
            <p:cNvSpPr>
              <a:spLocks noChangeArrowheads="1"/>
            </p:cNvSpPr>
            <p:nvPr/>
          </p:nvSpPr>
          <p:spPr bwMode="auto">
            <a:xfrm>
              <a:off x="3744" y="28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19" name="Oval 9"/>
            <p:cNvSpPr>
              <a:spLocks noChangeArrowheads="1"/>
            </p:cNvSpPr>
            <p:nvPr/>
          </p:nvSpPr>
          <p:spPr bwMode="auto">
            <a:xfrm>
              <a:off x="3760" y="2856"/>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0" name="Oval 10"/>
            <p:cNvSpPr>
              <a:spLocks noChangeArrowheads="1"/>
            </p:cNvSpPr>
            <p:nvPr/>
          </p:nvSpPr>
          <p:spPr bwMode="auto">
            <a:xfrm>
              <a:off x="3776"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1" name="Oval 11"/>
            <p:cNvSpPr>
              <a:spLocks noChangeArrowheads="1"/>
            </p:cNvSpPr>
            <p:nvPr/>
          </p:nvSpPr>
          <p:spPr bwMode="auto">
            <a:xfrm>
              <a:off x="3800"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2" name="Oval 12"/>
            <p:cNvSpPr>
              <a:spLocks noChangeArrowheads="1"/>
            </p:cNvSpPr>
            <p:nvPr/>
          </p:nvSpPr>
          <p:spPr bwMode="auto">
            <a:xfrm>
              <a:off x="3816"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3" name="Oval 13"/>
            <p:cNvSpPr>
              <a:spLocks noChangeArrowheads="1"/>
            </p:cNvSpPr>
            <p:nvPr/>
          </p:nvSpPr>
          <p:spPr bwMode="auto">
            <a:xfrm>
              <a:off x="3832"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4" name="Oval 14"/>
            <p:cNvSpPr>
              <a:spLocks noChangeArrowheads="1"/>
            </p:cNvSpPr>
            <p:nvPr/>
          </p:nvSpPr>
          <p:spPr bwMode="auto">
            <a:xfrm>
              <a:off x="3848"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5" name="Oval 15"/>
            <p:cNvSpPr>
              <a:spLocks noChangeArrowheads="1"/>
            </p:cNvSpPr>
            <p:nvPr/>
          </p:nvSpPr>
          <p:spPr bwMode="auto">
            <a:xfrm>
              <a:off x="3864"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6" name="Oval 16"/>
            <p:cNvSpPr>
              <a:spLocks noChangeArrowheads="1"/>
            </p:cNvSpPr>
            <p:nvPr/>
          </p:nvSpPr>
          <p:spPr bwMode="auto">
            <a:xfrm>
              <a:off x="3888"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7" name="Oval 17"/>
            <p:cNvSpPr>
              <a:spLocks noChangeArrowheads="1"/>
            </p:cNvSpPr>
            <p:nvPr/>
          </p:nvSpPr>
          <p:spPr bwMode="auto">
            <a:xfrm>
              <a:off x="3904"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8" name="Oval 18"/>
            <p:cNvSpPr>
              <a:spLocks noChangeArrowheads="1"/>
            </p:cNvSpPr>
            <p:nvPr/>
          </p:nvSpPr>
          <p:spPr bwMode="auto">
            <a:xfrm>
              <a:off x="3920" y="2888"/>
              <a:ext cx="49"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29" name="Oval 19"/>
            <p:cNvSpPr>
              <a:spLocks noChangeArrowheads="1"/>
            </p:cNvSpPr>
            <p:nvPr/>
          </p:nvSpPr>
          <p:spPr bwMode="auto">
            <a:xfrm>
              <a:off x="3936" y="2888"/>
              <a:ext cx="49"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0" name="Oval 20"/>
            <p:cNvSpPr>
              <a:spLocks noChangeArrowheads="1"/>
            </p:cNvSpPr>
            <p:nvPr/>
          </p:nvSpPr>
          <p:spPr bwMode="auto">
            <a:xfrm>
              <a:off x="3960" y="2888"/>
              <a:ext cx="49"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1" name="Oval 21"/>
            <p:cNvSpPr>
              <a:spLocks noChangeArrowheads="1"/>
            </p:cNvSpPr>
            <p:nvPr/>
          </p:nvSpPr>
          <p:spPr bwMode="auto">
            <a:xfrm>
              <a:off x="3977"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2" name="Oval 22"/>
            <p:cNvSpPr>
              <a:spLocks noChangeArrowheads="1"/>
            </p:cNvSpPr>
            <p:nvPr/>
          </p:nvSpPr>
          <p:spPr bwMode="auto">
            <a:xfrm>
              <a:off x="3993"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3" name="Oval 23"/>
            <p:cNvSpPr>
              <a:spLocks noChangeArrowheads="1"/>
            </p:cNvSpPr>
            <p:nvPr/>
          </p:nvSpPr>
          <p:spPr bwMode="auto">
            <a:xfrm>
              <a:off x="4009" y="2872"/>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4" name="Oval 24"/>
            <p:cNvSpPr>
              <a:spLocks noChangeArrowheads="1"/>
            </p:cNvSpPr>
            <p:nvPr/>
          </p:nvSpPr>
          <p:spPr bwMode="auto">
            <a:xfrm>
              <a:off x="4033"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5" name="Oval 25"/>
            <p:cNvSpPr>
              <a:spLocks noChangeArrowheads="1"/>
            </p:cNvSpPr>
            <p:nvPr/>
          </p:nvSpPr>
          <p:spPr bwMode="auto">
            <a:xfrm>
              <a:off x="4049"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6" name="Oval 26"/>
            <p:cNvSpPr>
              <a:spLocks noChangeArrowheads="1"/>
            </p:cNvSpPr>
            <p:nvPr/>
          </p:nvSpPr>
          <p:spPr bwMode="auto">
            <a:xfrm>
              <a:off x="4065"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7" name="Oval 27"/>
            <p:cNvSpPr>
              <a:spLocks noChangeArrowheads="1"/>
            </p:cNvSpPr>
            <p:nvPr/>
          </p:nvSpPr>
          <p:spPr bwMode="auto">
            <a:xfrm>
              <a:off x="4081"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8" name="Oval 28"/>
            <p:cNvSpPr>
              <a:spLocks noChangeArrowheads="1"/>
            </p:cNvSpPr>
            <p:nvPr/>
          </p:nvSpPr>
          <p:spPr bwMode="auto">
            <a:xfrm>
              <a:off x="4097"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39" name="Oval 29"/>
            <p:cNvSpPr>
              <a:spLocks noChangeArrowheads="1"/>
            </p:cNvSpPr>
            <p:nvPr/>
          </p:nvSpPr>
          <p:spPr bwMode="auto">
            <a:xfrm>
              <a:off x="4121"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0" name="Oval 30"/>
            <p:cNvSpPr>
              <a:spLocks noChangeArrowheads="1"/>
            </p:cNvSpPr>
            <p:nvPr/>
          </p:nvSpPr>
          <p:spPr bwMode="auto">
            <a:xfrm>
              <a:off x="4137"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1" name="Oval 31"/>
            <p:cNvSpPr>
              <a:spLocks noChangeArrowheads="1"/>
            </p:cNvSpPr>
            <p:nvPr/>
          </p:nvSpPr>
          <p:spPr bwMode="auto">
            <a:xfrm>
              <a:off x="4153"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2" name="Oval 32"/>
            <p:cNvSpPr>
              <a:spLocks noChangeArrowheads="1"/>
            </p:cNvSpPr>
            <p:nvPr/>
          </p:nvSpPr>
          <p:spPr bwMode="auto">
            <a:xfrm>
              <a:off x="4169"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3" name="Oval 33"/>
            <p:cNvSpPr>
              <a:spLocks noChangeArrowheads="1"/>
            </p:cNvSpPr>
            <p:nvPr/>
          </p:nvSpPr>
          <p:spPr bwMode="auto">
            <a:xfrm>
              <a:off x="4193"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4" name="Oval 34"/>
            <p:cNvSpPr>
              <a:spLocks noChangeArrowheads="1"/>
            </p:cNvSpPr>
            <p:nvPr/>
          </p:nvSpPr>
          <p:spPr bwMode="auto">
            <a:xfrm>
              <a:off x="4209"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5" name="Oval 35"/>
            <p:cNvSpPr>
              <a:spLocks noChangeArrowheads="1"/>
            </p:cNvSpPr>
            <p:nvPr/>
          </p:nvSpPr>
          <p:spPr bwMode="auto">
            <a:xfrm>
              <a:off x="4225" y="2888"/>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6" name="Oval 36"/>
            <p:cNvSpPr>
              <a:spLocks noChangeArrowheads="1"/>
            </p:cNvSpPr>
            <p:nvPr/>
          </p:nvSpPr>
          <p:spPr bwMode="auto">
            <a:xfrm>
              <a:off x="4241"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7" name="Oval 37"/>
            <p:cNvSpPr>
              <a:spLocks noChangeArrowheads="1"/>
            </p:cNvSpPr>
            <p:nvPr/>
          </p:nvSpPr>
          <p:spPr bwMode="auto">
            <a:xfrm>
              <a:off x="4265"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8" name="Oval 38"/>
            <p:cNvSpPr>
              <a:spLocks noChangeArrowheads="1"/>
            </p:cNvSpPr>
            <p:nvPr/>
          </p:nvSpPr>
          <p:spPr bwMode="auto">
            <a:xfrm>
              <a:off x="4281"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49" name="Oval 39"/>
            <p:cNvSpPr>
              <a:spLocks noChangeArrowheads="1"/>
            </p:cNvSpPr>
            <p:nvPr/>
          </p:nvSpPr>
          <p:spPr bwMode="auto">
            <a:xfrm>
              <a:off x="4297"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0" name="Oval 40"/>
            <p:cNvSpPr>
              <a:spLocks noChangeArrowheads="1"/>
            </p:cNvSpPr>
            <p:nvPr/>
          </p:nvSpPr>
          <p:spPr bwMode="auto">
            <a:xfrm>
              <a:off x="4313"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1" name="Oval 41"/>
            <p:cNvSpPr>
              <a:spLocks noChangeArrowheads="1"/>
            </p:cNvSpPr>
            <p:nvPr/>
          </p:nvSpPr>
          <p:spPr bwMode="auto">
            <a:xfrm>
              <a:off x="4329"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2" name="Oval 42"/>
            <p:cNvSpPr>
              <a:spLocks noChangeArrowheads="1"/>
            </p:cNvSpPr>
            <p:nvPr/>
          </p:nvSpPr>
          <p:spPr bwMode="auto">
            <a:xfrm>
              <a:off x="4353"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3" name="Oval 43"/>
            <p:cNvSpPr>
              <a:spLocks noChangeArrowheads="1"/>
            </p:cNvSpPr>
            <p:nvPr/>
          </p:nvSpPr>
          <p:spPr bwMode="auto">
            <a:xfrm>
              <a:off x="4369"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4" name="Oval 44"/>
            <p:cNvSpPr>
              <a:spLocks noChangeArrowheads="1"/>
            </p:cNvSpPr>
            <p:nvPr/>
          </p:nvSpPr>
          <p:spPr bwMode="auto">
            <a:xfrm>
              <a:off x="4385"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5" name="Oval 45"/>
            <p:cNvSpPr>
              <a:spLocks noChangeArrowheads="1"/>
            </p:cNvSpPr>
            <p:nvPr/>
          </p:nvSpPr>
          <p:spPr bwMode="auto">
            <a:xfrm>
              <a:off x="4401"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6" name="Oval 46"/>
            <p:cNvSpPr>
              <a:spLocks noChangeArrowheads="1"/>
            </p:cNvSpPr>
            <p:nvPr/>
          </p:nvSpPr>
          <p:spPr bwMode="auto">
            <a:xfrm>
              <a:off x="4425"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7" name="Oval 47"/>
            <p:cNvSpPr>
              <a:spLocks noChangeArrowheads="1"/>
            </p:cNvSpPr>
            <p:nvPr/>
          </p:nvSpPr>
          <p:spPr bwMode="auto">
            <a:xfrm>
              <a:off x="4441"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8" name="Oval 48"/>
            <p:cNvSpPr>
              <a:spLocks noChangeArrowheads="1"/>
            </p:cNvSpPr>
            <p:nvPr/>
          </p:nvSpPr>
          <p:spPr bwMode="auto">
            <a:xfrm>
              <a:off x="4457"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59" name="Oval 49"/>
            <p:cNvSpPr>
              <a:spLocks noChangeArrowheads="1"/>
            </p:cNvSpPr>
            <p:nvPr/>
          </p:nvSpPr>
          <p:spPr bwMode="auto">
            <a:xfrm>
              <a:off x="4473"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0" name="Oval 50"/>
            <p:cNvSpPr>
              <a:spLocks noChangeArrowheads="1"/>
            </p:cNvSpPr>
            <p:nvPr/>
          </p:nvSpPr>
          <p:spPr bwMode="auto">
            <a:xfrm>
              <a:off x="4497"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1" name="Oval 51"/>
            <p:cNvSpPr>
              <a:spLocks noChangeArrowheads="1"/>
            </p:cNvSpPr>
            <p:nvPr/>
          </p:nvSpPr>
          <p:spPr bwMode="auto">
            <a:xfrm>
              <a:off x="4513"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2" name="Oval 52"/>
            <p:cNvSpPr>
              <a:spLocks noChangeArrowheads="1"/>
            </p:cNvSpPr>
            <p:nvPr/>
          </p:nvSpPr>
          <p:spPr bwMode="auto">
            <a:xfrm>
              <a:off x="4529"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3" name="Oval 53"/>
            <p:cNvSpPr>
              <a:spLocks noChangeArrowheads="1"/>
            </p:cNvSpPr>
            <p:nvPr/>
          </p:nvSpPr>
          <p:spPr bwMode="auto">
            <a:xfrm>
              <a:off x="4545"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4" name="Oval 54"/>
            <p:cNvSpPr>
              <a:spLocks noChangeArrowheads="1"/>
            </p:cNvSpPr>
            <p:nvPr/>
          </p:nvSpPr>
          <p:spPr bwMode="auto">
            <a:xfrm>
              <a:off x="4561"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5" name="Oval 55"/>
            <p:cNvSpPr>
              <a:spLocks noChangeArrowheads="1"/>
            </p:cNvSpPr>
            <p:nvPr/>
          </p:nvSpPr>
          <p:spPr bwMode="auto">
            <a:xfrm>
              <a:off x="4585"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6" name="Oval 56"/>
            <p:cNvSpPr>
              <a:spLocks noChangeArrowheads="1"/>
            </p:cNvSpPr>
            <p:nvPr/>
          </p:nvSpPr>
          <p:spPr bwMode="auto">
            <a:xfrm>
              <a:off x="4601"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7" name="Oval 57"/>
            <p:cNvSpPr>
              <a:spLocks noChangeArrowheads="1"/>
            </p:cNvSpPr>
            <p:nvPr/>
          </p:nvSpPr>
          <p:spPr bwMode="auto">
            <a:xfrm>
              <a:off x="4617"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8" name="Oval 58"/>
            <p:cNvSpPr>
              <a:spLocks noChangeArrowheads="1"/>
            </p:cNvSpPr>
            <p:nvPr/>
          </p:nvSpPr>
          <p:spPr bwMode="auto">
            <a:xfrm>
              <a:off x="4633"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69" name="Oval 59"/>
            <p:cNvSpPr>
              <a:spLocks noChangeArrowheads="1"/>
            </p:cNvSpPr>
            <p:nvPr/>
          </p:nvSpPr>
          <p:spPr bwMode="auto">
            <a:xfrm>
              <a:off x="4657"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0" name="Oval 60"/>
            <p:cNvSpPr>
              <a:spLocks noChangeArrowheads="1"/>
            </p:cNvSpPr>
            <p:nvPr/>
          </p:nvSpPr>
          <p:spPr bwMode="auto">
            <a:xfrm>
              <a:off x="4673"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1" name="Oval 61"/>
            <p:cNvSpPr>
              <a:spLocks noChangeArrowheads="1"/>
            </p:cNvSpPr>
            <p:nvPr/>
          </p:nvSpPr>
          <p:spPr bwMode="auto">
            <a:xfrm>
              <a:off x="4689"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2" name="Oval 62"/>
            <p:cNvSpPr>
              <a:spLocks noChangeArrowheads="1"/>
            </p:cNvSpPr>
            <p:nvPr/>
          </p:nvSpPr>
          <p:spPr bwMode="auto">
            <a:xfrm>
              <a:off x="4705"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3" name="Oval 63"/>
            <p:cNvSpPr>
              <a:spLocks noChangeArrowheads="1"/>
            </p:cNvSpPr>
            <p:nvPr/>
          </p:nvSpPr>
          <p:spPr bwMode="auto">
            <a:xfrm>
              <a:off x="4729"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4" name="Oval 64"/>
            <p:cNvSpPr>
              <a:spLocks noChangeArrowheads="1"/>
            </p:cNvSpPr>
            <p:nvPr/>
          </p:nvSpPr>
          <p:spPr bwMode="auto">
            <a:xfrm>
              <a:off x="4745"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5" name="Oval 65"/>
            <p:cNvSpPr>
              <a:spLocks noChangeArrowheads="1"/>
            </p:cNvSpPr>
            <p:nvPr/>
          </p:nvSpPr>
          <p:spPr bwMode="auto">
            <a:xfrm>
              <a:off x="4761"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6" name="Oval 66"/>
            <p:cNvSpPr>
              <a:spLocks noChangeArrowheads="1"/>
            </p:cNvSpPr>
            <p:nvPr/>
          </p:nvSpPr>
          <p:spPr bwMode="auto">
            <a:xfrm>
              <a:off x="4777"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7" name="Oval 67"/>
            <p:cNvSpPr>
              <a:spLocks noChangeArrowheads="1"/>
            </p:cNvSpPr>
            <p:nvPr/>
          </p:nvSpPr>
          <p:spPr bwMode="auto">
            <a:xfrm>
              <a:off x="4793"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8" name="Oval 68"/>
            <p:cNvSpPr>
              <a:spLocks noChangeArrowheads="1"/>
            </p:cNvSpPr>
            <p:nvPr/>
          </p:nvSpPr>
          <p:spPr bwMode="auto">
            <a:xfrm>
              <a:off x="4817"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79" name="Oval 69"/>
            <p:cNvSpPr>
              <a:spLocks noChangeArrowheads="1"/>
            </p:cNvSpPr>
            <p:nvPr/>
          </p:nvSpPr>
          <p:spPr bwMode="auto">
            <a:xfrm>
              <a:off x="4833"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80" name="Oval 70"/>
            <p:cNvSpPr>
              <a:spLocks noChangeArrowheads="1"/>
            </p:cNvSpPr>
            <p:nvPr/>
          </p:nvSpPr>
          <p:spPr bwMode="auto">
            <a:xfrm>
              <a:off x="4849"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81" name="Oval 71"/>
            <p:cNvSpPr>
              <a:spLocks noChangeArrowheads="1"/>
            </p:cNvSpPr>
            <p:nvPr/>
          </p:nvSpPr>
          <p:spPr bwMode="auto">
            <a:xfrm>
              <a:off x="4865"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82" name="Oval 72"/>
            <p:cNvSpPr>
              <a:spLocks noChangeArrowheads="1"/>
            </p:cNvSpPr>
            <p:nvPr/>
          </p:nvSpPr>
          <p:spPr bwMode="auto">
            <a:xfrm>
              <a:off x="4889"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83" name="Oval 73"/>
            <p:cNvSpPr>
              <a:spLocks noChangeArrowheads="1"/>
            </p:cNvSpPr>
            <p:nvPr/>
          </p:nvSpPr>
          <p:spPr bwMode="auto">
            <a:xfrm>
              <a:off x="4905" y="2904"/>
              <a:ext cx="48" cy="48"/>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116484" name="Oval 74"/>
            <p:cNvSpPr>
              <a:spLocks noChangeArrowheads="1"/>
            </p:cNvSpPr>
            <p:nvPr/>
          </p:nvSpPr>
          <p:spPr bwMode="auto">
            <a:xfrm>
              <a:off x="2760"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grpSp>
      <p:grpSp>
        <p:nvGrpSpPr>
          <p:cNvPr id="7" name="Group 75"/>
          <p:cNvGrpSpPr>
            <a:grpSpLocks/>
          </p:cNvGrpSpPr>
          <p:nvPr/>
        </p:nvGrpSpPr>
        <p:grpSpPr bwMode="auto">
          <a:xfrm>
            <a:off x="4406106" y="5308600"/>
            <a:ext cx="3455988" cy="266700"/>
            <a:chOff x="2776" y="2784"/>
            <a:chExt cx="2177" cy="168"/>
          </a:xfrm>
        </p:grpSpPr>
        <p:sp>
          <p:nvSpPr>
            <p:cNvPr id="116085" name="Oval 76"/>
            <p:cNvSpPr>
              <a:spLocks noChangeArrowheads="1"/>
            </p:cNvSpPr>
            <p:nvPr/>
          </p:nvSpPr>
          <p:spPr bwMode="auto">
            <a:xfrm>
              <a:off x="2776"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86" name="Oval 77"/>
            <p:cNvSpPr>
              <a:spLocks noChangeArrowheads="1"/>
            </p:cNvSpPr>
            <p:nvPr/>
          </p:nvSpPr>
          <p:spPr bwMode="auto">
            <a:xfrm>
              <a:off x="2800"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87" name="Oval 78"/>
            <p:cNvSpPr>
              <a:spLocks noChangeArrowheads="1"/>
            </p:cNvSpPr>
            <p:nvPr/>
          </p:nvSpPr>
          <p:spPr bwMode="auto">
            <a:xfrm>
              <a:off x="2816"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88" name="Oval 79"/>
            <p:cNvSpPr>
              <a:spLocks noChangeArrowheads="1"/>
            </p:cNvSpPr>
            <p:nvPr/>
          </p:nvSpPr>
          <p:spPr bwMode="auto">
            <a:xfrm>
              <a:off x="2832"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89" name="Oval 80"/>
            <p:cNvSpPr>
              <a:spLocks noChangeArrowheads="1"/>
            </p:cNvSpPr>
            <p:nvPr/>
          </p:nvSpPr>
          <p:spPr bwMode="auto">
            <a:xfrm>
              <a:off x="2848"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0" name="Oval 81"/>
            <p:cNvSpPr>
              <a:spLocks noChangeArrowheads="1"/>
            </p:cNvSpPr>
            <p:nvPr/>
          </p:nvSpPr>
          <p:spPr bwMode="auto">
            <a:xfrm>
              <a:off x="2872"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1" name="Oval 82"/>
            <p:cNvSpPr>
              <a:spLocks noChangeArrowheads="1"/>
            </p:cNvSpPr>
            <p:nvPr/>
          </p:nvSpPr>
          <p:spPr bwMode="auto">
            <a:xfrm>
              <a:off x="2888"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2" name="Oval 83"/>
            <p:cNvSpPr>
              <a:spLocks noChangeArrowheads="1"/>
            </p:cNvSpPr>
            <p:nvPr/>
          </p:nvSpPr>
          <p:spPr bwMode="auto">
            <a:xfrm>
              <a:off x="2904"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3" name="Oval 84"/>
            <p:cNvSpPr>
              <a:spLocks noChangeArrowheads="1"/>
            </p:cNvSpPr>
            <p:nvPr/>
          </p:nvSpPr>
          <p:spPr bwMode="auto">
            <a:xfrm>
              <a:off x="2920"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4" name="Oval 85"/>
            <p:cNvSpPr>
              <a:spLocks noChangeArrowheads="1"/>
            </p:cNvSpPr>
            <p:nvPr/>
          </p:nvSpPr>
          <p:spPr bwMode="auto">
            <a:xfrm>
              <a:off x="2936"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5" name="Oval 86"/>
            <p:cNvSpPr>
              <a:spLocks noChangeArrowheads="1"/>
            </p:cNvSpPr>
            <p:nvPr/>
          </p:nvSpPr>
          <p:spPr bwMode="auto">
            <a:xfrm>
              <a:off x="2960"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6" name="Oval 87"/>
            <p:cNvSpPr>
              <a:spLocks noChangeArrowheads="1"/>
            </p:cNvSpPr>
            <p:nvPr/>
          </p:nvSpPr>
          <p:spPr bwMode="auto">
            <a:xfrm>
              <a:off x="2976"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7" name="Oval 88"/>
            <p:cNvSpPr>
              <a:spLocks noChangeArrowheads="1"/>
            </p:cNvSpPr>
            <p:nvPr/>
          </p:nvSpPr>
          <p:spPr bwMode="auto">
            <a:xfrm>
              <a:off x="2992"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8" name="Oval 89"/>
            <p:cNvSpPr>
              <a:spLocks noChangeArrowheads="1"/>
            </p:cNvSpPr>
            <p:nvPr/>
          </p:nvSpPr>
          <p:spPr bwMode="auto">
            <a:xfrm>
              <a:off x="3008"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099" name="Oval 90"/>
            <p:cNvSpPr>
              <a:spLocks noChangeArrowheads="1"/>
            </p:cNvSpPr>
            <p:nvPr/>
          </p:nvSpPr>
          <p:spPr bwMode="auto">
            <a:xfrm>
              <a:off x="3032"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0" name="Oval 91"/>
            <p:cNvSpPr>
              <a:spLocks noChangeArrowheads="1"/>
            </p:cNvSpPr>
            <p:nvPr/>
          </p:nvSpPr>
          <p:spPr bwMode="auto">
            <a:xfrm>
              <a:off x="3048"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1" name="Oval 92"/>
            <p:cNvSpPr>
              <a:spLocks noChangeArrowheads="1"/>
            </p:cNvSpPr>
            <p:nvPr/>
          </p:nvSpPr>
          <p:spPr bwMode="auto">
            <a:xfrm>
              <a:off x="3064"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2" name="Oval 93"/>
            <p:cNvSpPr>
              <a:spLocks noChangeArrowheads="1"/>
            </p:cNvSpPr>
            <p:nvPr/>
          </p:nvSpPr>
          <p:spPr bwMode="auto">
            <a:xfrm>
              <a:off x="3080"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3" name="Oval 94"/>
            <p:cNvSpPr>
              <a:spLocks noChangeArrowheads="1"/>
            </p:cNvSpPr>
            <p:nvPr/>
          </p:nvSpPr>
          <p:spPr bwMode="auto">
            <a:xfrm>
              <a:off x="3104"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4" name="Oval 95"/>
            <p:cNvSpPr>
              <a:spLocks noChangeArrowheads="1"/>
            </p:cNvSpPr>
            <p:nvPr/>
          </p:nvSpPr>
          <p:spPr bwMode="auto">
            <a:xfrm>
              <a:off x="3120"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5" name="Oval 96"/>
            <p:cNvSpPr>
              <a:spLocks noChangeArrowheads="1"/>
            </p:cNvSpPr>
            <p:nvPr/>
          </p:nvSpPr>
          <p:spPr bwMode="auto">
            <a:xfrm>
              <a:off x="3136"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6" name="Oval 97"/>
            <p:cNvSpPr>
              <a:spLocks noChangeArrowheads="1"/>
            </p:cNvSpPr>
            <p:nvPr/>
          </p:nvSpPr>
          <p:spPr bwMode="auto">
            <a:xfrm>
              <a:off x="3152"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7" name="Oval 98"/>
            <p:cNvSpPr>
              <a:spLocks noChangeArrowheads="1"/>
            </p:cNvSpPr>
            <p:nvPr/>
          </p:nvSpPr>
          <p:spPr bwMode="auto">
            <a:xfrm>
              <a:off x="3168"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8" name="Oval 99"/>
            <p:cNvSpPr>
              <a:spLocks noChangeArrowheads="1"/>
            </p:cNvSpPr>
            <p:nvPr/>
          </p:nvSpPr>
          <p:spPr bwMode="auto">
            <a:xfrm>
              <a:off x="3192"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09" name="Oval 100"/>
            <p:cNvSpPr>
              <a:spLocks noChangeArrowheads="1"/>
            </p:cNvSpPr>
            <p:nvPr/>
          </p:nvSpPr>
          <p:spPr bwMode="auto">
            <a:xfrm>
              <a:off x="3208"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0" name="Oval 101"/>
            <p:cNvSpPr>
              <a:spLocks noChangeArrowheads="1"/>
            </p:cNvSpPr>
            <p:nvPr/>
          </p:nvSpPr>
          <p:spPr bwMode="auto">
            <a:xfrm>
              <a:off x="3224"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1" name="Oval 102"/>
            <p:cNvSpPr>
              <a:spLocks noChangeArrowheads="1"/>
            </p:cNvSpPr>
            <p:nvPr/>
          </p:nvSpPr>
          <p:spPr bwMode="auto">
            <a:xfrm>
              <a:off x="3240"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2" name="Oval 103"/>
            <p:cNvSpPr>
              <a:spLocks noChangeArrowheads="1"/>
            </p:cNvSpPr>
            <p:nvPr/>
          </p:nvSpPr>
          <p:spPr bwMode="auto">
            <a:xfrm>
              <a:off x="3264"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3" name="Oval 104"/>
            <p:cNvSpPr>
              <a:spLocks noChangeArrowheads="1"/>
            </p:cNvSpPr>
            <p:nvPr/>
          </p:nvSpPr>
          <p:spPr bwMode="auto">
            <a:xfrm>
              <a:off x="3280"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4" name="Oval 105"/>
            <p:cNvSpPr>
              <a:spLocks noChangeArrowheads="1"/>
            </p:cNvSpPr>
            <p:nvPr/>
          </p:nvSpPr>
          <p:spPr bwMode="auto">
            <a:xfrm>
              <a:off x="3296"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5" name="Oval 106"/>
            <p:cNvSpPr>
              <a:spLocks noChangeArrowheads="1"/>
            </p:cNvSpPr>
            <p:nvPr/>
          </p:nvSpPr>
          <p:spPr bwMode="auto">
            <a:xfrm>
              <a:off x="3312"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6" name="Oval 107"/>
            <p:cNvSpPr>
              <a:spLocks noChangeArrowheads="1"/>
            </p:cNvSpPr>
            <p:nvPr/>
          </p:nvSpPr>
          <p:spPr bwMode="auto">
            <a:xfrm>
              <a:off x="3336"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7" name="Oval 108"/>
            <p:cNvSpPr>
              <a:spLocks noChangeArrowheads="1"/>
            </p:cNvSpPr>
            <p:nvPr/>
          </p:nvSpPr>
          <p:spPr bwMode="auto">
            <a:xfrm>
              <a:off x="3352"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8" name="Oval 109"/>
            <p:cNvSpPr>
              <a:spLocks noChangeArrowheads="1"/>
            </p:cNvSpPr>
            <p:nvPr/>
          </p:nvSpPr>
          <p:spPr bwMode="auto">
            <a:xfrm>
              <a:off x="3368" y="28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19" name="Oval 110"/>
            <p:cNvSpPr>
              <a:spLocks noChangeArrowheads="1"/>
            </p:cNvSpPr>
            <p:nvPr/>
          </p:nvSpPr>
          <p:spPr bwMode="auto">
            <a:xfrm>
              <a:off x="3384" y="28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0" name="Oval 111"/>
            <p:cNvSpPr>
              <a:spLocks noChangeArrowheads="1"/>
            </p:cNvSpPr>
            <p:nvPr/>
          </p:nvSpPr>
          <p:spPr bwMode="auto">
            <a:xfrm>
              <a:off x="3400" y="28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1" name="Oval 112"/>
            <p:cNvSpPr>
              <a:spLocks noChangeArrowheads="1"/>
            </p:cNvSpPr>
            <p:nvPr/>
          </p:nvSpPr>
          <p:spPr bwMode="auto">
            <a:xfrm>
              <a:off x="3424" y="28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2" name="Oval 113"/>
            <p:cNvSpPr>
              <a:spLocks noChangeArrowheads="1"/>
            </p:cNvSpPr>
            <p:nvPr/>
          </p:nvSpPr>
          <p:spPr bwMode="auto">
            <a:xfrm>
              <a:off x="3440" y="28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3" name="Oval 114"/>
            <p:cNvSpPr>
              <a:spLocks noChangeArrowheads="1"/>
            </p:cNvSpPr>
            <p:nvPr/>
          </p:nvSpPr>
          <p:spPr bwMode="auto">
            <a:xfrm>
              <a:off x="3456" y="28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4" name="Oval 115"/>
            <p:cNvSpPr>
              <a:spLocks noChangeArrowheads="1"/>
            </p:cNvSpPr>
            <p:nvPr/>
          </p:nvSpPr>
          <p:spPr bwMode="auto">
            <a:xfrm>
              <a:off x="3472" y="282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5" name="Oval 116"/>
            <p:cNvSpPr>
              <a:spLocks noChangeArrowheads="1"/>
            </p:cNvSpPr>
            <p:nvPr/>
          </p:nvSpPr>
          <p:spPr bwMode="auto">
            <a:xfrm>
              <a:off x="3496" y="28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6" name="Oval 117"/>
            <p:cNvSpPr>
              <a:spLocks noChangeArrowheads="1"/>
            </p:cNvSpPr>
            <p:nvPr/>
          </p:nvSpPr>
          <p:spPr bwMode="auto">
            <a:xfrm>
              <a:off x="3512" y="278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7" name="Oval 118"/>
            <p:cNvSpPr>
              <a:spLocks noChangeArrowheads="1"/>
            </p:cNvSpPr>
            <p:nvPr/>
          </p:nvSpPr>
          <p:spPr bwMode="auto">
            <a:xfrm>
              <a:off x="3528" y="278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8" name="Oval 119"/>
            <p:cNvSpPr>
              <a:spLocks noChangeArrowheads="1"/>
            </p:cNvSpPr>
            <p:nvPr/>
          </p:nvSpPr>
          <p:spPr bwMode="auto">
            <a:xfrm>
              <a:off x="3544" y="278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29" name="Oval 120"/>
            <p:cNvSpPr>
              <a:spLocks noChangeArrowheads="1"/>
            </p:cNvSpPr>
            <p:nvPr/>
          </p:nvSpPr>
          <p:spPr bwMode="auto">
            <a:xfrm>
              <a:off x="3568" y="28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0" name="Oval 121"/>
            <p:cNvSpPr>
              <a:spLocks noChangeArrowheads="1"/>
            </p:cNvSpPr>
            <p:nvPr/>
          </p:nvSpPr>
          <p:spPr bwMode="auto">
            <a:xfrm>
              <a:off x="3584" y="28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1" name="Oval 122"/>
            <p:cNvSpPr>
              <a:spLocks noChangeArrowheads="1"/>
            </p:cNvSpPr>
            <p:nvPr/>
          </p:nvSpPr>
          <p:spPr bwMode="auto">
            <a:xfrm>
              <a:off x="3600" y="280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2" name="Oval 123"/>
            <p:cNvSpPr>
              <a:spLocks noChangeArrowheads="1"/>
            </p:cNvSpPr>
            <p:nvPr/>
          </p:nvSpPr>
          <p:spPr bwMode="auto">
            <a:xfrm>
              <a:off x="3616" y="28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3" name="Oval 124"/>
            <p:cNvSpPr>
              <a:spLocks noChangeArrowheads="1"/>
            </p:cNvSpPr>
            <p:nvPr/>
          </p:nvSpPr>
          <p:spPr bwMode="auto">
            <a:xfrm>
              <a:off x="3632" y="28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4" name="Oval 125"/>
            <p:cNvSpPr>
              <a:spLocks noChangeArrowheads="1"/>
            </p:cNvSpPr>
            <p:nvPr/>
          </p:nvSpPr>
          <p:spPr bwMode="auto">
            <a:xfrm>
              <a:off x="3656" y="28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5" name="Oval 126"/>
            <p:cNvSpPr>
              <a:spLocks noChangeArrowheads="1"/>
            </p:cNvSpPr>
            <p:nvPr/>
          </p:nvSpPr>
          <p:spPr bwMode="auto">
            <a:xfrm>
              <a:off x="3672" y="282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6" name="Oval 127"/>
            <p:cNvSpPr>
              <a:spLocks noChangeArrowheads="1"/>
            </p:cNvSpPr>
            <p:nvPr/>
          </p:nvSpPr>
          <p:spPr bwMode="auto">
            <a:xfrm>
              <a:off x="3688" y="28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7" name="Oval 128"/>
            <p:cNvSpPr>
              <a:spLocks noChangeArrowheads="1"/>
            </p:cNvSpPr>
            <p:nvPr/>
          </p:nvSpPr>
          <p:spPr bwMode="auto">
            <a:xfrm>
              <a:off x="3704" y="28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8" name="Oval 129"/>
            <p:cNvSpPr>
              <a:spLocks noChangeArrowheads="1"/>
            </p:cNvSpPr>
            <p:nvPr/>
          </p:nvSpPr>
          <p:spPr bwMode="auto">
            <a:xfrm>
              <a:off x="3728" y="28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39" name="Oval 130"/>
            <p:cNvSpPr>
              <a:spLocks noChangeArrowheads="1"/>
            </p:cNvSpPr>
            <p:nvPr/>
          </p:nvSpPr>
          <p:spPr bwMode="auto">
            <a:xfrm>
              <a:off x="3744" y="2840"/>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0" name="Oval 131"/>
            <p:cNvSpPr>
              <a:spLocks noChangeArrowheads="1"/>
            </p:cNvSpPr>
            <p:nvPr/>
          </p:nvSpPr>
          <p:spPr bwMode="auto">
            <a:xfrm>
              <a:off x="3760" y="28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1" name="Oval 132"/>
            <p:cNvSpPr>
              <a:spLocks noChangeArrowheads="1"/>
            </p:cNvSpPr>
            <p:nvPr/>
          </p:nvSpPr>
          <p:spPr bwMode="auto">
            <a:xfrm>
              <a:off x="3776" y="28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2" name="Oval 133"/>
            <p:cNvSpPr>
              <a:spLocks noChangeArrowheads="1"/>
            </p:cNvSpPr>
            <p:nvPr/>
          </p:nvSpPr>
          <p:spPr bwMode="auto">
            <a:xfrm>
              <a:off x="3800" y="28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3" name="Oval 134"/>
            <p:cNvSpPr>
              <a:spLocks noChangeArrowheads="1"/>
            </p:cNvSpPr>
            <p:nvPr/>
          </p:nvSpPr>
          <p:spPr bwMode="auto">
            <a:xfrm>
              <a:off x="3816" y="2856"/>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4" name="Oval 135"/>
            <p:cNvSpPr>
              <a:spLocks noChangeArrowheads="1"/>
            </p:cNvSpPr>
            <p:nvPr/>
          </p:nvSpPr>
          <p:spPr bwMode="auto">
            <a:xfrm>
              <a:off x="3832" y="28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5" name="Oval 136"/>
            <p:cNvSpPr>
              <a:spLocks noChangeArrowheads="1"/>
            </p:cNvSpPr>
            <p:nvPr/>
          </p:nvSpPr>
          <p:spPr bwMode="auto">
            <a:xfrm>
              <a:off x="3848" y="28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6" name="Oval 137"/>
            <p:cNvSpPr>
              <a:spLocks noChangeArrowheads="1"/>
            </p:cNvSpPr>
            <p:nvPr/>
          </p:nvSpPr>
          <p:spPr bwMode="auto">
            <a:xfrm>
              <a:off x="3864" y="28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7" name="Oval 138"/>
            <p:cNvSpPr>
              <a:spLocks noChangeArrowheads="1"/>
            </p:cNvSpPr>
            <p:nvPr/>
          </p:nvSpPr>
          <p:spPr bwMode="auto">
            <a:xfrm>
              <a:off x="3888" y="28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8" name="Oval 139"/>
            <p:cNvSpPr>
              <a:spLocks noChangeArrowheads="1"/>
            </p:cNvSpPr>
            <p:nvPr/>
          </p:nvSpPr>
          <p:spPr bwMode="auto">
            <a:xfrm>
              <a:off x="3904" y="2872"/>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49" name="Oval 140"/>
            <p:cNvSpPr>
              <a:spLocks noChangeArrowheads="1"/>
            </p:cNvSpPr>
            <p:nvPr/>
          </p:nvSpPr>
          <p:spPr bwMode="auto">
            <a:xfrm>
              <a:off x="3920" y="2888"/>
              <a:ext cx="49"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0" name="Oval 141"/>
            <p:cNvSpPr>
              <a:spLocks noChangeArrowheads="1"/>
            </p:cNvSpPr>
            <p:nvPr/>
          </p:nvSpPr>
          <p:spPr bwMode="auto">
            <a:xfrm>
              <a:off x="3936" y="2904"/>
              <a:ext cx="49"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1" name="Oval 142"/>
            <p:cNvSpPr>
              <a:spLocks noChangeArrowheads="1"/>
            </p:cNvSpPr>
            <p:nvPr/>
          </p:nvSpPr>
          <p:spPr bwMode="auto">
            <a:xfrm>
              <a:off x="3960" y="2904"/>
              <a:ext cx="49"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2" name="Oval 143"/>
            <p:cNvSpPr>
              <a:spLocks noChangeArrowheads="1"/>
            </p:cNvSpPr>
            <p:nvPr/>
          </p:nvSpPr>
          <p:spPr bwMode="auto">
            <a:xfrm>
              <a:off x="3977"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3" name="Oval 144"/>
            <p:cNvSpPr>
              <a:spLocks noChangeArrowheads="1"/>
            </p:cNvSpPr>
            <p:nvPr/>
          </p:nvSpPr>
          <p:spPr bwMode="auto">
            <a:xfrm>
              <a:off x="399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4" name="Oval 145"/>
            <p:cNvSpPr>
              <a:spLocks noChangeArrowheads="1"/>
            </p:cNvSpPr>
            <p:nvPr/>
          </p:nvSpPr>
          <p:spPr bwMode="auto">
            <a:xfrm>
              <a:off x="4009"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5" name="Oval 146"/>
            <p:cNvSpPr>
              <a:spLocks noChangeArrowheads="1"/>
            </p:cNvSpPr>
            <p:nvPr/>
          </p:nvSpPr>
          <p:spPr bwMode="auto">
            <a:xfrm>
              <a:off x="403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6" name="Oval 147"/>
            <p:cNvSpPr>
              <a:spLocks noChangeArrowheads="1"/>
            </p:cNvSpPr>
            <p:nvPr/>
          </p:nvSpPr>
          <p:spPr bwMode="auto">
            <a:xfrm>
              <a:off x="4049"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7" name="Oval 148"/>
            <p:cNvSpPr>
              <a:spLocks noChangeArrowheads="1"/>
            </p:cNvSpPr>
            <p:nvPr/>
          </p:nvSpPr>
          <p:spPr bwMode="auto">
            <a:xfrm>
              <a:off x="4065"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8" name="Oval 149"/>
            <p:cNvSpPr>
              <a:spLocks noChangeArrowheads="1"/>
            </p:cNvSpPr>
            <p:nvPr/>
          </p:nvSpPr>
          <p:spPr bwMode="auto">
            <a:xfrm>
              <a:off x="4081"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59" name="Oval 150"/>
            <p:cNvSpPr>
              <a:spLocks noChangeArrowheads="1"/>
            </p:cNvSpPr>
            <p:nvPr/>
          </p:nvSpPr>
          <p:spPr bwMode="auto">
            <a:xfrm>
              <a:off x="4097"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0" name="Oval 151"/>
            <p:cNvSpPr>
              <a:spLocks noChangeArrowheads="1"/>
            </p:cNvSpPr>
            <p:nvPr/>
          </p:nvSpPr>
          <p:spPr bwMode="auto">
            <a:xfrm>
              <a:off x="4121"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1" name="Oval 152"/>
            <p:cNvSpPr>
              <a:spLocks noChangeArrowheads="1"/>
            </p:cNvSpPr>
            <p:nvPr/>
          </p:nvSpPr>
          <p:spPr bwMode="auto">
            <a:xfrm>
              <a:off x="4137"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2" name="Oval 153"/>
            <p:cNvSpPr>
              <a:spLocks noChangeArrowheads="1"/>
            </p:cNvSpPr>
            <p:nvPr/>
          </p:nvSpPr>
          <p:spPr bwMode="auto">
            <a:xfrm>
              <a:off x="415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3" name="Oval 154"/>
            <p:cNvSpPr>
              <a:spLocks noChangeArrowheads="1"/>
            </p:cNvSpPr>
            <p:nvPr/>
          </p:nvSpPr>
          <p:spPr bwMode="auto">
            <a:xfrm>
              <a:off x="4169"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4" name="Oval 155"/>
            <p:cNvSpPr>
              <a:spLocks noChangeArrowheads="1"/>
            </p:cNvSpPr>
            <p:nvPr/>
          </p:nvSpPr>
          <p:spPr bwMode="auto">
            <a:xfrm>
              <a:off x="419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5" name="Oval 156"/>
            <p:cNvSpPr>
              <a:spLocks noChangeArrowheads="1"/>
            </p:cNvSpPr>
            <p:nvPr/>
          </p:nvSpPr>
          <p:spPr bwMode="auto">
            <a:xfrm>
              <a:off x="4209"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6" name="Oval 157"/>
            <p:cNvSpPr>
              <a:spLocks noChangeArrowheads="1"/>
            </p:cNvSpPr>
            <p:nvPr/>
          </p:nvSpPr>
          <p:spPr bwMode="auto">
            <a:xfrm>
              <a:off x="4225"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7" name="Oval 158"/>
            <p:cNvSpPr>
              <a:spLocks noChangeArrowheads="1"/>
            </p:cNvSpPr>
            <p:nvPr/>
          </p:nvSpPr>
          <p:spPr bwMode="auto">
            <a:xfrm>
              <a:off x="4241"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8" name="Oval 159"/>
            <p:cNvSpPr>
              <a:spLocks noChangeArrowheads="1"/>
            </p:cNvSpPr>
            <p:nvPr/>
          </p:nvSpPr>
          <p:spPr bwMode="auto">
            <a:xfrm>
              <a:off x="4265"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69" name="Oval 160"/>
            <p:cNvSpPr>
              <a:spLocks noChangeArrowheads="1"/>
            </p:cNvSpPr>
            <p:nvPr/>
          </p:nvSpPr>
          <p:spPr bwMode="auto">
            <a:xfrm>
              <a:off x="4281"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0" name="Oval 161"/>
            <p:cNvSpPr>
              <a:spLocks noChangeArrowheads="1"/>
            </p:cNvSpPr>
            <p:nvPr/>
          </p:nvSpPr>
          <p:spPr bwMode="auto">
            <a:xfrm>
              <a:off x="4297"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1" name="Oval 162"/>
            <p:cNvSpPr>
              <a:spLocks noChangeArrowheads="1"/>
            </p:cNvSpPr>
            <p:nvPr/>
          </p:nvSpPr>
          <p:spPr bwMode="auto">
            <a:xfrm>
              <a:off x="4313"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2" name="Oval 163"/>
            <p:cNvSpPr>
              <a:spLocks noChangeArrowheads="1"/>
            </p:cNvSpPr>
            <p:nvPr/>
          </p:nvSpPr>
          <p:spPr bwMode="auto">
            <a:xfrm>
              <a:off x="4329"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3" name="Oval 164"/>
            <p:cNvSpPr>
              <a:spLocks noChangeArrowheads="1"/>
            </p:cNvSpPr>
            <p:nvPr/>
          </p:nvSpPr>
          <p:spPr bwMode="auto">
            <a:xfrm>
              <a:off x="4353"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4" name="Oval 165"/>
            <p:cNvSpPr>
              <a:spLocks noChangeArrowheads="1"/>
            </p:cNvSpPr>
            <p:nvPr/>
          </p:nvSpPr>
          <p:spPr bwMode="auto">
            <a:xfrm>
              <a:off x="4369"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5" name="Oval 166"/>
            <p:cNvSpPr>
              <a:spLocks noChangeArrowheads="1"/>
            </p:cNvSpPr>
            <p:nvPr/>
          </p:nvSpPr>
          <p:spPr bwMode="auto">
            <a:xfrm>
              <a:off x="4385"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6" name="Oval 167"/>
            <p:cNvSpPr>
              <a:spLocks noChangeArrowheads="1"/>
            </p:cNvSpPr>
            <p:nvPr/>
          </p:nvSpPr>
          <p:spPr bwMode="auto">
            <a:xfrm>
              <a:off x="4401"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7" name="Oval 168"/>
            <p:cNvSpPr>
              <a:spLocks noChangeArrowheads="1"/>
            </p:cNvSpPr>
            <p:nvPr/>
          </p:nvSpPr>
          <p:spPr bwMode="auto">
            <a:xfrm>
              <a:off x="4425"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8" name="Oval 169"/>
            <p:cNvSpPr>
              <a:spLocks noChangeArrowheads="1"/>
            </p:cNvSpPr>
            <p:nvPr/>
          </p:nvSpPr>
          <p:spPr bwMode="auto">
            <a:xfrm>
              <a:off x="4441" y="2888"/>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79" name="Oval 170"/>
            <p:cNvSpPr>
              <a:spLocks noChangeArrowheads="1"/>
            </p:cNvSpPr>
            <p:nvPr/>
          </p:nvSpPr>
          <p:spPr bwMode="auto">
            <a:xfrm>
              <a:off x="4457"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0" name="Oval 171"/>
            <p:cNvSpPr>
              <a:spLocks noChangeArrowheads="1"/>
            </p:cNvSpPr>
            <p:nvPr/>
          </p:nvSpPr>
          <p:spPr bwMode="auto">
            <a:xfrm>
              <a:off x="447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1" name="Oval 172"/>
            <p:cNvSpPr>
              <a:spLocks noChangeArrowheads="1"/>
            </p:cNvSpPr>
            <p:nvPr/>
          </p:nvSpPr>
          <p:spPr bwMode="auto">
            <a:xfrm>
              <a:off x="4497"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2" name="Oval 173"/>
            <p:cNvSpPr>
              <a:spLocks noChangeArrowheads="1"/>
            </p:cNvSpPr>
            <p:nvPr/>
          </p:nvSpPr>
          <p:spPr bwMode="auto">
            <a:xfrm>
              <a:off x="451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3" name="Oval 174"/>
            <p:cNvSpPr>
              <a:spLocks noChangeArrowheads="1"/>
            </p:cNvSpPr>
            <p:nvPr/>
          </p:nvSpPr>
          <p:spPr bwMode="auto">
            <a:xfrm>
              <a:off x="4529"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4" name="Oval 175"/>
            <p:cNvSpPr>
              <a:spLocks noChangeArrowheads="1"/>
            </p:cNvSpPr>
            <p:nvPr/>
          </p:nvSpPr>
          <p:spPr bwMode="auto">
            <a:xfrm>
              <a:off x="4545"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5" name="Oval 176"/>
            <p:cNvSpPr>
              <a:spLocks noChangeArrowheads="1"/>
            </p:cNvSpPr>
            <p:nvPr/>
          </p:nvSpPr>
          <p:spPr bwMode="auto">
            <a:xfrm>
              <a:off x="4561"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6" name="Oval 177"/>
            <p:cNvSpPr>
              <a:spLocks noChangeArrowheads="1"/>
            </p:cNvSpPr>
            <p:nvPr/>
          </p:nvSpPr>
          <p:spPr bwMode="auto">
            <a:xfrm>
              <a:off x="4585"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7" name="Oval 178"/>
            <p:cNvSpPr>
              <a:spLocks noChangeArrowheads="1"/>
            </p:cNvSpPr>
            <p:nvPr/>
          </p:nvSpPr>
          <p:spPr bwMode="auto">
            <a:xfrm>
              <a:off x="4601"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8" name="Oval 179"/>
            <p:cNvSpPr>
              <a:spLocks noChangeArrowheads="1"/>
            </p:cNvSpPr>
            <p:nvPr/>
          </p:nvSpPr>
          <p:spPr bwMode="auto">
            <a:xfrm>
              <a:off x="4617"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89" name="Oval 180"/>
            <p:cNvSpPr>
              <a:spLocks noChangeArrowheads="1"/>
            </p:cNvSpPr>
            <p:nvPr/>
          </p:nvSpPr>
          <p:spPr bwMode="auto">
            <a:xfrm>
              <a:off x="463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0" name="Oval 181"/>
            <p:cNvSpPr>
              <a:spLocks noChangeArrowheads="1"/>
            </p:cNvSpPr>
            <p:nvPr/>
          </p:nvSpPr>
          <p:spPr bwMode="auto">
            <a:xfrm>
              <a:off x="4657"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1" name="Oval 182"/>
            <p:cNvSpPr>
              <a:spLocks noChangeArrowheads="1"/>
            </p:cNvSpPr>
            <p:nvPr/>
          </p:nvSpPr>
          <p:spPr bwMode="auto">
            <a:xfrm>
              <a:off x="467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2" name="Oval 183"/>
            <p:cNvSpPr>
              <a:spLocks noChangeArrowheads="1"/>
            </p:cNvSpPr>
            <p:nvPr/>
          </p:nvSpPr>
          <p:spPr bwMode="auto">
            <a:xfrm>
              <a:off x="4689"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3" name="Oval 184"/>
            <p:cNvSpPr>
              <a:spLocks noChangeArrowheads="1"/>
            </p:cNvSpPr>
            <p:nvPr/>
          </p:nvSpPr>
          <p:spPr bwMode="auto">
            <a:xfrm>
              <a:off x="4705"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4" name="Oval 185"/>
            <p:cNvSpPr>
              <a:spLocks noChangeArrowheads="1"/>
            </p:cNvSpPr>
            <p:nvPr/>
          </p:nvSpPr>
          <p:spPr bwMode="auto">
            <a:xfrm>
              <a:off x="4729"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5" name="Oval 186"/>
            <p:cNvSpPr>
              <a:spLocks noChangeArrowheads="1"/>
            </p:cNvSpPr>
            <p:nvPr/>
          </p:nvSpPr>
          <p:spPr bwMode="auto">
            <a:xfrm>
              <a:off x="4745"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6" name="Oval 187"/>
            <p:cNvSpPr>
              <a:spLocks noChangeArrowheads="1"/>
            </p:cNvSpPr>
            <p:nvPr/>
          </p:nvSpPr>
          <p:spPr bwMode="auto">
            <a:xfrm>
              <a:off x="4761"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7" name="Oval 188"/>
            <p:cNvSpPr>
              <a:spLocks noChangeArrowheads="1"/>
            </p:cNvSpPr>
            <p:nvPr/>
          </p:nvSpPr>
          <p:spPr bwMode="auto">
            <a:xfrm>
              <a:off x="4777"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8" name="Oval 189"/>
            <p:cNvSpPr>
              <a:spLocks noChangeArrowheads="1"/>
            </p:cNvSpPr>
            <p:nvPr/>
          </p:nvSpPr>
          <p:spPr bwMode="auto">
            <a:xfrm>
              <a:off x="479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199" name="Oval 190"/>
            <p:cNvSpPr>
              <a:spLocks noChangeArrowheads="1"/>
            </p:cNvSpPr>
            <p:nvPr/>
          </p:nvSpPr>
          <p:spPr bwMode="auto">
            <a:xfrm>
              <a:off x="4817"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00" name="Oval 191"/>
            <p:cNvSpPr>
              <a:spLocks noChangeArrowheads="1"/>
            </p:cNvSpPr>
            <p:nvPr/>
          </p:nvSpPr>
          <p:spPr bwMode="auto">
            <a:xfrm>
              <a:off x="4833"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01" name="Oval 192"/>
            <p:cNvSpPr>
              <a:spLocks noChangeArrowheads="1"/>
            </p:cNvSpPr>
            <p:nvPr/>
          </p:nvSpPr>
          <p:spPr bwMode="auto">
            <a:xfrm>
              <a:off x="4849"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02" name="Oval 193"/>
            <p:cNvSpPr>
              <a:spLocks noChangeArrowheads="1"/>
            </p:cNvSpPr>
            <p:nvPr/>
          </p:nvSpPr>
          <p:spPr bwMode="auto">
            <a:xfrm>
              <a:off x="4865"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03" name="Oval 194"/>
            <p:cNvSpPr>
              <a:spLocks noChangeArrowheads="1"/>
            </p:cNvSpPr>
            <p:nvPr/>
          </p:nvSpPr>
          <p:spPr bwMode="auto">
            <a:xfrm>
              <a:off x="4889"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04" name="Oval 195"/>
            <p:cNvSpPr>
              <a:spLocks noChangeArrowheads="1"/>
            </p:cNvSpPr>
            <p:nvPr/>
          </p:nvSpPr>
          <p:spPr bwMode="auto">
            <a:xfrm>
              <a:off x="4905" y="2904"/>
              <a:ext cx="48" cy="48"/>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116205" name="Rectangle 196"/>
            <p:cNvSpPr>
              <a:spLocks noChangeArrowheads="1"/>
            </p:cNvSpPr>
            <p:nvPr/>
          </p:nvSpPr>
          <p:spPr bwMode="auto">
            <a:xfrm>
              <a:off x="2784"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06" name="Rectangle 197"/>
            <p:cNvSpPr>
              <a:spLocks noChangeArrowheads="1"/>
            </p:cNvSpPr>
            <p:nvPr/>
          </p:nvSpPr>
          <p:spPr bwMode="auto">
            <a:xfrm>
              <a:off x="2800"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07" name="Rectangle 198"/>
            <p:cNvSpPr>
              <a:spLocks noChangeArrowheads="1"/>
            </p:cNvSpPr>
            <p:nvPr/>
          </p:nvSpPr>
          <p:spPr bwMode="auto">
            <a:xfrm>
              <a:off x="2824"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08" name="Rectangle 199"/>
            <p:cNvSpPr>
              <a:spLocks noChangeArrowheads="1"/>
            </p:cNvSpPr>
            <p:nvPr/>
          </p:nvSpPr>
          <p:spPr bwMode="auto">
            <a:xfrm>
              <a:off x="2840"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09" name="Rectangle 200"/>
            <p:cNvSpPr>
              <a:spLocks noChangeArrowheads="1"/>
            </p:cNvSpPr>
            <p:nvPr/>
          </p:nvSpPr>
          <p:spPr bwMode="auto">
            <a:xfrm>
              <a:off x="2856"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0" name="Rectangle 201"/>
            <p:cNvSpPr>
              <a:spLocks noChangeArrowheads="1"/>
            </p:cNvSpPr>
            <p:nvPr/>
          </p:nvSpPr>
          <p:spPr bwMode="auto">
            <a:xfrm>
              <a:off x="2872"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1" name="Rectangle 202"/>
            <p:cNvSpPr>
              <a:spLocks noChangeArrowheads="1"/>
            </p:cNvSpPr>
            <p:nvPr/>
          </p:nvSpPr>
          <p:spPr bwMode="auto">
            <a:xfrm>
              <a:off x="2896"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2" name="Rectangle 203"/>
            <p:cNvSpPr>
              <a:spLocks noChangeArrowheads="1"/>
            </p:cNvSpPr>
            <p:nvPr/>
          </p:nvSpPr>
          <p:spPr bwMode="auto">
            <a:xfrm>
              <a:off x="2912"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3" name="Rectangle 204"/>
            <p:cNvSpPr>
              <a:spLocks noChangeArrowheads="1"/>
            </p:cNvSpPr>
            <p:nvPr/>
          </p:nvSpPr>
          <p:spPr bwMode="auto">
            <a:xfrm>
              <a:off x="2928"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4" name="Rectangle 205"/>
            <p:cNvSpPr>
              <a:spLocks noChangeArrowheads="1"/>
            </p:cNvSpPr>
            <p:nvPr/>
          </p:nvSpPr>
          <p:spPr bwMode="auto">
            <a:xfrm>
              <a:off x="2944"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5" name="Rectangle 206"/>
            <p:cNvSpPr>
              <a:spLocks noChangeArrowheads="1"/>
            </p:cNvSpPr>
            <p:nvPr/>
          </p:nvSpPr>
          <p:spPr bwMode="auto">
            <a:xfrm>
              <a:off x="2960"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6" name="Rectangle 207"/>
            <p:cNvSpPr>
              <a:spLocks noChangeArrowheads="1"/>
            </p:cNvSpPr>
            <p:nvPr/>
          </p:nvSpPr>
          <p:spPr bwMode="auto">
            <a:xfrm>
              <a:off x="2984"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7" name="Rectangle 208"/>
            <p:cNvSpPr>
              <a:spLocks noChangeArrowheads="1"/>
            </p:cNvSpPr>
            <p:nvPr/>
          </p:nvSpPr>
          <p:spPr bwMode="auto">
            <a:xfrm>
              <a:off x="3000"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8" name="Rectangle 209"/>
            <p:cNvSpPr>
              <a:spLocks noChangeArrowheads="1"/>
            </p:cNvSpPr>
            <p:nvPr/>
          </p:nvSpPr>
          <p:spPr bwMode="auto">
            <a:xfrm>
              <a:off x="3016"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19" name="Rectangle 210"/>
            <p:cNvSpPr>
              <a:spLocks noChangeArrowheads="1"/>
            </p:cNvSpPr>
            <p:nvPr/>
          </p:nvSpPr>
          <p:spPr bwMode="auto">
            <a:xfrm>
              <a:off x="3032"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0" name="Rectangle 211"/>
            <p:cNvSpPr>
              <a:spLocks noChangeArrowheads="1"/>
            </p:cNvSpPr>
            <p:nvPr/>
          </p:nvSpPr>
          <p:spPr bwMode="auto">
            <a:xfrm>
              <a:off x="3056"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1" name="Rectangle 212"/>
            <p:cNvSpPr>
              <a:spLocks noChangeArrowheads="1"/>
            </p:cNvSpPr>
            <p:nvPr/>
          </p:nvSpPr>
          <p:spPr bwMode="auto">
            <a:xfrm>
              <a:off x="3072"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2" name="Rectangle 213"/>
            <p:cNvSpPr>
              <a:spLocks noChangeArrowheads="1"/>
            </p:cNvSpPr>
            <p:nvPr/>
          </p:nvSpPr>
          <p:spPr bwMode="auto">
            <a:xfrm>
              <a:off x="3088"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3" name="Rectangle 214"/>
            <p:cNvSpPr>
              <a:spLocks noChangeArrowheads="1"/>
            </p:cNvSpPr>
            <p:nvPr/>
          </p:nvSpPr>
          <p:spPr bwMode="auto">
            <a:xfrm>
              <a:off x="3104"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4" name="Rectangle 215"/>
            <p:cNvSpPr>
              <a:spLocks noChangeArrowheads="1"/>
            </p:cNvSpPr>
            <p:nvPr/>
          </p:nvSpPr>
          <p:spPr bwMode="auto">
            <a:xfrm>
              <a:off x="3128"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5" name="Rectangle 216"/>
            <p:cNvSpPr>
              <a:spLocks noChangeArrowheads="1"/>
            </p:cNvSpPr>
            <p:nvPr/>
          </p:nvSpPr>
          <p:spPr bwMode="auto">
            <a:xfrm>
              <a:off x="3144"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6" name="Rectangle 217"/>
            <p:cNvSpPr>
              <a:spLocks noChangeArrowheads="1"/>
            </p:cNvSpPr>
            <p:nvPr/>
          </p:nvSpPr>
          <p:spPr bwMode="auto">
            <a:xfrm>
              <a:off x="3160"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7" name="Rectangle 218"/>
            <p:cNvSpPr>
              <a:spLocks noChangeArrowheads="1"/>
            </p:cNvSpPr>
            <p:nvPr/>
          </p:nvSpPr>
          <p:spPr bwMode="auto">
            <a:xfrm>
              <a:off x="3176"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8" name="Rectangle 219"/>
            <p:cNvSpPr>
              <a:spLocks noChangeArrowheads="1"/>
            </p:cNvSpPr>
            <p:nvPr/>
          </p:nvSpPr>
          <p:spPr bwMode="auto">
            <a:xfrm>
              <a:off x="3192"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29" name="Rectangle 220"/>
            <p:cNvSpPr>
              <a:spLocks noChangeArrowheads="1"/>
            </p:cNvSpPr>
            <p:nvPr/>
          </p:nvSpPr>
          <p:spPr bwMode="auto">
            <a:xfrm>
              <a:off x="3216"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0" name="Rectangle 221"/>
            <p:cNvSpPr>
              <a:spLocks noChangeArrowheads="1"/>
            </p:cNvSpPr>
            <p:nvPr/>
          </p:nvSpPr>
          <p:spPr bwMode="auto">
            <a:xfrm>
              <a:off x="3232"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1" name="Rectangle 222"/>
            <p:cNvSpPr>
              <a:spLocks noChangeArrowheads="1"/>
            </p:cNvSpPr>
            <p:nvPr/>
          </p:nvSpPr>
          <p:spPr bwMode="auto">
            <a:xfrm>
              <a:off x="3248"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2" name="Rectangle 223"/>
            <p:cNvSpPr>
              <a:spLocks noChangeArrowheads="1"/>
            </p:cNvSpPr>
            <p:nvPr/>
          </p:nvSpPr>
          <p:spPr bwMode="auto">
            <a:xfrm>
              <a:off x="3264"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3" name="Rectangle 224"/>
            <p:cNvSpPr>
              <a:spLocks noChangeArrowheads="1"/>
            </p:cNvSpPr>
            <p:nvPr/>
          </p:nvSpPr>
          <p:spPr bwMode="auto">
            <a:xfrm>
              <a:off x="3288"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4" name="Rectangle 225"/>
            <p:cNvSpPr>
              <a:spLocks noChangeArrowheads="1"/>
            </p:cNvSpPr>
            <p:nvPr/>
          </p:nvSpPr>
          <p:spPr bwMode="auto">
            <a:xfrm>
              <a:off x="3304"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5" name="Rectangle 226"/>
            <p:cNvSpPr>
              <a:spLocks noChangeArrowheads="1"/>
            </p:cNvSpPr>
            <p:nvPr/>
          </p:nvSpPr>
          <p:spPr bwMode="auto">
            <a:xfrm>
              <a:off x="3320"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6" name="Rectangle 227"/>
            <p:cNvSpPr>
              <a:spLocks noChangeArrowheads="1"/>
            </p:cNvSpPr>
            <p:nvPr/>
          </p:nvSpPr>
          <p:spPr bwMode="auto">
            <a:xfrm>
              <a:off x="3336"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7" name="Rectangle 228"/>
            <p:cNvSpPr>
              <a:spLocks noChangeArrowheads="1"/>
            </p:cNvSpPr>
            <p:nvPr/>
          </p:nvSpPr>
          <p:spPr bwMode="auto">
            <a:xfrm>
              <a:off x="3360"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8" name="Rectangle 229"/>
            <p:cNvSpPr>
              <a:spLocks noChangeArrowheads="1"/>
            </p:cNvSpPr>
            <p:nvPr/>
          </p:nvSpPr>
          <p:spPr bwMode="auto">
            <a:xfrm>
              <a:off x="3376"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39" name="Rectangle 230"/>
            <p:cNvSpPr>
              <a:spLocks noChangeArrowheads="1"/>
            </p:cNvSpPr>
            <p:nvPr/>
          </p:nvSpPr>
          <p:spPr bwMode="auto">
            <a:xfrm>
              <a:off x="3392"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0" name="Rectangle 231"/>
            <p:cNvSpPr>
              <a:spLocks noChangeArrowheads="1"/>
            </p:cNvSpPr>
            <p:nvPr/>
          </p:nvSpPr>
          <p:spPr bwMode="auto">
            <a:xfrm>
              <a:off x="3408"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1" name="Rectangle 232"/>
            <p:cNvSpPr>
              <a:spLocks noChangeArrowheads="1"/>
            </p:cNvSpPr>
            <p:nvPr/>
          </p:nvSpPr>
          <p:spPr bwMode="auto">
            <a:xfrm>
              <a:off x="3424"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2" name="Rectangle 233"/>
            <p:cNvSpPr>
              <a:spLocks noChangeArrowheads="1"/>
            </p:cNvSpPr>
            <p:nvPr/>
          </p:nvSpPr>
          <p:spPr bwMode="auto">
            <a:xfrm>
              <a:off x="3448"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3" name="Rectangle 234"/>
            <p:cNvSpPr>
              <a:spLocks noChangeArrowheads="1"/>
            </p:cNvSpPr>
            <p:nvPr/>
          </p:nvSpPr>
          <p:spPr bwMode="auto">
            <a:xfrm>
              <a:off x="3464"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4" name="Rectangle 235"/>
            <p:cNvSpPr>
              <a:spLocks noChangeArrowheads="1"/>
            </p:cNvSpPr>
            <p:nvPr/>
          </p:nvSpPr>
          <p:spPr bwMode="auto">
            <a:xfrm>
              <a:off x="3480"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5" name="Rectangle 236"/>
            <p:cNvSpPr>
              <a:spLocks noChangeArrowheads="1"/>
            </p:cNvSpPr>
            <p:nvPr/>
          </p:nvSpPr>
          <p:spPr bwMode="auto">
            <a:xfrm>
              <a:off x="3496"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6" name="Rectangle 237"/>
            <p:cNvSpPr>
              <a:spLocks noChangeArrowheads="1"/>
            </p:cNvSpPr>
            <p:nvPr/>
          </p:nvSpPr>
          <p:spPr bwMode="auto">
            <a:xfrm>
              <a:off x="3520"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7" name="Rectangle 238"/>
            <p:cNvSpPr>
              <a:spLocks noChangeArrowheads="1"/>
            </p:cNvSpPr>
            <p:nvPr/>
          </p:nvSpPr>
          <p:spPr bwMode="auto">
            <a:xfrm>
              <a:off x="3536"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8" name="Rectangle 239"/>
            <p:cNvSpPr>
              <a:spLocks noChangeArrowheads="1"/>
            </p:cNvSpPr>
            <p:nvPr/>
          </p:nvSpPr>
          <p:spPr bwMode="auto">
            <a:xfrm>
              <a:off x="3552"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49" name="Rectangle 240"/>
            <p:cNvSpPr>
              <a:spLocks noChangeArrowheads="1"/>
            </p:cNvSpPr>
            <p:nvPr/>
          </p:nvSpPr>
          <p:spPr bwMode="auto">
            <a:xfrm>
              <a:off x="3568"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0" name="Rectangle 241"/>
            <p:cNvSpPr>
              <a:spLocks noChangeArrowheads="1"/>
            </p:cNvSpPr>
            <p:nvPr/>
          </p:nvSpPr>
          <p:spPr bwMode="auto">
            <a:xfrm>
              <a:off x="3592"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1" name="Rectangle 242"/>
            <p:cNvSpPr>
              <a:spLocks noChangeArrowheads="1"/>
            </p:cNvSpPr>
            <p:nvPr/>
          </p:nvSpPr>
          <p:spPr bwMode="auto">
            <a:xfrm>
              <a:off x="3608"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2" name="Rectangle 243"/>
            <p:cNvSpPr>
              <a:spLocks noChangeArrowheads="1"/>
            </p:cNvSpPr>
            <p:nvPr/>
          </p:nvSpPr>
          <p:spPr bwMode="auto">
            <a:xfrm>
              <a:off x="3624"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3" name="Rectangle 244"/>
            <p:cNvSpPr>
              <a:spLocks noChangeArrowheads="1"/>
            </p:cNvSpPr>
            <p:nvPr/>
          </p:nvSpPr>
          <p:spPr bwMode="auto">
            <a:xfrm>
              <a:off x="3640"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4" name="Rectangle 245"/>
            <p:cNvSpPr>
              <a:spLocks noChangeArrowheads="1"/>
            </p:cNvSpPr>
            <p:nvPr/>
          </p:nvSpPr>
          <p:spPr bwMode="auto">
            <a:xfrm>
              <a:off x="3656" y="28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5" name="Rectangle 246"/>
            <p:cNvSpPr>
              <a:spLocks noChangeArrowheads="1"/>
            </p:cNvSpPr>
            <p:nvPr/>
          </p:nvSpPr>
          <p:spPr bwMode="auto">
            <a:xfrm>
              <a:off x="3680" y="28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6" name="Rectangle 247"/>
            <p:cNvSpPr>
              <a:spLocks noChangeArrowheads="1"/>
            </p:cNvSpPr>
            <p:nvPr/>
          </p:nvSpPr>
          <p:spPr bwMode="auto">
            <a:xfrm>
              <a:off x="3696" y="28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7" name="Rectangle 248"/>
            <p:cNvSpPr>
              <a:spLocks noChangeArrowheads="1"/>
            </p:cNvSpPr>
            <p:nvPr/>
          </p:nvSpPr>
          <p:spPr bwMode="auto">
            <a:xfrm>
              <a:off x="3712" y="28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8" name="Rectangle 249"/>
            <p:cNvSpPr>
              <a:spLocks noChangeArrowheads="1"/>
            </p:cNvSpPr>
            <p:nvPr/>
          </p:nvSpPr>
          <p:spPr bwMode="auto">
            <a:xfrm>
              <a:off x="3728" y="28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59" name="Rectangle 250"/>
            <p:cNvSpPr>
              <a:spLocks noChangeArrowheads="1"/>
            </p:cNvSpPr>
            <p:nvPr/>
          </p:nvSpPr>
          <p:spPr bwMode="auto">
            <a:xfrm>
              <a:off x="3752" y="28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0" name="Rectangle 251"/>
            <p:cNvSpPr>
              <a:spLocks noChangeArrowheads="1"/>
            </p:cNvSpPr>
            <p:nvPr/>
          </p:nvSpPr>
          <p:spPr bwMode="auto">
            <a:xfrm>
              <a:off x="3768" y="2888"/>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1" name="Rectangle 252"/>
            <p:cNvSpPr>
              <a:spLocks noChangeArrowheads="1"/>
            </p:cNvSpPr>
            <p:nvPr/>
          </p:nvSpPr>
          <p:spPr bwMode="auto">
            <a:xfrm>
              <a:off x="3784"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2" name="Rectangle 253"/>
            <p:cNvSpPr>
              <a:spLocks noChangeArrowheads="1"/>
            </p:cNvSpPr>
            <p:nvPr/>
          </p:nvSpPr>
          <p:spPr bwMode="auto">
            <a:xfrm>
              <a:off x="3800"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3" name="Rectangle 254"/>
            <p:cNvSpPr>
              <a:spLocks noChangeArrowheads="1"/>
            </p:cNvSpPr>
            <p:nvPr/>
          </p:nvSpPr>
          <p:spPr bwMode="auto">
            <a:xfrm>
              <a:off x="3824"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4" name="Rectangle 255"/>
            <p:cNvSpPr>
              <a:spLocks noChangeArrowheads="1"/>
            </p:cNvSpPr>
            <p:nvPr/>
          </p:nvSpPr>
          <p:spPr bwMode="auto">
            <a:xfrm>
              <a:off x="3840"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5" name="Rectangle 256"/>
            <p:cNvSpPr>
              <a:spLocks noChangeArrowheads="1"/>
            </p:cNvSpPr>
            <p:nvPr/>
          </p:nvSpPr>
          <p:spPr bwMode="auto">
            <a:xfrm>
              <a:off x="3856"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6" name="Rectangle 257"/>
            <p:cNvSpPr>
              <a:spLocks noChangeArrowheads="1"/>
            </p:cNvSpPr>
            <p:nvPr/>
          </p:nvSpPr>
          <p:spPr bwMode="auto">
            <a:xfrm>
              <a:off x="3872"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7" name="Rectangle 258"/>
            <p:cNvSpPr>
              <a:spLocks noChangeArrowheads="1"/>
            </p:cNvSpPr>
            <p:nvPr/>
          </p:nvSpPr>
          <p:spPr bwMode="auto">
            <a:xfrm>
              <a:off x="3888"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8" name="Rectangle 259"/>
            <p:cNvSpPr>
              <a:spLocks noChangeArrowheads="1"/>
            </p:cNvSpPr>
            <p:nvPr/>
          </p:nvSpPr>
          <p:spPr bwMode="auto">
            <a:xfrm>
              <a:off x="3912"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69" name="Rectangle 260"/>
            <p:cNvSpPr>
              <a:spLocks noChangeArrowheads="1"/>
            </p:cNvSpPr>
            <p:nvPr/>
          </p:nvSpPr>
          <p:spPr bwMode="auto">
            <a:xfrm>
              <a:off x="3928"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0" name="Rectangle 261"/>
            <p:cNvSpPr>
              <a:spLocks noChangeArrowheads="1"/>
            </p:cNvSpPr>
            <p:nvPr/>
          </p:nvSpPr>
          <p:spPr bwMode="auto">
            <a:xfrm>
              <a:off x="3944" y="2904"/>
              <a:ext cx="33"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1" name="Rectangle 262"/>
            <p:cNvSpPr>
              <a:spLocks noChangeArrowheads="1"/>
            </p:cNvSpPr>
            <p:nvPr/>
          </p:nvSpPr>
          <p:spPr bwMode="auto">
            <a:xfrm>
              <a:off x="3960" y="2904"/>
              <a:ext cx="33"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2" name="Rectangle 263"/>
            <p:cNvSpPr>
              <a:spLocks noChangeArrowheads="1"/>
            </p:cNvSpPr>
            <p:nvPr/>
          </p:nvSpPr>
          <p:spPr bwMode="auto">
            <a:xfrm>
              <a:off x="3985"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3" name="Rectangle 264"/>
            <p:cNvSpPr>
              <a:spLocks noChangeArrowheads="1"/>
            </p:cNvSpPr>
            <p:nvPr/>
          </p:nvSpPr>
          <p:spPr bwMode="auto">
            <a:xfrm>
              <a:off x="4001"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4" name="Rectangle 265"/>
            <p:cNvSpPr>
              <a:spLocks noChangeArrowheads="1"/>
            </p:cNvSpPr>
            <p:nvPr/>
          </p:nvSpPr>
          <p:spPr bwMode="auto">
            <a:xfrm>
              <a:off x="4017"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5" name="Rectangle 266"/>
            <p:cNvSpPr>
              <a:spLocks noChangeArrowheads="1"/>
            </p:cNvSpPr>
            <p:nvPr/>
          </p:nvSpPr>
          <p:spPr bwMode="auto">
            <a:xfrm>
              <a:off x="4033"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6" name="Rectangle 267"/>
            <p:cNvSpPr>
              <a:spLocks noChangeArrowheads="1"/>
            </p:cNvSpPr>
            <p:nvPr/>
          </p:nvSpPr>
          <p:spPr bwMode="auto">
            <a:xfrm>
              <a:off x="4057"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7" name="Rectangle 268"/>
            <p:cNvSpPr>
              <a:spLocks noChangeArrowheads="1"/>
            </p:cNvSpPr>
            <p:nvPr/>
          </p:nvSpPr>
          <p:spPr bwMode="auto">
            <a:xfrm>
              <a:off x="4073"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8" name="Rectangle 269"/>
            <p:cNvSpPr>
              <a:spLocks noChangeArrowheads="1"/>
            </p:cNvSpPr>
            <p:nvPr/>
          </p:nvSpPr>
          <p:spPr bwMode="auto">
            <a:xfrm>
              <a:off x="4089"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79" name="Rectangle 270"/>
            <p:cNvSpPr>
              <a:spLocks noChangeArrowheads="1"/>
            </p:cNvSpPr>
            <p:nvPr/>
          </p:nvSpPr>
          <p:spPr bwMode="auto">
            <a:xfrm>
              <a:off x="4105"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80" name="Rectangle 271"/>
            <p:cNvSpPr>
              <a:spLocks noChangeArrowheads="1"/>
            </p:cNvSpPr>
            <p:nvPr/>
          </p:nvSpPr>
          <p:spPr bwMode="auto">
            <a:xfrm>
              <a:off x="4121"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81" name="Rectangle 272"/>
            <p:cNvSpPr>
              <a:spLocks noChangeArrowheads="1"/>
            </p:cNvSpPr>
            <p:nvPr/>
          </p:nvSpPr>
          <p:spPr bwMode="auto">
            <a:xfrm>
              <a:off x="4145"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82" name="Rectangle 273"/>
            <p:cNvSpPr>
              <a:spLocks noChangeArrowheads="1"/>
            </p:cNvSpPr>
            <p:nvPr/>
          </p:nvSpPr>
          <p:spPr bwMode="auto">
            <a:xfrm>
              <a:off x="4161" y="2904"/>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83" name="Rectangle 274"/>
            <p:cNvSpPr>
              <a:spLocks noChangeArrowheads="1"/>
            </p:cNvSpPr>
            <p:nvPr/>
          </p:nvSpPr>
          <p:spPr bwMode="auto">
            <a:xfrm>
              <a:off x="4177"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6284" name="Rectangle 275"/>
            <p:cNvSpPr>
              <a:spLocks noChangeArrowheads="1"/>
            </p:cNvSpPr>
            <p:nvPr/>
          </p:nvSpPr>
          <p:spPr bwMode="auto">
            <a:xfrm>
              <a:off x="4193" y="2920"/>
              <a:ext cx="32" cy="16"/>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grpSp>
      <p:sp>
        <p:nvSpPr>
          <p:cNvPr id="115812" name="Rectangle 276"/>
          <p:cNvSpPr>
            <a:spLocks noChangeArrowheads="1"/>
          </p:cNvSpPr>
          <p:nvPr/>
        </p:nvSpPr>
        <p:spPr bwMode="auto">
          <a:xfrm>
            <a:off x="66936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13" name="Rectangle 277"/>
          <p:cNvSpPr>
            <a:spLocks noChangeArrowheads="1"/>
          </p:cNvSpPr>
          <p:nvPr/>
        </p:nvSpPr>
        <p:spPr bwMode="auto">
          <a:xfrm>
            <a:off x="67190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14" name="Rectangle 278"/>
          <p:cNvSpPr>
            <a:spLocks noChangeArrowheads="1"/>
          </p:cNvSpPr>
          <p:nvPr/>
        </p:nvSpPr>
        <p:spPr bwMode="auto">
          <a:xfrm>
            <a:off x="67444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15" name="Rectangle 279"/>
          <p:cNvSpPr>
            <a:spLocks noChangeArrowheads="1"/>
          </p:cNvSpPr>
          <p:nvPr/>
        </p:nvSpPr>
        <p:spPr bwMode="auto">
          <a:xfrm>
            <a:off x="67698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16" name="Rectangle 280"/>
          <p:cNvSpPr>
            <a:spLocks noChangeArrowheads="1"/>
          </p:cNvSpPr>
          <p:nvPr/>
        </p:nvSpPr>
        <p:spPr bwMode="auto">
          <a:xfrm>
            <a:off x="68079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17" name="Rectangle 281"/>
          <p:cNvSpPr>
            <a:spLocks noChangeArrowheads="1"/>
          </p:cNvSpPr>
          <p:nvPr/>
        </p:nvSpPr>
        <p:spPr bwMode="auto">
          <a:xfrm>
            <a:off x="68333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18" name="Rectangle 282"/>
          <p:cNvSpPr>
            <a:spLocks noChangeArrowheads="1"/>
          </p:cNvSpPr>
          <p:nvPr/>
        </p:nvSpPr>
        <p:spPr bwMode="auto">
          <a:xfrm>
            <a:off x="68587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19" name="Rectangle 283"/>
          <p:cNvSpPr>
            <a:spLocks noChangeArrowheads="1"/>
          </p:cNvSpPr>
          <p:nvPr/>
        </p:nvSpPr>
        <p:spPr bwMode="auto">
          <a:xfrm>
            <a:off x="68841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0" name="Rectangle 284"/>
          <p:cNvSpPr>
            <a:spLocks noChangeArrowheads="1"/>
          </p:cNvSpPr>
          <p:nvPr/>
        </p:nvSpPr>
        <p:spPr bwMode="auto">
          <a:xfrm>
            <a:off x="69095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1" name="Rectangle 285"/>
          <p:cNvSpPr>
            <a:spLocks noChangeArrowheads="1"/>
          </p:cNvSpPr>
          <p:nvPr/>
        </p:nvSpPr>
        <p:spPr bwMode="auto">
          <a:xfrm>
            <a:off x="69476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2" name="Rectangle 286"/>
          <p:cNvSpPr>
            <a:spLocks noChangeArrowheads="1"/>
          </p:cNvSpPr>
          <p:nvPr/>
        </p:nvSpPr>
        <p:spPr bwMode="auto">
          <a:xfrm>
            <a:off x="69730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3" name="Rectangle 287"/>
          <p:cNvSpPr>
            <a:spLocks noChangeArrowheads="1"/>
          </p:cNvSpPr>
          <p:nvPr/>
        </p:nvSpPr>
        <p:spPr bwMode="auto">
          <a:xfrm>
            <a:off x="69984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4" name="Rectangle 288"/>
          <p:cNvSpPr>
            <a:spLocks noChangeArrowheads="1"/>
          </p:cNvSpPr>
          <p:nvPr/>
        </p:nvSpPr>
        <p:spPr bwMode="auto">
          <a:xfrm>
            <a:off x="70238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5" name="Rectangle 289"/>
          <p:cNvSpPr>
            <a:spLocks noChangeArrowheads="1"/>
          </p:cNvSpPr>
          <p:nvPr/>
        </p:nvSpPr>
        <p:spPr bwMode="auto">
          <a:xfrm>
            <a:off x="70619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6" name="Rectangle 290"/>
          <p:cNvSpPr>
            <a:spLocks noChangeArrowheads="1"/>
          </p:cNvSpPr>
          <p:nvPr/>
        </p:nvSpPr>
        <p:spPr bwMode="auto">
          <a:xfrm>
            <a:off x="70873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7" name="Rectangle 291"/>
          <p:cNvSpPr>
            <a:spLocks noChangeArrowheads="1"/>
          </p:cNvSpPr>
          <p:nvPr/>
        </p:nvSpPr>
        <p:spPr bwMode="auto">
          <a:xfrm>
            <a:off x="71127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8" name="Rectangle 292"/>
          <p:cNvSpPr>
            <a:spLocks noChangeArrowheads="1"/>
          </p:cNvSpPr>
          <p:nvPr/>
        </p:nvSpPr>
        <p:spPr bwMode="auto">
          <a:xfrm>
            <a:off x="71381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29" name="Rectangle 293"/>
          <p:cNvSpPr>
            <a:spLocks noChangeArrowheads="1"/>
          </p:cNvSpPr>
          <p:nvPr/>
        </p:nvSpPr>
        <p:spPr bwMode="auto">
          <a:xfrm>
            <a:off x="71762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0" name="Rectangle 294"/>
          <p:cNvSpPr>
            <a:spLocks noChangeArrowheads="1"/>
          </p:cNvSpPr>
          <p:nvPr/>
        </p:nvSpPr>
        <p:spPr bwMode="auto">
          <a:xfrm>
            <a:off x="72016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1" name="Rectangle 295"/>
          <p:cNvSpPr>
            <a:spLocks noChangeArrowheads="1"/>
          </p:cNvSpPr>
          <p:nvPr/>
        </p:nvSpPr>
        <p:spPr bwMode="auto">
          <a:xfrm>
            <a:off x="72270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2" name="Rectangle 296"/>
          <p:cNvSpPr>
            <a:spLocks noChangeArrowheads="1"/>
          </p:cNvSpPr>
          <p:nvPr/>
        </p:nvSpPr>
        <p:spPr bwMode="auto">
          <a:xfrm>
            <a:off x="72524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3" name="Rectangle 297"/>
          <p:cNvSpPr>
            <a:spLocks noChangeArrowheads="1"/>
          </p:cNvSpPr>
          <p:nvPr/>
        </p:nvSpPr>
        <p:spPr bwMode="auto">
          <a:xfrm>
            <a:off x="72778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4" name="Rectangle 298"/>
          <p:cNvSpPr>
            <a:spLocks noChangeArrowheads="1"/>
          </p:cNvSpPr>
          <p:nvPr/>
        </p:nvSpPr>
        <p:spPr bwMode="auto">
          <a:xfrm>
            <a:off x="73159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5" name="Rectangle 299"/>
          <p:cNvSpPr>
            <a:spLocks noChangeArrowheads="1"/>
          </p:cNvSpPr>
          <p:nvPr/>
        </p:nvSpPr>
        <p:spPr bwMode="auto">
          <a:xfrm>
            <a:off x="73413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6" name="Rectangle 300"/>
          <p:cNvSpPr>
            <a:spLocks noChangeArrowheads="1"/>
          </p:cNvSpPr>
          <p:nvPr/>
        </p:nvSpPr>
        <p:spPr bwMode="auto">
          <a:xfrm>
            <a:off x="73667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7" name="Rectangle 301"/>
          <p:cNvSpPr>
            <a:spLocks noChangeArrowheads="1"/>
          </p:cNvSpPr>
          <p:nvPr/>
        </p:nvSpPr>
        <p:spPr bwMode="auto">
          <a:xfrm>
            <a:off x="73921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8" name="Rectangle 302"/>
          <p:cNvSpPr>
            <a:spLocks noChangeArrowheads="1"/>
          </p:cNvSpPr>
          <p:nvPr/>
        </p:nvSpPr>
        <p:spPr bwMode="auto">
          <a:xfrm>
            <a:off x="74302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39" name="Rectangle 303"/>
          <p:cNvSpPr>
            <a:spLocks noChangeArrowheads="1"/>
          </p:cNvSpPr>
          <p:nvPr/>
        </p:nvSpPr>
        <p:spPr bwMode="auto">
          <a:xfrm>
            <a:off x="74556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0" name="Rectangle 304"/>
          <p:cNvSpPr>
            <a:spLocks noChangeArrowheads="1"/>
          </p:cNvSpPr>
          <p:nvPr/>
        </p:nvSpPr>
        <p:spPr bwMode="auto">
          <a:xfrm>
            <a:off x="74810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1" name="Rectangle 305"/>
          <p:cNvSpPr>
            <a:spLocks noChangeArrowheads="1"/>
          </p:cNvSpPr>
          <p:nvPr/>
        </p:nvSpPr>
        <p:spPr bwMode="auto">
          <a:xfrm>
            <a:off x="75064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2" name="Rectangle 306"/>
          <p:cNvSpPr>
            <a:spLocks noChangeArrowheads="1"/>
          </p:cNvSpPr>
          <p:nvPr/>
        </p:nvSpPr>
        <p:spPr bwMode="auto">
          <a:xfrm>
            <a:off x="75445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3" name="Rectangle 307"/>
          <p:cNvSpPr>
            <a:spLocks noChangeArrowheads="1"/>
          </p:cNvSpPr>
          <p:nvPr/>
        </p:nvSpPr>
        <p:spPr bwMode="auto">
          <a:xfrm>
            <a:off x="75699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4" name="Rectangle 308"/>
          <p:cNvSpPr>
            <a:spLocks noChangeArrowheads="1"/>
          </p:cNvSpPr>
          <p:nvPr/>
        </p:nvSpPr>
        <p:spPr bwMode="auto">
          <a:xfrm>
            <a:off x="75953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5" name="Rectangle 309"/>
          <p:cNvSpPr>
            <a:spLocks noChangeArrowheads="1"/>
          </p:cNvSpPr>
          <p:nvPr/>
        </p:nvSpPr>
        <p:spPr bwMode="auto">
          <a:xfrm>
            <a:off x="76207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6" name="Rectangle 310"/>
          <p:cNvSpPr>
            <a:spLocks noChangeArrowheads="1"/>
          </p:cNvSpPr>
          <p:nvPr/>
        </p:nvSpPr>
        <p:spPr bwMode="auto">
          <a:xfrm>
            <a:off x="76461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7" name="Rectangle 311"/>
          <p:cNvSpPr>
            <a:spLocks noChangeArrowheads="1"/>
          </p:cNvSpPr>
          <p:nvPr/>
        </p:nvSpPr>
        <p:spPr bwMode="auto">
          <a:xfrm>
            <a:off x="76842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8" name="Rectangle 312"/>
          <p:cNvSpPr>
            <a:spLocks noChangeArrowheads="1"/>
          </p:cNvSpPr>
          <p:nvPr/>
        </p:nvSpPr>
        <p:spPr bwMode="auto">
          <a:xfrm>
            <a:off x="77096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49" name="Rectangle 313"/>
          <p:cNvSpPr>
            <a:spLocks noChangeArrowheads="1"/>
          </p:cNvSpPr>
          <p:nvPr/>
        </p:nvSpPr>
        <p:spPr bwMode="auto">
          <a:xfrm>
            <a:off x="77350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50" name="Rectangle 314"/>
          <p:cNvSpPr>
            <a:spLocks noChangeArrowheads="1"/>
          </p:cNvSpPr>
          <p:nvPr/>
        </p:nvSpPr>
        <p:spPr bwMode="auto">
          <a:xfrm>
            <a:off x="77604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51" name="Rectangle 315"/>
          <p:cNvSpPr>
            <a:spLocks noChangeArrowheads="1"/>
          </p:cNvSpPr>
          <p:nvPr/>
        </p:nvSpPr>
        <p:spPr bwMode="auto">
          <a:xfrm>
            <a:off x="77985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115852" name="Rectangle 316"/>
          <p:cNvSpPr>
            <a:spLocks noChangeArrowheads="1"/>
          </p:cNvSpPr>
          <p:nvPr/>
        </p:nvSpPr>
        <p:spPr bwMode="auto">
          <a:xfrm>
            <a:off x="7823994" y="55245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767293" name="Rectangle 317"/>
          <p:cNvSpPr>
            <a:spLocks noChangeArrowheads="1"/>
          </p:cNvSpPr>
          <p:nvPr/>
        </p:nvSpPr>
        <p:spPr bwMode="auto">
          <a:xfrm>
            <a:off x="4031456" y="5467350"/>
            <a:ext cx="266700"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0.00</a:t>
            </a:r>
            <a:endParaRPr lang="en-US" sz="2800">
              <a:effectLst>
                <a:outerShdw blurRad="38100" dist="38100" dir="2700000" algn="tl">
                  <a:srgbClr val="FFFFFF"/>
                </a:outerShdw>
              </a:effectLst>
              <a:latin typeface="Palatino" charset="0"/>
            </a:endParaRPr>
          </a:p>
        </p:txBody>
      </p:sp>
      <p:sp>
        <p:nvSpPr>
          <p:cNvPr id="767294" name="Rectangle 318"/>
          <p:cNvSpPr>
            <a:spLocks noChangeArrowheads="1"/>
          </p:cNvSpPr>
          <p:nvPr/>
        </p:nvSpPr>
        <p:spPr bwMode="auto">
          <a:xfrm>
            <a:off x="4031456" y="5213350"/>
            <a:ext cx="266700"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0.20</a:t>
            </a:r>
            <a:endParaRPr lang="en-US" sz="2800">
              <a:effectLst>
                <a:outerShdw blurRad="38100" dist="38100" dir="2700000" algn="tl">
                  <a:srgbClr val="FFFFFF"/>
                </a:outerShdw>
              </a:effectLst>
              <a:latin typeface="Palatino" charset="0"/>
            </a:endParaRPr>
          </a:p>
        </p:txBody>
      </p:sp>
      <p:sp>
        <p:nvSpPr>
          <p:cNvPr id="767295" name="Rectangle 319"/>
          <p:cNvSpPr>
            <a:spLocks noChangeArrowheads="1"/>
          </p:cNvSpPr>
          <p:nvPr/>
        </p:nvSpPr>
        <p:spPr bwMode="auto">
          <a:xfrm>
            <a:off x="4031456" y="4946650"/>
            <a:ext cx="266700"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0.40</a:t>
            </a:r>
            <a:endParaRPr lang="en-US" sz="2800">
              <a:effectLst>
                <a:outerShdw blurRad="38100" dist="38100" dir="2700000" algn="tl">
                  <a:srgbClr val="FFFFFF"/>
                </a:outerShdw>
              </a:effectLst>
              <a:latin typeface="Palatino" charset="0"/>
            </a:endParaRPr>
          </a:p>
        </p:txBody>
      </p:sp>
      <p:sp>
        <p:nvSpPr>
          <p:cNvPr id="767296" name="Rectangle 320"/>
          <p:cNvSpPr>
            <a:spLocks noChangeArrowheads="1"/>
          </p:cNvSpPr>
          <p:nvPr/>
        </p:nvSpPr>
        <p:spPr bwMode="auto">
          <a:xfrm>
            <a:off x="4031456" y="4692650"/>
            <a:ext cx="266700"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0.60</a:t>
            </a:r>
            <a:endParaRPr lang="en-US" sz="2800">
              <a:effectLst>
                <a:outerShdw blurRad="38100" dist="38100" dir="2700000" algn="tl">
                  <a:srgbClr val="FFFFFF"/>
                </a:outerShdw>
              </a:effectLst>
              <a:latin typeface="Palatino" charset="0"/>
            </a:endParaRPr>
          </a:p>
        </p:txBody>
      </p:sp>
      <p:sp>
        <p:nvSpPr>
          <p:cNvPr id="767297" name="Rectangle 321"/>
          <p:cNvSpPr>
            <a:spLocks noChangeArrowheads="1"/>
          </p:cNvSpPr>
          <p:nvPr/>
        </p:nvSpPr>
        <p:spPr bwMode="auto">
          <a:xfrm>
            <a:off x="4031456" y="4425950"/>
            <a:ext cx="266700"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0.80</a:t>
            </a:r>
            <a:endParaRPr lang="en-US" sz="2800">
              <a:effectLst>
                <a:outerShdw blurRad="38100" dist="38100" dir="2700000" algn="tl">
                  <a:srgbClr val="FFFFFF"/>
                </a:outerShdw>
              </a:effectLst>
              <a:latin typeface="Palatino" charset="0"/>
            </a:endParaRPr>
          </a:p>
        </p:txBody>
      </p:sp>
      <p:sp>
        <p:nvSpPr>
          <p:cNvPr id="767298" name="Rectangle 322"/>
          <p:cNvSpPr>
            <a:spLocks noChangeArrowheads="1"/>
          </p:cNvSpPr>
          <p:nvPr/>
        </p:nvSpPr>
        <p:spPr bwMode="auto">
          <a:xfrm>
            <a:off x="4031456" y="4171950"/>
            <a:ext cx="266700"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1.00</a:t>
            </a:r>
            <a:endParaRPr lang="en-US" sz="2800">
              <a:effectLst>
                <a:outerShdw blurRad="38100" dist="38100" dir="2700000" algn="tl">
                  <a:srgbClr val="FFFFFF"/>
                </a:outerShdw>
              </a:effectLst>
              <a:latin typeface="Palatino" charset="0"/>
            </a:endParaRPr>
          </a:p>
        </p:txBody>
      </p:sp>
      <p:pic>
        <p:nvPicPr>
          <p:cNvPr id="115859" name="Picture 323"/>
          <p:cNvPicPr>
            <a:picLocks noChangeAspect="1" noChangeArrowheads="1"/>
          </p:cNvPicPr>
          <p:nvPr/>
        </p:nvPicPr>
        <p:blipFill>
          <a:blip r:embed="rId23"/>
          <a:srcRect/>
          <a:stretch>
            <a:fillRect/>
          </a:stretch>
        </p:blipFill>
        <p:spPr bwMode="auto">
          <a:xfrm>
            <a:off x="4342606" y="5638800"/>
            <a:ext cx="152400" cy="355600"/>
          </a:xfrm>
          <a:prstGeom prst="rect">
            <a:avLst/>
          </a:prstGeom>
          <a:noFill/>
          <a:ln w="9525">
            <a:noFill/>
            <a:miter lim="800000"/>
            <a:headEnd/>
            <a:tailEnd/>
          </a:ln>
        </p:spPr>
      </p:pic>
      <p:pic>
        <p:nvPicPr>
          <p:cNvPr id="115860" name="Picture 324"/>
          <p:cNvPicPr>
            <a:picLocks noChangeAspect="1" noChangeArrowheads="1"/>
          </p:cNvPicPr>
          <p:nvPr/>
        </p:nvPicPr>
        <p:blipFill>
          <a:blip r:embed="rId24"/>
          <a:srcRect/>
          <a:stretch>
            <a:fillRect/>
          </a:stretch>
        </p:blipFill>
        <p:spPr bwMode="auto">
          <a:xfrm>
            <a:off x="4520406" y="5638800"/>
            <a:ext cx="152400" cy="279400"/>
          </a:xfrm>
          <a:prstGeom prst="rect">
            <a:avLst/>
          </a:prstGeom>
          <a:noFill/>
          <a:ln w="9525">
            <a:noFill/>
            <a:miter lim="800000"/>
            <a:headEnd/>
            <a:tailEnd/>
          </a:ln>
        </p:spPr>
      </p:pic>
      <p:pic>
        <p:nvPicPr>
          <p:cNvPr id="115861" name="Picture 325"/>
          <p:cNvPicPr>
            <a:picLocks noChangeAspect="1" noChangeArrowheads="1"/>
          </p:cNvPicPr>
          <p:nvPr/>
        </p:nvPicPr>
        <p:blipFill>
          <a:blip r:embed="rId25"/>
          <a:srcRect/>
          <a:stretch>
            <a:fillRect/>
          </a:stretch>
        </p:blipFill>
        <p:spPr bwMode="auto">
          <a:xfrm>
            <a:off x="4685506" y="5638800"/>
            <a:ext cx="152400" cy="279400"/>
          </a:xfrm>
          <a:prstGeom prst="rect">
            <a:avLst/>
          </a:prstGeom>
          <a:noFill/>
          <a:ln w="9525">
            <a:noFill/>
            <a:miter lim="800000"/>
            <a:headEnd/>
            <a:tailEnd/>
          </a:ln>
        </p:spPr>
      </p:pic>
      <p:pic>
        <p:nvPicPr>
          <p:cNvPr id="115862" name="Picture 326"/>
          <p:cNvPicPr>
            <a:picLocks noChangeAspect="1" noChangeArrowheads="1"/>
          </p:cNvPicPr>
          <p:nvPr/>
        </p:nvPicPr>
        <p:blipFill>
          <a:blip r:embed="rId26"/>
          <a:srcRect/>
          <a:stretch>
            <a:fillRect/>
          </a:stretch>
        </p:blipFill>
        <p:spPr bwMode="auto">
          <a:xfrm>
            <a:off x="4850606" y="5638800"/>
            <a:ext cx="152400" cy="279400"/>
          </a:xfrm>
          <a:prstGeom prst="rect">
            <a:avLst/>
          </a:prstGeom>
          <a:noFill/>
          <a:ln w="9525">
            <a:noFill/>
            <a:miter lim="800000"/>
            <a:headEnd/>
            <a:tailEnd/>
          </a:ln>
        </p:spPr>
      </p:pic>
      <p:pic>
        <p:nvPicPr>
          <p:cNvPr id="115863" name="Picture 327"/>
          <p:cNvPicPr>
            <a:picLocks noChangeAspect="1" noChangeArrowheads="1"/>
          </p:cNvPicPr>
          <p:nvPr/>
        </p:nvPicPr>
        <p:blipFill>
          <a:blip r:embed="rId27"/>
          <a:srcRect/>
          <a:stretch>
            <a:fillRect/>
          </a:stretch>
        </p:blipFill>
        <p:spPr bwMode="auto">
          <a:xfrm>
            <a:off x="5028406" y="5638800"/>
            <a:ext cx="152400" cy="279400"/>
          </a:xfrm>
          <a:prstGeom prst="rect">
            <a:avLst/>
          </a:prstGeom>
          <a:noFill/>
          <a:ln w="9525">
            <a:noFill/>
            <a:miter lim="800000"/>
            <a:headEnd/>
            <a:tailEnd/>
          </a:ln>
        </p:spPr>
      </p:pic>
      <p:pic>
        <p:nvPicPr>
          <p:cNvPr id="115864" name="Picture 328"/>
          <p:cNvPicPr>
            <a:picLocks noChangeAspect="1" noChangeArrowheads="1"/>
          </p:cNvPicPr>
          <p:nvPr/>
        </p:nvPicPr>
        <p:blipFill>
          <a:blip r:embed="rId28"/>
          <a:srcRect/>
          <a:stretch>
            <a:fillRect/>
          </a:stretch>
        </p:blipFill>
        <p:spPr bwMode="auto">
          <a:xfrm>
            <a:off x="5193506" y="5638800"/>
            <a:ext cx="152400" cy="76200"/>
          </a:xfrm>
          <a:prstGeom prst="rect">
            <a:avLst/>
          </a:prstGeom>
          <a:noFill/>
          <a:ln w="9525">
            <a:noFill/>
            <a:miter lim="800000"/>
            <a:headEnd/>
            <a:tailEnd/>
          </a:ln>
        </p:spPr>
      </p:pic>
      <p:pic>
        <p:nvPicPr>
          <p:cNvPr id="115865" name="Picture 329"/>
          <p:cNvPicPr>
            <a:picLocks noChangeAspect="1" noChangeArrowheads="1"/>
          </p:cNvPicPr>
          <p:nvPr/>
        </p:nvPicPr>
        <p:blipFill>
          <a:blip r:embed="rId29"/>
          <a:srcRect/>
          <a:stretch>
            <a:fillRect/>
          </a:stretch>
        </p:blipFill>
        <p:spPr bwMode="auto">
          <a:xfrm>
            <a:off x="5358606" y="5638800"/>
            <a:ext cx="152400" cy="228600"/>
          </a:xfrm>
          <a:prstGeom prst="rect">
            <a:avLst/>
          </a:prstGeom>
          <a:noFill/>
          <a:ln w="9525">
            <a:noFill/>
            <a:miter lim="800000"/>
            <a:headEnd/>
            <a:tailEnd/>
          </a:ln>
        </p:spPr>
      </p:pic>
      <p:pic>
        <p:nvPicPr>
          <p:cNvPr id="115866" name="Picture 330"/>
          <p:cNvPicPr>
            <a:picLocks noChangeAspect="1" noChangeArrowheads="1"/>
          </p:cNvPicPr>
          <p:nvPr/>
        </p:nvPicPr>
        <p:blipFill>
          <a:blip r:embed="rId30"/>
          <a:srcRect/>
          <a:stretch>
            <a:fillRect/>
          </a:stretch>
        </p:blipFill>
        <p:spPr bwMode="auto">
          <a:xfrm>
            <a:off x="5536406" y="5638800"/>
            <a:ext cx="152400" cy="228600"/>
          </a:xfrm>
          <a:prstGeom prst="rect">
            <a:avLst/>
          </a:prstGeom>
          <a:noFill/>
          <a:ln w="9525">
            <a:noFill/>
            <a:miter lim="800000"/>
            <a:headEnd/>
            <a:tailEnd/>
          </a:ln>
        </p:spPr>
      </p:pic>
      <p:pic>
        <p:nvPicPr>
          <p:cNvPr id="115867" name="Picture 331"/>
          <p:cNvPicPr>
            <a:picLocks noChangeAspect="1" noChangeArrowheads="1"/>
          </p:cNvPicPr>
          <p:nvPr/>
        </p:nvPicPr>
        <p:blipFill>
          <a:blip r:embed="rId31"/>
          <a:srcRect/>
          <a:stretch>
            <a:fillRect/>
          </a:stretch>
        </p:blipFill>
        <p:spPr bwMode="auto">
          <a:xfrm>
            <a:off x="5701506" y="5638800"/>
            <a:ext cx="152400" cy="228600"/>
          </a:xfrm>
          <a:prstGeom prst="rect">
            <a:avLst/>
          </a:prstGeom>
          <a:noFill/>
          <a:ln w="9525">
            <a:noFill/>
            <a:miter lim="800000"/>
            <a:headEnd/>
            <a:tailEnd/>
          </a:ln>
        </p:spPr>
      </p:pic>
      <p:pic>
        <p:nvPicPr>
          <p:cNvPr id="115868" name="Picture 332"/>
          <p:cNvPicPr>
            <a:picLocks noChangeAspect="1" noChangeArrowheads="1"/>
          </p:cNvPicPr>
          <p:nvPr/>
        </p:nvPicPr>
        <p:blipFill>
          <a:blip r:embed="rId32"/>
          <a:srcRect/>
          <a:stretch>
            <a:fillRect/>
          </a:stretch>
        </p:blipFill>
        <p:spPr bwMode="auto">
          <a:xfrm>
            <a:off x="5879306" y="5638800"/>
            <a:ext cx="152400" cy="228600"/>
          </a:xfrm>
          <a:prstGeom prst="rect">
            <a:avLst/>
          </a:prstGeom>
          <a:noFill/>
          <a:ln w="9525">
            <a:noFill/>
            <a:miter lim="800000"/>
            <a:headEnd/>
            <a:tailEnd/>
          </a:ln>
        </p:spPr>
      </p:pic>
      <p:pic>
        <p:nvPicPr>
          <p:cNvPr id="115869" name="Picture 333"/>
          <p:cNvPicPr>
            <a:picLocks noChangeAspect="1" noChangeArrowheads="1"/>
          </p:cNvPicPr>
          <p:nvPr/>
        </p:nvPicPr>
        <p:blipFill>
          <a:blip r:embed="rId33"/>
          <a:srcRect/>
          <a:stretch>
            <a:fillRect/>
          </a:stretch>
        </p:blipFill>
        <p:spPr bwMode="auto">
          <a:xfrm>
            <a:off x="6044406" y="5638800"/>
            <a:ext cx="152400" cy="304800"/>
          </a:xfrm>
          <a:prstGeom prst="rect">
            <a:avLst/>
          </a:prstGeom>
          <a:noFill/>
          <a:ln w="9525">
            <a:noFill/>
            <a:miter lim="800000"/>
            <a:headEnd/>
            <a:tailEnd/>
          </a:ln>
        </p:spPr>
      </p:pic>
      <p:pic>
        <p:nvPicPr>
          <p:cNvPr id="115870" name="Picture 334"/>
          <p:cNvPicPr>
            <a:picLocks noChangeAspect="1" noChangeArrowheads="1"/>
          </p:cNvPicPr>
          <p:nvPr/>
        </p:nvPicPr>
        <p:blipFill>
          <a:blip r:embed="rId34"/>
          <a:srcRect/>
          <a:stretch>
            <a:fillRect/>
          </a:stretch>
        </p:blipFill>
        <p:spPr bwMode="auto">
          <a:xfrm>
            <a:off x="6209506" y="5638800"/>
            <a:ext cx="153988" cy="304800"/>
          </a:xfrm>
          <a:prstGeom prst="rect">
            <a:avLst/>
          </a:prstGeom>
          <a:noFill/>
          <a:ln w="9525">
            <a:noFill/>
            <a:miter lim="800000"/>
            <a:headEnd/>
            <a:tailEnd/>
          </a:ln>
        </p:spPr>
      </p:pic>
      <p:pic>
        <p:nvPicPr>
          <p:cNvPr id="115871" name="Picture 335"/>
          <p:cNvPicPr>
            <a:picLocks noChangeAspect="1" noChangeArrowheads="1"/>
          </p:cNvPicPr>
          <p:nvPr/>
        </p:nvPicPr>
        <p:blipFill>
          <a:blip r:embed="rId35"/>
          <a:srcRect/>
          <a:stretch>
            <a:fillRect/>
          </a:stretch>
        </p:blipFill>
        <p:spPr bwMode="auto">
          <a:xfrm>
            <a:off x="6388894" y="5638800"/>
            <a:ext cx="152400" cy="304800"/>
          </a:xfrm>
          <a:prstGeom prst="rect">
            <a:avLst/>
          </a:prstGeom>
          <a:noFill/>
          <a:ln w="9525">
            <a:noFill/>
            <a:miter lim="800000"/>
            <a:headEnd/>
            <a:tailEnd/>
          </a:ln>
        </p:spPr>
      </p:pic>
      <p:pic>
        <p:nvPicPr>
          <p:cNvPr id="115872" name="Picture 336"/>
          <p:cNvPicPr>
            <a:picLocks noChangeAspect="1" noChangeArrowheads="1"/>
          </p:cNvPicPr>
          <p:nvPr/>
        </p:nvPicPr>
        <p:blipFill>
          <a:blip r:embed="rId36"/>
          <a:srcRect/>
          <a:stretch>
            <a:fillRect/>
          </a:stretch>
        </p:blipFill>
        <p:spPr bwMode="auto">
          <a:xfrm>
            <a:off x="6553994" y="5638800"/>
            <a:ext cx="152400" cy="304800"/>
          </a:xfrm>
          <a:prstGeom prst="rect">
            <a:avLst/>
          </a:prstGeom>
          <a:noFill/>
          <a:ln w="9525">
            <a:noFill/>
            <a:miter lim="800000"/>
            <a:headEnd/>
            <a:tailEnd/>
          </a:ln>
        </p:spPr>
      </p:pic>
      <p:pic>
        <p:nvPicPr>
          <p:cNvPr id="115873" name="Picture 337"/>
          <p:cNvPicPr>
            <a:picLocks noChangeAspect="1" noChangeArrowheads="1"/>
          </p:cNvPicPr>
          <p:nvPr/>
        </p:nvPicPr>
        <p:blipFill>
          <a:blip r:embed="rId37"/>
          <a:srcRect/>
          <a:stretch>
            <a:fillRect/>
          </a:stretch>
        </p:blipFill>
        <p:spPr bwMode="auto">
          <a:xfrm>
            <a:off x="6731794" y="5638800"/>
            <a:ext cx="152400" cy="304800"/>
          </a:xfrm>
          <a:prstGeom prst="rect">
            <a:avLst/>
          </a:prstGeom>
          <a:noFill/>
          <a:ln w="9525">
            <a:noFill/>
            <a:miter lim="800000"/>
            <a:headEnd/>
            <a:tailEnd/>
          </a:ln>
        </p:spPr>
      </p:pic>
      <p:pic>
        <p:nvPicPr>
          <p:cNvPr id="115874" name="Picture 338"/>
          <p:cNvPicPr>
            <a:picLocks noChangeAspect="1" noChangeArrowheads="1"/>
          </p:cNvPicPr>
          <p:nvPr/>
        </p:nvPicPr>
        <p:blipFill>
          <a:blip r:embed="rId38"/>
          <a:srcRect/>
          <a:stretch>
            <a:fillRect/>
          </a:stretch>
        </p:blipFill>
        <p:spPr bwMode="auto">
          <a:xfrm>
            <a:off x="6896894" y="5638800"/>
            <a:ext cx="152400" cy="304800"/>
          </a:xfrm>
          <a:prstGeom prst="rect">
            <a:avLst/>
          </a:prstGeom>
          <a:noFill/>
          <a:ln w="9525">
            <a:noFill/>
            <a:miter lim="800000"/>
            <a:headEnd/>
            <a:tailEnd/>
          </a:ln>
        </p:spPr>
      </p:pic>
      <p:pic>
        <p:nvPicPr>
          <p:cNvPr id="115875" name="Picture 339"/>
          <p:cNvPicPr>
            <a:picLocks noChangeAspect="1" noChangeArrowheads="1"/>
          </p:cNvPicPr>
          <p:nvPr/>
        </p:nvPicPr>
        <p:blipFill>
          <a:blip r:embed="rId39"/>
          <a:srcRect/>
          <a:stretch>
            <a:fillRect/>
          </a:stretch>
        </p:blipFill>
        <p:spPr bwMode="auto">
          <a:xfrm>
            <a:off x="7061994" y="5638800"/>
            <a:ext cx="152400" cy="304800"/>
          </a:xfrm>
          <a:prstGeom prst="rect">
            <a:avLst/>
          </a:prstGeom>
          <a:noFill/>
          <a:ln w="9525">
            <a:noFill/>
            <a:miter lim="800000"/>
            <a:headEnd/>
            <a:tailEnd/>
          </a:ln>
        </p:spPr>
      </p:pic>
      <p:pic>
        <p:nvPicPr>
          <p:cNvPr id="115876" name="Picture 340"/>
          <p:cNvPicPr>
            <a:picLocks noChangeAspect="1" noChangeArrowheads="1"/>
          </p:cNvPicPr>
          <p:nvPr/>
        </p:nvPicPr>
        <p:blipFill>
          <a:blip r:embed="rId40"/>
          <a:srcRect/>
          <a:stretch>
            <a:fillRect/>
          </a:stretch>
        </p:blipFill>
        <p:spPr bwMode="auto">
          <a:xfrm>
            <a:off x="7239794" y="5638800"/>
            <a:ext cx="152400" cy="304800"/>
          </a:xfrm>
          <a:prstGeom prst="rect">
            <a:avLst/>
          </a:prstGeom>
          <a:noFill/>
          <a:ln w="9525">
            <a:noFill/>
            <a:miter lim="800000"/>
            <a:headEnd/>
            <a:tailEnd/>
          </a:ln>
        </p:spPr>
      </p:pic>
      <p:pic>
        <p:nvPicPr>
          <p:cNvPr id="115877" name="Picture 341"/>
          <p:cNvPicPr>
            <a:picLocks noChangeAspect="1" noChangeArrowheads="1"/>
          </p:cNvPicPr>
          <p:nvPr/>
        </p:nvPicPr>
        <p:blipFill>
          <a:blip r:embed="rId41"/>
          <a:srcRect/>
          <a:stretch>
            <a:fillRect/>
          </a:stretch>
        </p:blipFill>
        <p:spPr bwMode="auto">
          <a:xfrm>
            <a:off x="7404894" y="5638800"/>
            <a:ext cx="152400" cy="304800"/>
          </a:xfrm>
          <a:prstGeom prst="rect">
            <a:avLst/>
          </a:prstGeom>
          <a:noFill/>
          <a:ln w="9525">
            <a:noFill/>
            <a:miter lim="800000"/>
            <a:headEnd/>
            <a:tailEnd/>
          </a:ln>
        </p:spPr>
      </p:pic>
      <p:pic>
        <p:nvPicPr>
          <p:cNvPr id="115878" name="Picture 342"/>
          <p:cNvPicPr>
            <a:picLocks noChangeAspect="1" noChangeArrowheads="1"/>
          </p:cNvPicPr>
          <p:nvPr/>
        </p:nvPicPr>
        <p:blipFill>
          <a:blip r:embed="rId42"/>
          <a:srcRect/>
          <a:stretch>
            <a:fillRect/>
          </a:stretch>
        </p:blipFill>
        <p:spPr bwMode="auto">
          <a:xfrm>
            <a:off x="7569994" y="5638800"/>
            <a:ext cx="152400" cy="304800"/>
          </a:xfrm>
          <a:prstGeom prst="rect">
            <a:avLst/>
          </a:prstGeom>
          <a:noFill/>
          <a:ln w="9525">
            <a:noFill/>
            <a:miter lim="800000"/>
            <a:headEnd/>
            <a:tailEnd/>
          </a:ln>
        </p:spPr>
      </p:pic>
      <p:pic>
        <p:nvPicPr>
          <p:cNvPr id="115879" name="Picture 343"/>
          <p:cNvPicPr>
            <a:picLocks noChangeAspect="1" noChangeArrowheads="1"/>
          </p:cNvPicPr>
          <p:nvPr/>
        </p:nvPicPr>
        <p:blipFill>
          <a:blip r:embed="rId43"/>
          <a:srcRect/>
          <a:stretch>
            <a:fillRect/>
          </a:stretch>
        </p:blipFill>
        <p:spPr bwMode="auto">
          <a:xfrm>
            <a:off x="7747794" y="5638800"/>
            <a:ext cx="152400" cy="304800"/>
          </a:xfrm>
          <a:prstGeom prst="rect">
            <a:avLst/>
          </a:prstGeom>
          <a:noFill/>
          <a:ln w="9525">
            <a:noFill/>
            <a:miter lim="800000"/>
            <a:headEnd/>
            <a:tailEnd/>
          </a:ln>
        </p:spPr>
      </p:pic>
      <p:sp>
        <p:nvSpPr>
          <p:cNvPr id="767320" name="Rectangle 344"/>
          <p:cNvSpPr>
            <a:spLocks noChangeArrowheads="1"/>
          </p:cNvSpPr>
          <p:nvPr/>
        </p:nvSpPr>
        <p:spPr bwMode="auto">
          <a:xfrm>
            <a:off x="5047456" y="6064250"/>
            <a:ext cx="2212975"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Time since onset of determiner (ms)</a:t>
            </a:r>
            <a:endParaRPr lang="en-US" sz="2800">
              <a:effectLst>
                <a:outerShdw blurRad="38100" dist="38100" dir="2700000" algn="tl">
                  <a:srgbClr val="FFFFFF"/>
                </a:outerShdw>
              </a:effectLst>
              <a:latin typeface="Palatino" charset="0"/>
            </a:endParaRPr>
          </a:p>
        </p:txBody>
      </p:sp>
      <p:pic>
        <p:nvPicPr>
          <p:cNvPr id="115881" name="Picture 345"/>
          <p:cNvPicPr>
            <a:picLocks noChangeAspect="1" noChangeArrowheads="1"/>
          </p:cNvPicPr>
          <p:nvPr/>
        </p:nvPicPr>
        <p:blipFill>
          <a:blip r:embed="rId44"/>
          <a:srcRect/>
          <a:stretch>
            <a:fillRect/>
          </a:stretch>
        </p:blipFill>
        <p:spPr bwMode="auto">
          <a:xfrm>
            <a:off x="3809206" y="4292600"/>
            <a:ext cx="152400" cy="1193800"/>
          </a:xfrm>
          <a:prstGeom prst="rect">
            <a:avLst/>
          </a:prstGeom>
          <a:noFill/>
          <a:ln w="9525">
            <a:noFill/>
            <a:miter lim="800000"/>
            <a:headEnd/>
            <a:tailEnd/>
          </a:ln>
        </p:spPr>
      </p:pic>
      <p:sp>
        <p:nvSpPr>
          <p:cNvPr id="115882" name="Rectangle 346"/>
          <p:cNvSpPr>
            <a:spLocks noChangeArrowheads="1"/>
          </p:cNvSpPr>
          <p:nvPr/>
        </p:nvSpPr>
        <p:spPr bwMode="auto">
          <a:xfrm>
            <a:off x="7925594" y="4381500"/>
            <a:ext cx="889000" cy="1028700"/>
          </a:xfrm>
          <a:prstGeom prst="rect">
            <a:avLst/>
          </a:prstGeom>
          <a:solidFill>
            <a:srgbClr val="FFFFFF"/>
          </a:solidFill>
          <a:ln w="12700">
            <a:solidFill>
              <a:srgbClr val="000000"/>
            </a:solidFill>
            <a:miter lim="800000"/>
            <a:headEnd/>
            <a:tailEnd/>
          </a:ln>
        </p:spPr>
        <p:txBody>
          <a:bodyPr>
            <a:prstTxWarp prst="textNoShape">
              <a:avLst/>
            </a:prstTxWarp>
          </a:bodyPr>
          <a:lstStyle/>
          <a:p>
            <a:endParaRPr lang="en-US"/>
          </a:p>
        </p:txBody>
      </p:sp>
      <p:sp>
        <p:nvSpPr>
          <p:cNvPr id="115883" name="Line 347"/>
          <p:cNvSpPr>
            <a:spLocks noChangeShapeType="1"/>
          </p:cNvSpPr>
          <p:nvPr/>
        </p:nvSpPr>
        <p:spPr bwMode="auto">
          <a:xfrm>
            <a:off x="7963694" y="4483100"/>
            <a:ext cx="3048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884" name="Freeform 348"/>
          <p:cNvSpPr>
            <a:spLocks/>
          </p:cNvSpPr>
          <p:nvPr/>
        </p:nvSpPr>
        <p:spPr bwMode="auto">
          <a:xfrm>
            <a:off x="8077994" y="4445000"/>
            <a:ext cx="76200" cy="76200"/>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000000"/>
          </a:solidFill>
          <a:ln w="12700">
            <a:solidFill>
              <a:srgbClr val="000000"/>
            </a:solidFill>
            <a:round/>
            <a:headEnd/>
            <a:tailEnd/>
          </a:ln>
        </p:spPr>
        <p:txBody>
          <a:bodyPr>
            <a:prstTxWarp prst="textNoShape">
              <a:avLst/>
            </a:prstTxWarp>
          </a:bodyPr>
          <a:lstStyle/>
          <a:p>
            <a:endParaRPr lang="en-US"/>
          </a:p>
        </p:txBody>
      </p:sp>
      <p:sp>
        <p:nvSpPr>
          <p:cNvPr id="767325" name="Rectangle 349"/>
          <p:cNvSpPr>
            <a:spLocks noChangeArrowheads="1"/>
          </p:cNvSpPr>
          <p:nvPr/>
        </p:nvSpPr>
        <p:spPr bwMode="auto">
          <a:xfrm>
            <a:off x="8298656" y="4413250"/>
            <a:ext cx="398463"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Target</a:t>
            </a:r>
            <a:endParaRPr lang="en-US" sz="2800">
              <a:effectLst>
                <a:outerShdw blurRad="38100" dist="38100" dir="2700000" algn="tl">
                  <a:srgbClr val="FFFFFF"/>
                </a:outerShdw>
              </a:effectLst>
              <a:latin typeface="Palatino" charset="0"/>
            </a:endParaRPr>
          </a:p>
        </p:txBody>
      </p:sp>
      <p:sp>
        <p:nvSpPr>
          <p:cNvPr id="115886" name="Line 350"/>
          <p:cNvSpPr>
            <a:spLocks noChangeShapeType="1"/>
          </p:cNvSpPr>
          <p:nvPr/>
        </p:nvSpPr>
        <p:spPr bwMode="auto">
          <a:xfrm>
            <a:off x="7963694" y="4686300"/>
            <a:ext cx="3048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887" name="Freeform 351"/>
          <p:cNvSpPr>
            <a:spLocks/>
          </p:cNvSpPr>
          <p:nvPr/>
        </p:nvSpPr>
        <p:spPr bwMode="auto">
          <a:xfrm>
            <a:off x="8077994" y="4648200"/>
            <a:ext cx="76200" cy="76200"/>
          </a:xfrm>
          <a:custGeom>
            <a:avLst/>
            <a:gdLst>
              <a:gd name="T0" fmla="*/ 24 w 48"/>
              <a:gd name="T1" fmla="*/ 0 h 48"/>
              <a:gd name="T2" fmla="*/ 48 w 48"/>
              <a:gd name="T3" fmla="*/ 48 h 48"/>
              <a:gd name="T4" fmla="*/ 0 w 48"/>
              <a:gd name="T5" fmla="*/ 48 h 48"/>
              <a:gd name="T6" fmla="*/ 24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24" y="0"/>
                </a:moveTo>
                <a:lnTo>
                  <a:pt x="48" y="48"/>
                </a:lnTo>
                <a:lnTo>
                  <a:pt x="0" y="48"/>
                </a:lnTo>
                <a:lnTo>
                  <a:pt x="24" y="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767328" name="Rectangle 352"/>
          <p:cNvSpPr>
            <a:spLocks noChangeArrowheads="1"/>
          </p:cNvSpPr>
          <p:nvPr/>
        </p:nvSpPr>
        <p:spPr bwMode="auto">
          <a:xfrm>
            <a:off x="8298656" y="4616450"/>
            <a:ext cx="508000"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TargetO</a:t>
            </a:r>
            <a:endParaRPr lang="en-US" sz="2800">
              <a:effectLst>
                <a:outerShdw blurRad="38100" dist="38100" dir="2700000" algn="tl">
                  <a:srgbClr val="FFFFFF"/>
                </a:outerShdw>
              </a:effectLst>
              <a:latin typeface="Palatino" charset="0"/>
            </a:endParaRPr>
          </a:p>
        </p:txBody>
      </p:sp>
      <p:sp>
        <p:nvSpPr>
          <p:cNvPr id="115889" name="Line 353"/>
          <p:cNvSpPr>
            <a:spLocks noChangeShapeType="1"/>
          </p:cNvSpPr>
          <p:nvPr/>
        </p:nvSpPr>
        <p:spPr bwMode="auto">
          <a:xfrm>
            <a:off x="7963694" y="4889500"/>
            <a:ext cx="3048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890" name="Oval 354"/>
          <p:cNvSpPr>
            <a:spLocks noChangeArrowheads="1"/>
          </p:cNvSpPr>
          <p:nvPr/>
        </p:nvSpPr>
        <p:spPr bwMode="auto">
          <a:xfrm>
            <a:off x="8077994" y="4851400"/>
            <a:ext cx="76200" cy="76200"/>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sp>
        <p:nvSpPr>
          <p:cNvPr id="767331" name="Rectangle 355"/>
          <p:cNvSpPr>
            <a:spLocks noChangeArrowheads="1"/>
          </p:cNvSpPr>
          <p:nvPr/>
        </p:nvSpPr>
        <p:spPr bwMode="auto">
          <a:xfrm>
            <a:off x="8298656" y="4819650"/>
            <a:ext cx="373063"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Comp</a:t>
            </a:r>
            <a:endParaRPr lang="en-US" sz="2800">
              <a:effectLst>
                <a:outerShdw blurRad="38100" dist="38100" dir="2700000" algn="tl">
                  <a:srgbClr val="FFFFFF"/>
                </a:outerShdw>
              </a:effectLst>
              <a:latin typeface="Palatino" charset="0"/>
            </a:endParaRPr>
          </a:p>
        </p:txBody>
      </p:sp>
      <p:sp>
        <p:nvSpPr>
          <p:cNvPr id="115892" name="Line 356"/>
          <p:cNvSpPr>
            <a:spLocks noChangeShapeType="1"/>
          </p:cNvSpPr>
          <p:nvPr/>
        </p:nvSpPr>
        <p:spPr bwMode="auto">
          <a:xfrm>
            <a:off x="7963694" y="5092700"/>
            <a:ext cx="3048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893" name="Oval 357"/>
          <p:cNvSpPr>
            <a:spLocks noChangeArrowheads="1"/>
          </p:cNvSpPr>
          <p:nvPr/>
        </p:nvSpPr>
        <p:spPr bwMode="auto">
          <a:xfrm>
            <a:off x="8077994" y="5054600"/>
            <a:ext cx="76200" cy="76200"/>
          </a:xfrm>
          <a:prstGeom prst="ellipse">
            <a:avLst/>
          </a:prstGeom>
          <a:solidFill>
            <a:srgbClr val="FFFFFF"/>
          </a:solidFill>
          <a:ln w="12700">
            <a:solidFill>
              <a:srgbClr val="000000"/>
            </a:solidFill>
            <a:round/>
            <a:headEnd/>
            <a:tailEnd/>
          </a:ln>
        </p:spPr>
        <p:txBody>
          <a:bodyPr>
            <a:prstTxWarp prst="textNoShape">
              <a:avLst/>
            </a:prstTxWarp>
          </a:bodyPr>
          <a:lstStyle/>
          <a:p>
            <a:endParaRPr lang="en-US"/>
          </a:p>
        </p:txBody>
      </p:sp>
      <p:sp>
        <p:nvSpPr>
          <p:cNvPr id="767334" name="Rectangle 358"/>
          <p:cNvSpPr>
            <a:spLocks noChangeArrowheads="1"/>
          </p:cNvSpPr>
          <p:nvPr/>
        </p:nvSpPr>
        <p:spPr bwMode="auto">
          <a:xfrm>
            <a:off x="8298656" y="5022850"/>
            <a:ext cx="482600"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CompO</a:t>
            </a:r>
            <a:endParaRPr lang="en-US" sz="2800">
              <a:effectLst>
                <a:outerShdw blurRad="38100" dist="38100" dir="2700000" algn="tl">
                  <a:srgbClr val="FFFFFF"/>
                </a:outerShdw>
              </a:effectLst>
              <a:latin typeface="Palatino" charset="0"/>
            </a:endParaRPr>
          </a:p>
        </p:txBody>
      </p:sp>
      <p:sp>
        <p:nvSpPr>
          <p:cNvPr id="115895" name="Line 359"/>
          <p:cNvSpPr>
            <a:spLocks noChangeShapeType="1"/>
          </p:cNvSpPr>
          <p:nvPr/>
        </p:nvSpPr>
        <p:spPr bwMode="auto">
          <a:xfrm>
            <a:off x="7963694" y="5295900"/>
            <a:ext cx="304800"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896" name="Rectangle 360"/>
          <p:cNvSpPr>
            <a:spLocks noChangeArrowheads="1"/>
          </p:cNvSpPr>
          <p:nvPr/>
        </p:nvSpPr>
        <p:spPr bwMode="auto">
          <a:xfrm>
            <a:off x="8116094" y="5283200"/>
            <a:ext cx="50800" cy="25400"/>
          </a:xfrm>
          <a:prstGeom prst="rect">
            <a:avLst/>
          </a:prstGeom>
          <a:solidFill>
            <a:srgbClr val="000000"/>
          </a:solidFill>
          <a:ln w="12700">
            <a:solidFill>
              <a:srgbClr val="000000"/>
            </a:solidFill>
            <a:miter lim="800000"/>
            <a:headEnd/>
            <a:tailEnd/>
          </a:ln>
        </p:spPr>
        <p:txBody>
          <a:bodyPr>
            <a:prstTxWarp prst="textNoShape">
              <a:avLst/>
            </a:prstTxWarp>
          </a:bodyPr>
          <a:lstStyle/>
          <a:p>
            <a:endParaRPr lang="en-US"/>
          </a:p>
        </p:txBody>
      </p:sp>
      <p:sp>
        <p:nvSpPr>
          <p:cNvPr id="767337" name="Rectangle 361"/>
          <p:cNvSpPr>
            <a:spLocks noChangeArrowheads="1"/>
          </p:cNvSpPr>
          <p:nvPr/>
        </p:nvSpPr>
        <p:spPr bwMode="auto">
          <a:xfrm>
            <a:off x="8298656" y="5226050"/>
            <a:ext cx="347663"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Other</a:t>
            </a:r>
            <a:endParaRPr lang="en-US" sz="2800">
              <a:effectLst>
                <a:outerShdw blurRad="38100" dist="38100" dir="2700000" algn="tl">
                  <a:srgbClr val="FFFFFF"/>
                </a:outerShdw>
              </a:effectLst>
              <a:latin typeface="Palatino" charset="0"/>
            </a:endParaRPr>
          </a:p>
        </p:txBody>
      </p:sp>
      <p:sp>
        <p:nvSpPr>
          <p:cNvPr id="115898" name="Rectangle 362"/>
          <p:cNvSpPr>
            <a:spLocks noChangeArrowheads="1"/>
          </p:cNvSpPr>
          <p:nvPr/>
        </p:nvSpPr>
        <p:spPr bwMode="auto">
          <a:xfrm>
            <a:off x="3707606" y="3759200"/>
            <a:ext cx="5157788" cy="2552700"/>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115899" name="Line 363"/>
          <p:cNvSpPr>
            <a:spLocks noChangeShapeType="1"/>
          </p:cNvSpPr>
          <p:nvPr/>
        </p:nvSpPr>
        <p:spPr bwMode="auto">
          <a:xfrm flipV="1">
            <a:off x="5663406" y="4241800"/>
            <a:ext cx="1588" cy="1308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900" name="Line 364"/>
          <p:cNvSpPr>
            <a:spLocks noChangeShapeType="1"/>
          </p:cNvSpPr>
          <p:nvPr/>
        </p:nvSpPr>
        <p:spPr bwMode="auto">
          <a:xfrm flipV="1">
            <a:off x="6184106" y="4241800"/>
            <a:ext cx="1588" cy="1308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767341" name="Rectangle 365"/>
          <p:cNvSpPr>
            <a:spLocks noChangeArrowheads="1"/>
          </p:cNvSpPr>
          <p:nvPr/>
        </p:nvSpPr>
        <p:spPr bwMode="auto">
          <a:xfrm>
            <a:off x="4495006" y="3937000"/>
            <a:ext cx="2601913"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Times" charset="0"/>
              </a:rPr>
              <a:t>Pick up  the empty martini glass</a:t>
            </a:r>
            <a:r>
              <a:rPr lang="en-US" sz="1200">
                <a:solidFill>
                  <a:srgbClr val="000000"/>
                </a:solidFill>
                <a:latin typeface="Times" charset="0"/>
              </a:rPr>
              <a:t> ...</a:t>
            </a:r>
            <a:endParaRPr lang="en-US" sz="2800">
              <a:effectLst>
                <a:outerShdw blurRad="38100" dist="38100" dir="2700000" algn="tl">
                  <a:srgbClr val="FFFFFF"/>
                </a:outerShdw>
              </a:effectLst>
              <a:latin typeface="Palatino" charset="0"/>
            </a:endParaRPr>
          </a:p>
        </p:txBody>
      </p:sp>
      <p:sp>
        <p:nvSpPr>
          <p:cNvPr id="767342" name="Rectangle 366"/>
          <p:cNvSpPr>
            <a:spLocks noChangeArrowheads="1"/>
          </p:cNvSpPr>
          <p:nvPr/>
        </p:nvSpPr>
        <p:spPr bwMode="auto">
          <a:xfrm>
            <a:off x="6317456" y="4959350"/>
            <a:ext cx="76200" cy="182563"/>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a:solidFill>
                  <a:srgbClr val="000000"/>
                </a:solidFill>
                <a:latin typeface="Times" charset="0"/>
              </a:rPr>
              <a:t>  </a:t>
            </a:r>
            <a:endParaRPr lang="en-US" sz="2800">
              <a:effectLst>
                <a:outerShdw blurRad="38100" dist="38100" dir="2700000" algn="tl">
                  <a:srgbClr val="FFFFFF"/>
                </a:outerShdw>
              </a:effectLst>
              <a:latin typeface="Palatino" charset="0"/>
            </a:endParaRPr>
          </a:p>
        </p:txBody>
      </p:sp>
      <p:sp>
        <p:nvSpPr>
          <p:cNvPr id="115903" name="Line 367"/>
          <p:cNvSpPr>
            <a:spLocks noChangeShapeType="1"/>
          </p:cNvSpPr>
          <p:nvPr/>
        </p:nvSpPr>
        <p:spPr bwMode="auto">
          <a:xfrm flipV="1">
            <a:off x="5333206" y="4241800"/>
            <a:ext cx="1588" cy="1308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904" name="Line 368"/>
          <p:cNvSpPr>
            <a:spLocks noChangeShapeType="1"/>
          </p:cNvSpPr>
          <p:nvPr/>
        </p:nvSpPr>
        <p:spPr bwMode="auto">
          <a:xfrm flipV="1">
            <a:off x="5257006" y="4241800"/>
            <a:ext cx="1588" cy="130810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15905" name="Text Box 369"/>
          <p:cNvSpPr txBox="1">
            <a:spLocks noChangeArrowheads="1"/>
          </p:cNvSpPr>
          <p:nvPr/>
        </p:nvSpPr>
        <p:spPr bwMode="auto">
          <a:xfrm>
            <a:off x="837406" y="6146800"/>
            <a:ext cx="2057400" cy="457200"/>
          </a:xfrm>
          <a:prstGeom prst="rect">
            <a:avLst/>
          </a:prstGeom>
          <a:noFill/>
          <a:ln w="9525">
            <a:noFill/>
            <a:miter lim="800000"/>
            <a:headEnd/>
            <a:tailEnd/>
          </a:ln>
        </p:spPr>
        <p:txBody>
          <a:bodyPr>
            <a:prstTxWarp prst="textNoShape">
              <a:avLst/>
            </a:prstTxWarp>
            <a:spAutoFit/>
          </a:bodyPr>
          <a:lstStyle/>
          <a:p>
            <a:pPr eaLnBrk="0" hangingPunct="0">
              <a:spcBef>
                <a:spcPct val="50000"/>
              </a:spcBef>
            </a:pPr>
            <a:endParaRPr lang="en-US" sz="2400">
              <a:latin typeface="Times" charset="0"/>
            </a:endParaRPr>
          </a:p>
        </p:txBody>
      </p:sp>
      <p:sp>
        <p:nvSpPr>
          <p:cNvPr id="115906" name="Line 370"/>
          <p:cNvSpPr>
            <a:spLocks noChangeShapeType="1"/>
          </p:cNvSpPr>
          <p:nvPr/>
        </p:nvSpPr>
        <p:spPr bwMode="auto">
          <a:xfrm>
            <a:off x="6171406" y="1651000"/>
            <a:ext cx="0" cy="3810000"/>
          </a:xfrm>
          <a:prstGeom prst="line">
            <a:avLst/>
          </a:prstGeom>
          <a:noFill/>
          <a:ln w="57150">
            <a:solidFill>
              <a:srgbClr val="000000"/>
            </a:solidFill>
            <a:round/>
            <a:headEnd/>
            <a:tailEnd/>
          </a:ln>
        </p:spPr>
        <p:txBody>
          <a:bodyPr wrap="none" anchor="ctr">
            <a:prstTxWarp prst="textNoShape">
              <a:avLst/>
            </a:prstTxWarp>
          </a:bodyPr>
          <a:lstStyle/>
          <a:p>
            <a:endParaRPr lang="en-US"/>
          </a:p>
        </p:txBody>
      </p:sp>
      <p:sp>
        <p:nvSpPr>
          <p:cNvPr id="115907" name="Line 371"/>
          <p:cNvSpPr>
            <a:spLocks noChangeShapeType="1"/>
          </p:cNvSpPr>
          <p:nvPr/>
        </p:nvSpPr>
        <p:spPr bwMode="auto">
          <a:xfrm flipV="1">
            <a:off x="5790406" y="1651000"/>
            <a:ext cx="0" cy="3962400"/>
          </a:xfrm>
          <a:prstGeom prst="line">
            <a:avLst/>
          </a:prstGeom>
          <a:noFill/>
          <a:ln w="57150">
            <a:solidFill>
              <a:srgbClr val="0006A9"/>
            </a:solidFill>
            <a:round/>
            <a:headEnd/>
            <a:tailEnd/>
          </a:ln>
        </p:spPr>
        <p:txBody>
          <a:bodyPr wrap="none" anchor="ctr">
            <a:prstTxWarp prst="textNoShape">
              <a:avLst/>
            </a:prstTxWarp>
          </a:bodyPr>
          <a:lstStyle/>
          <a:p>
            <a:endParaRPr lang="en-US"/>
          </a:p>
        </p:txBody>
      </p:sp>
      <p:sp>
        <p:nvSpPr>
          <p:cNvPr id="115908" name="Oval 372"/>
          <p:cNvSpPr>
            <a:spLocks noChangeArrowheads="1"/>
          </p:cNvSpPr>
          <p:nvPr/>
        </p:nvSpPr>
        <p:spPr bwMode="auto">
          <a:xfrm>
            <a:off x="5942806" y="2336800"/>
            <a:ext cx="381000" cy="457200"/>
          </a:xfrm>
          <a:prstGeom prst="ellipse">
            <a:avLst/>
          </a:prstGeom>
          <a:noFill/>
          <a:ln w="38100">
            <a:solidFill>
              <a:srgbClr val="000000"/>
            </a:solidFill>
            <a:round/>
            <a:headEnd/>
            <a:tailEnd/>
          </a:ln>
        </p:spPr>
        <p:txBody>
          <a:bodyPr wrap="none" anchor="ctr">
            <a:prstTxWarp prst="textNoShape">
              <a:avLst/>
            </a:prstTxWarp>
          </a:bodyPr>
          <a:lstStyle/>
          <a:p>
            <a:endParaRPr lang="en-US"/>
          </a:p>
        </p:txBody>
      </p:sp>
      <p:sp>
        <p:nvSpPr>
          <p:cNvPr id="115909" name="Oval 373"/>
          <p:cNvSpPr>
            <a:spLocks noChangeArrowheads="1"/>
          </p:cNvSpPr>
          <p:nvPr/>
        </p:nvSpPr>
        <p:spPr bwMode="auto">
          <a:xfrm>
            <a:off x="5561806" y="5003800"/>
            <a:ext cx="381000" cy="457200"/>
          </a:xfrm>
          <a:prstGeom prst="ellipse">
            <a:avLst/>
          </a:prstGeom>
          <a:noFill/>
          <a:ln w="38100">
            <a:solidFill>
              <a:srgbClr val="0006A9"/>
            </a:solidFill>
            <a:round/>
            <a:headEnd/>
            <a:tailEnd/>
          </a:ln>
        </p:spPr>
        <p:txBody>
          <a:bodyPr wrap="none" anchor="ctr">
            <a:prstTxWarp prst="textNoShape">
              <a:avLst/>
            </a:prstTxWarp>
          </a:bodyPr>
          <a:lstStyle/>
          <a:p>
            <a:endParaRPr lang="en-US"/>
          </a:p>
        </p:txBody>
      </p:sp>
      <p:grpSp>
        <p:nvGrpSpPr>
          <p:cNvPr id="8" name="Group 374"/>
          <p:cNvGrpSpPr>
            <a:grpSpLocks/>
          </p:cNvGrpSpPr>
          <p:nvPr/>
        </p:nvGrpSpPr>
        <p:grpSpPr bwMode="auto">
          <a:xfrm>
            <a:off x="227806" y="1270000"/>
            <a:ext cx="3352800" cy="4356100"/>
            <a:chOff x="144" y="240"/>
            <a:chExt cx="2112" cy="2744"/>
          </a:xfrm>
        </p:grpSpPr>
        <p:sp>
          <p:nvSpPr>
            <p:cNvPr id="115911" name="Text Box 375"/>
            <p:cNvSpPr txBox="1">
              <a:spLocks noChangeArrowheads="1"/>
            </p:cNvSpPr>
            <p:nvPr/>
          </p:nvSpPr>
          <p:spPr bwMode="auto">
            <a:xfrm>
              <a:off x="528" y="240"/>
              <a:ext cx="1152" cy="28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b="1">
                  <a:solidFill>
                    <a:srgbClr val="000000"/>
                  </a:solidFill>
                  <a:latin typeface="Times" charset="0"/>
                </a:rPr>
                <a:t>Late Match</a:t>
              </a:r>
              <a:endParaRPr lang="en-US" sz="2400" b="1">
                <a:solidFill>
                  <a:schemeClr val="hlink"/>
                </a:solidFill>
                <a:latin typeface="Times" charset="0"/>
              </a:endParaRPr>
            </a:p>
          </p:txBody>
        </p:sp>
        <p:grpSp>
          <p:nvGrpSpPr>
            <p:cNvPr id="9" name="Group 376"/>
            <p:cNvGrpSpPr>
              <a:grpSpLocks/>
            </p:cNvGrpSpPr>
            <p:nvPr/>
          </p:nvGrpSpPr>
          <p:grpSpPr bwMode="auto">
            <a:xfrm>
              <a:off x="144" y="672"/>
              <a:ext cx="2112" cy="2312"/>
              <a:chOff x="144" y="672"/>
              <a:chExt cx="2112" cy="2312"/>
            </a:xfrm>
          </p:grpSpPr>
          <p:grpSp>
            <p:nvGrpSpPr>
              <p:cNvPr id="10" name="Group 377"/>
              <p:cNvGrpSpPr>
                <a:grpSpLocks/>
              </p:cNvGrpSpPr>
              <p:nvPr/>
            </p:nvGrpSpPr>
            <p:grpSpPr bwMode="auto">
              <a:xfrm>
                <a:off x="144" y="2544"/>
                <a:ext cx="152" cy="440"/>
                <a:chOff x="1370" y="578"/>
                <a:chExt cx="152" cy="440"/>
              </a:xfrm>
            </p:grpSpPr>
            <p:sp>
              <p:nvSpPr>
                <p:cNvPr id="116081" name="Freeform 378"/>
                <p:cNvSpPr>
                  <a:spLocks/>
                </p:cNvSpPr>
                <p:nvPr/>
              </p:nvSpPr>
              <p:spPr bwMode="auto">
                <a:xfrm>
                  <a:off x="1370" y="626"/>
                  <a:ext cx="152" cy="392"/>
                </a:xfrm>
                <a:custGeom>
                  <a:avLst/>
                  <a:gdLst>
                    <a:gd name="T0" fmla="*/ 16 w 152"/>
                    <a:gd name="T1" fmla="*/ 0 h 392"/>
                    <a:gd name="T2" fmla="*/ 8 w 152"/>
                    <a:gd name="T3" fmla="*/ 8 h 392"/>
                    <a:gd name="T4" fmla="*/ 0 w 152"/>
                    <a:gd name="T5" fmla="*/ 16 h 392"/>
                    <a:gd name="T6" fmla="*/ 0 w 152"/>
                    <a:gd name="T7" fmla="*/ 24 h 392"/>
                    <a:gd name="T8" fmla="*/ 0 w 152"/>
                    <a:gd name="T9" fmla="*/ 360 h 392"/>
                    <a:gd name="T10" fmla="*/ 0 w 152"/>
                    <a:gd name="T11" fmla="*/ 368 h 392"/>
                    <a:gd name="T12" fmla="*/ 0 w 152"/>
                    <a:gd name="T13" fmla="*/ 376 h 392"/>
                    <a:gd name="T14" fmla="*/ 8 w 152"/>
                    <a:gd name="T15" fmla="*/ 384 h 392"/>
                    <a:gd name="T16" fmla="*/ 16 w 152"/>
                    <a:gd name="T17" fmla="*/ 384 h 392"/>
                    <a:gd name="T18" fmla="*/ 24 w 152"/>
                    <a:gd name="T19" fmla="*/ 392 h 392"/>
                    <a:gd name="T20" fmla="*/ 128 w 152"/>
                    <a:gd name="T21" fmla="*/ 392 h 392"/>
                    <a:gd name="T22" fmla="*/ 128 w 152"/>
                    <a:gd name="T23" fmla="*/ 384 h 392"/>
                    <a:gd name="T24" fmla="*/ 144 w 152"/>
                    <a:gd name="T25" fmla="*/ 384 h 392"/>
                    <a:gd name="T26" fmla="*/ 144 w 152"/>
                    <a:gd name="T27" fmla="*/ 376 h 392"/>
                    <a:gd name="T28" fmla="*/ 152 w 152"/>
                    <a:gd name="T29" fmla="*/ 368 h 392"/>
                    <a:gd name="T30" fmla="*/ 152 w 152"/>
                    <a:gd name="T31" fmla="*/ 360 h 392"/>
                    <a:gd name="T32" fmla="*/ 152 w 152"/>
                    <a:gd name="T33" fmla="*/ 24 h 392"/>
                    <a:gd name="T34" fmla="*/ 144 w 152"/>
                    <a:gd name="T35" fmla="*/ 16 h 392"/>
                    <a:gd name="T36" fmla="*/ 144 w 152"/>
                    <a:gd name="T37" fmla="*/ 8 h 392"/>
                    <a:gd name="T38" fmla="*/ 128 w 152"/>
                    <a:gd name="T39" fmla="*/ 0 h 392"/>
                    <a:gd name="T40" fmla="*/ 128 w 152"/>
                    <a:gd name="T41" fmla="*/ 0 h 392"/>
                    <a:gd name="T42" fmla="*/ 24 w 152"/>
                    <a:gd name="T43" fmla="*/ 0 h 392"/>
                    <a:gd name="T44" fmla="*/ 24 w 152"/>
                    <a:gd name="T45" fmla="*/ 8 h 392"/>
                    <a:gd name="T46" fmla="*/ 128 w 152"/>
                    <a:gd name="T47" fmla="*/ 8 h 392"/>
                    <a:gd name="T48" fmla="*/ 128 w 152"/>
                    <a:gd name="T49" fmla="*/ 8 h 392"/>
                    <a:gd name="T50" fmla="*/ 144 w 152"/>
                    <a:gd name="T51" fmla="*/ 16 h 392"/>
                    <a:gd name="T52" fmla="*/ 144 w 152"/>
                    <a:gd name="T53" fmla="*/ 24 h 392"/>
                    <a:gd name="T54" fmla="*/ 144 w 152"/>
                    <a:gd name="T55" fmla="*/ 368 h 392"/>
                    <a:gd name="T56" fmla="*/ 144 w 152"/>
                    <a:gd name="T57" fmla="*/ 368 h 392"/>
                    <a:gd name="T58" fmla="*/ 128 w 152"/>
                    <a:gd name="T59" fmla="*/ 384 h 392"/>
                    <a:gd name="T60" fmla="*/ 128 w 152"/>
                    <a:gd name="T61" fmla="*/ 384 h 392"/>
                    <a:gd name="T62" fmla="*/ 24 w 152"/>
                    <a:gd name="T63" fmla="*/ 384 h 392"/>
                    <a:gd name="T64" fmla="*/ 16 w 152"/>
                    <a:gd name="T65" fmla="*/ 384 h 392"/>
                    <a:gd name="T66" fmla="*/ 8 w 152"/>
                    <a:gd name="T67" fmla="*/ 368 h 392"/>
                    <a:gd name="T68" fmla="*/ 8 w 152"/>
                    <a:gd name="T69" fmla="*/ 368 h 392"/>
                    <a:gd name="T70" fmla="*/ 8 w 152"/>
                    <a:gd name="T71" fmla="*/ 24 h 392"/>
                    <a:gd name="T72" fmla="*/ 8 w 152"/>
                    <a:gd name="T73" fmla="*/ 16 h 392"/>
                    <a:gd name="T74" fmla="*/ 16 w 152"/>
                    <a:gd name="T75" fmla="*/ 8 h 392"/>
                    <a:gd name="T76" fmla="*/ 24 w 152"/>
                    <a:gd name="T77" fmla="*/ 8 h 3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392"/>
                    <a:gd name="T119" fmla="*/ 152 w 152"/>
                    <a:gd name="T120" fmla="*/ 392 h 39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392">
                      <a:moveTo>
                        <a:pt x="24" y="0"/>
                      </a:moveTo>
                      <a:lnTo>
                        <a:pt x="16" y="0"/>
                      </a:lnTo>
                      <a:lnTo>
                        <a:pt x="8" y="8"/>
                      </a:lnTo>
                      <a:lnTo>
                        <a:pt x="0" y="16"/>
                      </a:lnTo>
                      <a:lnTo>
                        <a:pt x="0" y="24"/>
                      </a:lnTo>
                      <a:lnTo>
                        <a:pt x="0" y="360"/>
                      </a:lnTo>
                      <a:lnTo>
                        <a:pt x="0" y="368"/>
                      </a:lnTo>
                      <a:lnTo>
                        <a:pt x="0" y="376"/>
                      </a:lnTo>
                      <a:lnTo>
                        <a:pt x="8" y="384"/>
                      </a:lnTo>
                      <a:lnTo>
                        <a:pt x="16" y="384"/>
                      </a:lnTo>
                      <a:lnTo>
                        <a:pt x="24" y="392"/>
                      </a:lnTo>
                      <a:lnTo>
                        <a:pt x="120" y="392"/>
                      </a:lnTo>
                      <a:lnTo>
                        <a:pt x="128" y="392"/>
                      </a:lnTo>
                      <a:lnTo>
                        <a:pt x="128" y="384"/>
                      </a:lnTo>
                      <a:lnTo>
                        <a:pt x="136" y="384"/>
                      </a:lnTo>
                      <a:lnTo>
                        <a:pt x="144" y="384"/>
                      </a:lnTo>
                      <a:lnTo>
                        <a:pt x="144" y="376"/>
                      </a:lnTo>
                      <a:lnTo>
                        <a:pt x="144" y="368"/>
                      </a:lnTo>
                      <a:lnTo>
                        <a:pt x="152" y="368"/>
                      </a:lnTo>
                      <a:lnTo>
                        <a:pt x="152" y="360"/>
                      </a:lnTo>
                      <a:lnTo>
                        <a:pt x="152" y="24"/>
                      </a:lnTo>
                      <a:lnTo>
                        <a:pt x="144" y="16"/>
                      </a:lnTo>
                      <a:lnTo>
                        <a:pt x="144" y="8"/>
                      </a:lnTo>
                      <a:lnTo>
                        <a:pt x="136" y="0"/>
                      </a:lnTo>
                      <a:lnTo>
                        <a:pt x="128" y="0"/>
                      </a:lnTo>
                      <a:lnTo>
                        <a:pt x="120" y="0"/>
                      </a:lnTo>
                      <a:lnTo>
                        <a:pt x="24" y="0"/>
                      </a:lnTo>
                      <a:lnTo>
                        <a:pt x="24" y="8"/>
                      </a:lnTo>
                      <a:lnTo>
                        <a:pt x="120" y="8"/>
                      </a:lnTo>
                      <a:lnTo>
                        <a:pt x="128" y="8"/>
                      </a:lnTo>
                      <a:lnTo>
                        <a:pt x="136" y="8"/>
                      </a:lnTo>
                      <a:lnTo>
                        <a:pt x="144" y="16"/>
                      </a:lnTo>
                      <a:lnTo>
                        <a:pt x="144" y="24"/>
                      </a:lnTo>
                      <a:lnTo>
                        <a:pt x="144" y="360"/>
                      </a:lnTo>
                      <a:lnTo>
                        <a:pt x="144" y="368"/>
                      </a:lnTo>
                      <a:lnTo>
                        <a:pt x="136" y="376"/>
                      </a:lnTo>
                      <a:lnTo>
                        <a:pt x="128" y="384"/>
                      </a:lnTo>
                      <a:lnTo>
                        <a:pt x="120" y="384"/>
                      </a:lnTo>
                      <a:lnTo>
                        <a:pt x="24" y="384"/>
                      </a:lnTo>
                      <a:lnTo>
                        <a:pt x="16" y="384"/>
                      </a:lnTo>
                      <a:lnTo>
                        <a:pt x="8" y="376"/>
                      </a:lnTo>
                      <a:lnTo>
                        <a:pt x="8" y="368"/>
                      </a:lnTo>
                      <a:lnTo>
                        <a:pt x="8" y="360"/>
                      </a:lnTo>
                      <a:lnTo>
                        <a:pt x="8" y="24"/>
                      </a:lnTo>
                      <a:lnTo>
                        <a:pt x="8" y="16"/>
                      </a:lnTo>
                      <a:lnTo>
                        <a:pt x="8" y="8"/>
                      </a:lnTo>
                      <a:lnTo>
                        <a:pt x="16" y="8"/>
                      </a:lnTo>
                      <a:lnTo>
                        <a:pt x="24" y="8"/>
                      </a:lnTo>
                      <a:lnTo>
                        <a:pt x="24" y="0"/>
                      </a:lnTo>
                      <a:close/>
                    </a:path>
                  </a:pathLst>
                </a:custGeom>
                <a:solidFill>
                  <a:srgbClr val="000000"/>
                </a:solidFill>
                <a:ln w="9525">
                  <a:noFill/>
                  <a:round/>
                  <a:headEnd/>
                  <a:tailEnd/>
                </a:ln>
              </p:spPr>
              <p:txBody>
                <a:bodyPr>
                  <a:prstTxWarp prst="textNoShape">
                    <a:avLst/>
                  </a:prstTxWarp>
                </a:bodyPr>
                <a:lstStyle/>
                <a:p>
                  <a:endParaRPr lang="en-US"/>
                </a:p>
              </p:txBody>
            </p:sp>
            <p:grpSp>
              <p:nvGrpSpPr>
                <p:cNvPr id="11" name="Group 379"/>
                <p:cNvGrpSpPr>
                  <a:grpSpLocks/>
                </p:cNvGrpSpPr>
                <p:nvPr/>
              </p:nvGrpSpPr>
              <p:grpSpPr bwMode="auto">
                <a:xfrm>
                  <a:off x="1370" y="578"/>
                  <a:ext cx="152" cy="56"/>
                  <a:chOff x="1370" y="578"/>
                  <a:chExt cx="152" cy="56"/>
                </a:xfrm>
              </p:grpSpPr>
              <p:sp>
                <p:nvSpPr>
                  <p:cNvPr id="116083" name="Freeform 380"/>
                  <p:cNvSpPr>
                    <a:spLocks/>
                  </p:cNvSpPr>
                  <p:nvPr/>
                </p:nvSpPr>
                <p:spPr bwMode="auto">
                  <a:xfrm>
                    <a:off x="1370" y="578"/>
                    <a:ext cx="144" cy="48"/>
                  </a:xfrm>
                  <a:custGeom>
                    <a:avLst/>
                    <a:gdLst>
                      <a:gd name="T0" fmla="*/ 8 w 144"/>
                      <a:gd name="T1" fmla="*/ 0 h 48"/>
                      <a:gd name="T2" fmla="*/ 8 w 144"/>
                      <a:gd name="T3" fmla="*/ 0 h 48"/>
                      <a:gd name="T4" fmla="*/ 8 w 144"/>
                      <a:gd name="T5" fmla="*/ 8 h 48"/>
                      <a:gd name="T6" fmla="*/ 0 w 144"/>
                      <a:gd name="T7" fmla="*/ 8 h 48"/>
                      <a:gd name="T8" fmla="*/ 0 w 144"/>
                      <a:gd name="T9" fmla="*/ 8 h 48"/>
                      <a:gd name="T10" fmla="*/ 0 w 144"/>
                      <a:gd name="T11" fmla="*/ 40 h 48"/>
                      <a:gd name="T12" fmla="*/ 0 w 144"/>
                      <a:gd name="T13" fmla="*/ 48 h 48"/>
                      <a:gd name="T14" fmla="*/ 8 w 144"/>
                      <a:gd name="T15" fmla="*/ 48 h 48"/>
                      <a:gd name="T16" fmla="*/ 8 w 144"/>
                      <a:gd name="T17" fmla="*/ 48 h 48"/>
                      <a:gd name="T18" fmla="*/ 8 w 144"/>
                      <a:gd name="T19" fmla="*/ 48 h 48"/>
                      <a:gd name="T20" fmla="*/ 136 w 144"/>
                      <a:gd name="T21" fmla="*/ 48 h 48"/>
                      <a:gd name="T22" fmla="*/ 144 w 144"/>
                      <a:gd name="T23" fmla="*/ 48 h 48"/>
                      <a:gd name="T24" fmla="*/ 144 w 144"/>
                      <a:gd name="T25" fmla="*/ 48 h 48"/>
                      <a:gd name="T26" fmla="*/ 144 w 144"/>
                      <a:gd name="T27" fmla="*/ 48 h 48"/>
                      <a:gd name="T28" fmla="*/ 144 w 144"/>
                      <a:gd name="T29" fmla="*/ 40 h 48"/>
                      <a:gd name="T30" fmla="*/ 144 w 144"/>
                      <a:gd name="T31" fmla="*/ 8 h 48"/>
                      <a:gd name="T32" fmla="*/ 144 w 144"/>
                      <a:gd name="T33" fmla="*/ 8 h 48"/>
                      <a:gd name="T34" fmla="*/ 144 w 144"/>
                      <a:gd name="T35" fmla="*/ 8 h 48"/>
                      <a:gd name="T36" fmla="*/ 144 w 144"/>
                      <a:gd name="T37" fmla="*/ 0 h 48"/>
                      <a:gd name="T38" fmla="*/ 136 w 144"/>
                      <a:gd name="T39" fmla="*/ 0 h 48"/>
                      <a:gd name="T40" fmla="*/ 8 w 144"/>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48"/>
                      <a:gd name="T65" fmla="*/ 144 w 144"/>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48">
                        <a:moveTo>
                          <a:pt x="8" y="0"/>
                        </a:moveTo>
                        <a:lnTo>
                          <a:pt x="8" y="0"/>
                        </a:lnTo>
                        <a:lnTo>
                          <a:pt x="8" y="8"/>
                        </a:lnTo>
                        <a:lnTo>
                          <a:pt x="0" y="8"/>
                        </a:lnTo>
                        <a:lnTo>
                          <a:pt x="0" y="40"/>
                        </a:lnTo>
                        <a:lnTo>
                          <a:pt x="0" y="48"/>
                        </a:lnTo>
                        <a:lnTo>
                          <a:pt x="8" y="48"/>
                        </a:lnTo>
                        <a:lnTo>
                          <a:pt x="136" y="48"/>
                        </a:lnTo>
                        <a:lnTo>
                          <a:pt x="144" y="48"/>
                        </a:lnTo>
                        <a:lnTo>
                          <a:pt x="144" y="40"/>
                        </a:lnTo>
                        <a:lnTo>
                          <a:pt x="144" y="8"/>
                        </a:lnTo>
                        <a:lnTo>
                          <a:pt x="144" y="0"/>
                        </a:lnTo>
                        <a:lnTo>
                          <a:pt x="136" y="0"/>
                        </a:lnTo>
                        <a:lnTo>
                          <a:pt x="8" y="0"/>
                        </a:lnTo>
                        <a:close/>
                      </a:path>
                    </a:pathLst>
                  </a:custGeom>
                  <a:solidFill>
                    <a:srgbClr val="B2B2B2"/>
                  </a:solidFill>
                  <a:ln w="9525">
                    <a:noFill/>
                    <a:round/>
                    <a:headEnd/>
                    <a:tailEnd/>
                  </a:ln>
                </p:spPr>
                <p:txBody>
                  <a:bodyPr>
                    <a:prstTxWarp prst="textNoShape">
                      <a:avLst/>
                    </a:prstTxWarp>
                  </a:bodyPr>
                  <a:lstStyle/>
                  <a:p>
                    <a:endParaRPr lang="en-US"/>
                  </a:p>
                </p:txBody>
              </p:sp>
              <p:sp>
                <p:nvSpPr>
                  <p:cNvPr id="116084" name="Freeform 381"/>
                  <p:cNvSpPr>
                    <a:spLocks/>
                  </p:cNvSpPr>
                  <p:nvPr/>
                </p:nvSpPr>
                <p:spPr bwMode="auto">
                  <a:xfrm>
                    <a:off x="1370" y="578"/>
                    <a:ext cx="152" cy="56"/>
                  </a:xfrm>
                  <a:custGeom>
                    <a:avLst/>
                    <a:gdLst>
                      <a:gd name="T0" fmla="*/ 8 w 152"/>
                      <a:gd name="T1" fmla="*/ 0 h 56"/>
                      <a:gd name="T2" fmla="*/ 8 w 152"/>
                      <a:gd name="T3" fmla="*/ 0 h 56"/>
                      <a:gd name="T4" fmla="*/ 0 w 152"/>
                      <a:gd name="T5" fmla="*/ 0 h 56"/>
                      <a:gd name="T6" fmla="*/ 0 w 152"/>
                      <a:gd name="T7" fmla="*/ 0 h 56"/>
                      <a:gd name="T8" fmla="*/ 0 w 152"/>
                      <a:gd name="T9" fmla="*/ 8 h 56"/>
                      <a:gd name="T10" fmla="*/ 0 w 152"/>
                      <a:gd name="T11" fmla="*/ 8 h 56"/>
                      <a:gd name="T12" fmla="*/ 0 w 152"/>
                      <a:gd name="T13" fmla="*/ 8 h 56"/>
                      <a:gd name="T14" fmla="*/ 0 w 152"/>
                      <a:gd name="T15" fmla="*/ 40 h 56"/>
                      <a:gd name="T16" fmla="*/ 0 w 152"/>
                      <a:gd name="T17" fmla="*/ 48 h 56"/>
                      <a:gd name="T18" fmla="*/ 0 w 152"/>
                      <a:gd name="T19" fmla="*/ 48 h 56"/>
                      <a:gd name="T20" fmla="*/ 0 w 152"/>
                      <a:gd name="T21" fmla="*/ 48 h 56"/>
                      <a:gd name="T22" fmla="*/ 0 w 152"/>
                      <a:gd name="T23" fmla="*/ 48 h 56"/>
                      <a:gd name="T24" fmla="*/ 0 w 152"/>
                      <a:gd name="T25" fmla="*/ 48 h 56"/>
                      <a:gd name="T26" fmla="*/ 8 w 152"/>
                      <a:gd name="T27" fmla="*/ 48 h 56"/>
                      <a:gd name="T28" fmla="*/ 8 w 152"/>
                      <a:gd name="T29" fmla="*/ 56 h 56"/>
                      <a:gd name="T30" fmla="*/ 8 w 152"/>
                      <a:gd name="T31" fmla="*/ 56 h 56"/>
                      <a:gd name="T32" fmla="*/ 136 w 152"/>
                      <a:gd name="T33" fmla="*/ 56 h 56"/>
                      <a:gd name="T34" fmla="*/ 144 w 152"/>
                      <a:gd name="T35" fmla="*/ 56 h 56"/>
                      <a:gd name="T36" fmla="*/ 144 w 152"/>
                      <a:gd name="T37" fmla="*/ 56 h 56"/>
                      <a:gd name="T38" fmla="*/ 144 w 152"/>
                      <a:gd name="T39" fmla="*/ 48 h 56"/>
                      <a:gd name="T40" fmla="*/ 144 w 152"/>
                      <a:gd name="T41" fmla="*/ 48 h 56"/>
                      <a:gd name="T42" fmla="*/ 144 w 152"/>
                      <a:gd name="T43" fmla="*/ 48 h 56"/>
                      <a:gd name="T44" fmla="*/ 144 w 152"/>
                      <a:gd name="T45" fmla="*/ 48 h 56"/>
                      <a:gd name="T46" fmla="*/ 152 w 152"/>
                      <a:gd name="T47" fmla="*/ 48 h 56"/>
                      <a:gd name="T48" fmla="*/ 152 w 152"/>
                      <a:gd name="T49" fmla="*/ 48 h 56"/>
                      <a:gd name="T50" fmla="*/ 152 w 152"/>
                      <a:gd name="T51" fmla="*/ 40 h 56"/>
                      <a:gd name="T52" fmla="*/ 152 w 152"/>
                      <a:gd name="T53" fmla="*/ 8 h 56"/>
                      <a:gd name="T54" fmla="*/ 152 w 152"/>
                      <a:gd name="T55" fmla="*/ 8 h 56"/>
                      <a:gd name="T56" fmla="*/ 144 w 152"/>
                      <a:gd name="T57" fmla="*/ 8 h 56"/>
                      <a:gd name="T58" fmla="*/ 144 w 152"/>
                      <a:gd name="T59" fmla="*/ 0 h 56"/>
                      <a:gd name="T60" fmla="*/ 144 w 152"/>
                      <a:gd name="T61" fmla="*/ 0 h 56"/>
                      <a:gd name="T62" fmla="*/ 144 w 152"/>
                      <a:gd name="T63" fmla="*/ 0 h 56"/>
                      <a:gd name="T64" fmla="*/ 144 w 152"/>
                      <a:gd name="T65" fmla="*/ 0 h 56"/>
                      <a:gd name="T66" fmla="*/ 144 w 152"/>
                      <a:gd name="T67" fmla="*/ 0 h 56"/>
                      <a:gd name="T68" fmla="*/ 136 w 152"/>
                      <a:gd name="T69" fmla="*/ 0 h 56"/>
                      <a:gd name="T70" fmla="*/ 8 w 152"/>
                      <a:gd name="T71" fmla="*/ 0 h 56"/>
                      <a:gd name="T72" fmla="*/ 8 w 152"/>
                      <a:gd name="T73" fmla="*/ 0 h 56"/>
                      <a:gd name="T74" fmla="*/ 8 w 152"/>
                      <a:gd name="T75" fmla="*/ 8 h 56"/>
                      <a:gd name="T76" fmla="*/ 136 w 152"/>
                      <a:gd name="T77" fmla="*/ 8 h 56"/>
                      <a:gd name="T78" fmla="*/ 136 w 152"/>
                      <a:gd name="T79" fmla="*/ 8 h 56"/>
                      <a:gd name="T80" fmla="*/ 144 w 152"/>
                      <a:gd name="T81" fmla="*/ 8 h 56"/>
                      <a:gd name="T82" fmla="*/ 144 w 152"/>
                      <a:gd name="T83" fmla="*/ 8 h 56"/>
                      <a:gd name="T84" fmla="*/ 144 w 152"/>
                      <a:gd name="T85" fmla="*/ 8 h 56"/>
                      <a:gd name="T86" fmla="*/ 144 w 152"/>
                      <a:gd name="T87" fmla="*/ 40 h 56"/>
                      <a:gd name="T88" fmla="*/ 144 w 152"/>
                      <a:gd name="T89" fmla="*/ 40 h 56"/>
                      <a:gd name="T90" fmla="*/ 144 w 152"/>
                      <a:gd name="T91" fmla="*/ 48 h 56"/>
                      <a:gd name="T92" fmla="*/ 136 w 152"/>
                      <a:gd name="T93" fmla="*/ 48 h 56"/>
                      <a:gd name="T94" fmla="*/ 136 w 152"/>
                      <a:gd name="T95" fmla="*/ 48 h 56"/>
                      <a:gd name="T96" fmla="*/ 8 w 152"/>
                      <a:gd name="T97" fmla="*/ 48 h 56"/>
                      <a:gd name="T98" fmla="*/ 8 w 152"/>
                      <a:gd name="T99" fmla="*/ 48 h 56"/>
                      <a:gd name="T100" fmla="*/ 8 w 152"/>
                      <a:gd name="T101" fmla="*/ 48 h 56"/>
                      <a:gd name="T102" fmla="*/ 8 w 152"/>
                      <a:gd name="T103" fmla="*/ 40 h 56"/>
                      <a:gd name="T104" fmla="*/ 8 w 152"/>
                      <a:gd name="T105" fmla="*/ 40 h 56"/>
                      <a:gd name="T106" fmla="*/ 8 w 152"/>
                      <a:gd name="T107" fmla="*/ 8 h 56"/>
                      <a:gd name="T108" fmla="*/ 8 w 152"/>
                      <a:gd name="T109" fmla="*/ 8 h 56"/>
                      <a:gd name="T110" fmla="*/ 8 w 152"/>
                      <a:gd name="T111" fmla="*/ 8 h 56"/>
                      <a:gd name="T112" fmla="*/ 8 w 152"/>
                      <a:gd name="T113" fmla="*/ 8 h 56"/>
                      <a:gd name="T114" fmla="*/ 8 w 152"/>
                      <a:gd name="T115" fmla="*/ 8 h 56"/>
                      <a:gd name="T116" fmla="*/ 8 w 152"/>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2"/>
                      <a:gd name="T178" fmla="*/ 0 h 56"/>
                      <a:gd name="T179" fmla="*/ 152 w 152"/>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2" h="56">
                        <a:moveTo>
                          <a:pt x="8" y="0"/>
                        </a:moveTo>
                        <a:lnTo>
                          <a:pt x="8" y="0"/>
                        </a:lnTo>
                        <a:lnTo>
                          <a:pt x="0" y="0"/>
                        </a:lnTo>
                        <a:lnTo>
                          <a:pt x="0" y="8"/>
                        </a:lnTo>
                        <a:lnTo>
                          <a:pt x="0" y="40"/>
                        </a:lnTo>
                        <a:lnTo>
                          <a:pt x="0" y="48"/>
                        </a:lnTo>
                        <a:lnTo>
                          <a:pt x="8" y="48"/>
                        </a:lnTo>
                        <a:lnTo>
                          <a:pt x="8" y="56"/>
                        </a:lnTo>
                        <a:lnTo>
                          <a:pt x="136" y="56"/>
                        </a:lnTo>
                        <a:lnTo>
                          <a:pt x="144" y="56"/>
                        </a:lnTo>
                        <a:lnTo>
                          <a:pt x="144" y="48"/>
                        </a:lnTo>
                        <a:lnTo>
                          <a:pt x="152" y="48"/>
                        </a:lnTo>
                        <a:lnTo>
                          <a:pt x="152" y="40"/>
                        </a:lnTo>
                        <a:lnTo>
                          <a:pt x="152" y="8"/>
                        </a:lnTo>
                        <a:lnTo>
                          <a:pt x="144" y="8"/>
                        </a:lnTo>
                        <a:lnTo>
                          <a:pt x="144" y="0"/>
                        </a:lnTo>
                        <a:lnTo>
                          <a:pt x="136" y="0"/>
                        </a:lnTo>
                        <a:lnTo>
                          <a:pt x="8" y="0"/>
                        </a:lnTo>
                        <a:lnTo>
                          <a:pt x="8" y="8"/>
                        </a:lnTo>
                        <a:lnTo>
                          <a:pt x="136" y="8"/>
                        </a:lnTo>
                        <a:lnTo>
                          <a:pt x="144" y="8"/>
                        </a:lnTo>
                        <a:lnTo>
                          <a:pt x="144" y="40"/>
                        </a:lnTo>
                        <a:lnTo>
                          <a:pt x="144" y="48"/>
                        </a:lnTo>
                        <a:lnTo>
                          <a:pt x="136" y="48"/>
                        </a:lnTo>
                        <a:lnTo>
                          <a:pt x="8" y="48"/>
                        </a:lnTo>
                        <a:lnTo>
                          <a:pt x="8" y="40"/>
                        </a:lnTo>
                        <a:lnTo>
                          <a:pt x="8" y="8"/>
                        </a:lnTo>
                        <a:lnTo>
                          <a:pt x="8" y="0"/>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12" name="Group 382"/>
              <p:cNvGrpSpPr>
                <a:grpSpLocks/>
              </p:cNvGrpSpPr>
              <p:nvPr/>
            </p:nvGrpSpPr>
            <p:grpSpPr bwMode="auto">
              <a:xfrm>
                <a:off x="1128" y="2448"/>
                <a:ext cx="432" cy="536"/>
                <a:chOff x="1128" y="2448"/>
                <a:chExt cx="432" cy="536"/>
              </a:xfrm>
            </p:grpSpPr>
            <p:sp>
              <p:nvSpPr>
                <p:cNvPr id="116076" name="Freeform 383"/>
                <p:cNvSpPr>
                  <a:spLocks/>
                </p:cNvSpPr>
                <p:nvPr/>
              </p:nvSpPr>
              <p:spPr bwMode="auto">
                <a:xfrm>
                  <a:off x="1128" y="2448"/>
                  <a:ext cx="432" cy="200"/>
                </a:xfrm>
                <a:custGeom>
                  <a:avLst/>
                  <a:gdLst>
                    <a:gd name="T0" fmla="*/ 16 w 432"/>
                    <a:gd name="T1" fmla="*/ 8 h 200"/>
                    <a:gd name="T2" fmla="*/ 416 w 432"/>
                    <a:gd name="T3" fmla="*/ 8 h 200"/>
                    <a:gd name="T4" fmla="*/ 216 w 432"/>
                    <a:gd name="T5" fmla="*/ 192 h 200"/>
                    <a:gd name="T6" fmla="*/ 16 w 432"/>
                    <a:gd name="T7" fmla="*/ 8 h 200"/>
                    <a:gd name="T8" fmla="*/ 216 w 432"/>
                    <a:gd name="T9" fmla="*/ 200 h 200"/>
                    <a:gd name="T10" fmla="*/ 216 w 432"/>
                    <a:gd name="T11" fmla="*/ 200 h 200"/>
                    <a:gd name="T12" fmla="*/ 216 w 432"/>
                    <a:gd name="T13" fmla="*/ 200 h 200"/>
                    <a:gd name="T14" fmla="*/ 216 w 432"/>
                    <a:gd name="T15" fmla="*/ 200 h 200"/>
                    <a:gd name="T16" fmla="*/ 424 w 432"/>
                    <a:gd name="T17" fmla="*/ 8 h 200"/>
                    <a:gd name="T18" fmla="*/ 432 w 432"/>
                    <a:gd name="T19" fmla="*/ 0 h 200"/>
                    <a:gd name="T20" fmla="*/ 432 w 432"/>
                    <a:gd name="T21" fmla="*/ 0 h 200"/>
                    <a:gd name="T22" fmla="*/ 432 w 432"/>
                    <a:gd name="T23" fmla="*/ 0 h 200"/>
                    <a:gd name="T24" fmla="*/ 432 w 432"/>
                    <a:gd name="T25" fmla="*/ 0 h 200"/>
                    <a:gd name="T26" fmla="*/ 424 w 432"/>
                    <a:gd name="T27" fmla="*/ 0 h 200"/>
                    <a:gd name="T28" fmla="*/ 424 w 432"/>
                    <a:gd name="T29" fmla="*/ 0 h 200"/>
                    <a:gd name="T30" fmla="*/ 8 w 432"/>
                    <a:gd name="T31" fmla="*/ 0 h 200"/>
                    <a:gd name="T32" fmla="*/ 8 w 432"/>
                    <a:gd name="T33" fmla="*/ 0 h 200"/>
                    <a:gd name="T34" fmla="*/ 8 w 432"/>
                    <a:gd name="T35" fmla="*/ 0 h 200"/>
                    <a:gd name="T36" fmla="*/ 8 w 432"/>
                    <a:gd name="T37" fmla="*/ 0 h 200"/>
                    <a:gd name="T38" fmla="*/ 0 w 432"/>
                    <a:gd name="T39" fmla="*/ 0 h 200"/>
                    <a:gd name="T40" fmla="*/ 0 w 432"/>
                    <a:gd name="T41" fmla="*/ 0 h 200"/>
                    <a:gd name="T42" fmla="*/ 8 w 432"/>
                    <a:gd name="T43" fmla="*/ 0 h 200"/>
                    <a:gd name="T44" fmla="*/ 8 w 432"/>
                    <a:gd name="T45" fmla="*/ 8 h 200"/>
                    <a:gd name="T46" fmla="*/ 216 w 432"/>
                    <a:gd name="T47" fmla="*/ 200 h 200"/>
                    <a:gd name="T48" fmla="*/ 16 w 432"/>
                    <a:gd name="T49" fmla="*/ 8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2"/>
                    <a:gd name="T76" fmla="*/ 0 h 200"/>
                    <a:gd name="T77" fmla="*/ 432 w 432"/>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2" h="200">
                      <a:moveTo>
                        <a:pt x="16" y="8"/>
                      </a:moveTo>
                      <a:lnTo>
                        <a:pt x="416" y="8"/>
                      </a:lnTo>
                      <a:lnTo>
                        <a:pt x="216" y="192"/>
                      </a:lnTo>
                      <a:lnTo>
                        <a:pt x="16" y="8"/>
                      </a:lnTo>
                      <a:lnTo>
                        <a:pt x="216" y="200"/>
                      </a:lnTo>
                      <a:lnTo>
                        <a:pt x="424" y="8"/>
                      </a:lnTo>
                      <a:lnTo>
                        <a:pt x="432" y="0"/>
                      </a:lnTo>
                      <a:lnTo>
                        <a:pt x="424" y="0"/>
                      </a:lnTo>
                      <a:lnTo>
                        <a:pt x="8" y="0"/>
                      </a:lnTo>
                      <a:lnTo>
                        <a:pt x="0" y="0"/>
                      </a:lnTo>
                      <a:lnTo>
                        <a:pt x="8" y="0"/>
                      </a:lnTo>
                      <a:lnTo>
                        <a:pt x="8" y="8"/>
                      </a:lnTo>
                      <a:lnTo>
                        <a:pt x="216" y="200"/>
                      </a:lnTo>
                      <a:lnTo>
                        <a:pt x="16" y="8"/>
                      </a:lnTo>
                      <a:close/>
                    </a:path>
                  </a:pathLst>
                </a:custGeom>
                <a:solidFill>
                  <a:srgbClr val="000000"/>
                </a:solidFill>
                <a:ln w="9525">
                  <a:noFill/>
                  <a:round/>
                  <a:headEnd/>
                  <a:tailEnd/>
                </a:ln>
              </p:spPr>
              <p:txBody>
                <a:bodyPr>
                  <a:prstTxWarp prst="textNoShape">
                    <a:avLst/>
                  </a:prstTxWarp>
                </a:bodyPr>
                <a:lstStyle/>
                <a:p>
                  <a:endParaRPr lang="en-US"/>
                </a:p>
              </p:txBody>
            </p:sp>
            <p:sp>
              <p:nvSpPr>
                <p:cNvPr id="116077" name="Rectangle 384"/>
                <p:cNvSpPr>
                  <a:spLocks noChangeArrowheads="1"/>
                </p:cNvSpPr>
                <p:nvPr/>
              </p:nvSpPr>
              <p:spPr bwMode="auto">
                <a:xfrm>
                  <a:off x="1336" y="2640"/>
                  <a:ext cx="8" cy="288"/>
                </a:xfrm>
                <a:prstGeom prst="rect">
                  <a:avLst/>
                </a:prstGeom>
                <a:solidFill>
                  <a:srgbClr val="5F5F5F"/>
                </a:solidFill>
                <a:ln w="9525">
                  <a:noFill/>
                  <a:miter lim="800000"/>
                  <a:headEnd/>
                  <a:tailEnd/>
                </a:ln>
              </p:spPr>
              <p:txBody>
                <a:bodyPr>
                  <a:prstTxWarp prst="textNoShape">
                    <a:avLst/>
                  </a:prstTxWarp>
                </a:bodyPr>
                <a:lstStyle/>
                <a:p>
                  <a:endParaRPr lang="en-US"/>
                </a:p>
              </p:txBody>
            </p:sp>
            <p:grpSp>
              <p:nvGrpSpPr>
                <p:cNvPr id="13" name="Group 385"/>
                <p:cNvGrpSpPr>
                  <a:grpSpLocks/>
                </p:cNvGrpSpPr>
                <p:nvPr/>
              </p:nvGrpSpPr>
              <p:grpSpPr bwMode="auto">
                <a:xfrm>
                  <a:off x="1128" y="2928"/>
                  <a:ext cx="432" cy="56"/>
                  <a:chOff x="2354" y="962"/>
                  <a:chExt cx="432" cy="56"/>
                </a:xfrm>
              </p:grpSpPr>
              <p:sp>
                <p:nvSpPr>
                  <p:cNvPr id="116079" name="Freeform 386"/>
                  <p:cNvSpPr>
                    <a:spLocks/>
                  </p:cNvSpPr>
                  <p:nvPr/>
                </p:nvSpPr>
                <p:spPr bwMode="auto">
                  <a:xfrm>
                    <a:off x="2354" y="962"/>
                    <a:ext cx="432" cy="48"/>
                  </a:xfrm>
                  <a:custGeom>
                    <a:avLst/>
                    <a:gdLst>
                      <a:gd name="T0" fmla="*/ 216 w 432"/>
                      <a:gd name="T1" fmla="*/ 0 h 48"/>
                      <a:gd name="T2" fmla="*/ 0 w 432"/>
                      <a:gd name="T3" fmla="*/ 48 h 48"/>
                      <a:gd name="T4" fmla="*/ 432 w 432"/>
                      <a:gd name="T5" fmla="*/ 48 h 48"/>
                      <a:gd name="T6" fmla="*/ 216 w 432"/>
                      <a:gd name="T7" fmla="*/ 0 h 48"/>
                      <a:gd name="T8" fmla="*/ 0 60000 65536"/>
                      <a:gd name="T9" fmla="*/ 0 60000 65536"/>
                      <a:gd name="T10" fmla="*/ 0 60000 65536"/>
                      <a:gd name="T11" fmla="*/ 0 60000 65536"/>
                      <a:gd name="T12" fmla="*/ 0 w 432"/>
                      <a:gd name="T13" fmla="*/ 0 h 48"/>
                      <a:gd name="T14" fmla="*/ 432 w 432"/>
                      <a:gd name="T15" fmla="*/ 48 h 48"/>
                    </a:gdLst>
                    <a:ahLst/>
                    <a:cxnLst>
                      <a:cxn ang="T8">
                        <a:pos x="T0" y="T1"/>
                      </a:cxn>
                      <a:cxn ang="T9">
                        <a:pos x="T2" y="T3"/>
                      </a:cxn>
                      <a:cxn ang="T10">
                        <a:pos x="T4" y="T5"/>
                      </a:cxn>
                      <a:cxn ang="T11">
                        <a:pos x="T6" y="T7"/>
                      </a:cxn>
                    </a:cxnLst>
                    <a:rect l="T12" t="T13" r="T14" b="T15"/>
                    <a:pathLst>
                      <a:path w="432" h="48">
                        <a:moveTo>
                          <a:pt x="216" y="0"/>
                        </a:moveTo>
                        <a:lnTo>
                          <a:pt x="0" y="48"/>
                        </a:lnTo>
                        <a:lnTo>
                          <a:pt x="432" y="48"/>
                        </a:lnTo>
                        <a:lnTo>
                          <a:pt x="216" y="0"/>
                        </a:lnTo>
                        <a:close/>
                      </a:path>
                    </a:pathLst>
                  </a:custGeom>
                  <a:solidFill>
                    <a:srgbClr val="EAEAEA"/>
                  </a:solidFill>
                  <a:ln w="9525">
                    <a:noFill/>
                    <a:round/>
                    <a:headEnd/>
                    <a:tailEnd/>
                  </a:ln>
                </p:spPr>
                <p:txBody>
                  <a:bodyPr>
                    <a:prstTxWarp prst="textNoShape">
                      <a:avLst/>
                    </a:prstTxWarp>
                  </a:bodyPr>
                  <a:lstStyle/>
                  <a:p>
                    <a:endParaRPr lang="en-US"/>
                  </a:p>
                </p:txBody>
              </p:sp>
              <p:sp>
                <p:nvSpPr>
                  <p:cNvPr id="116080" name="Freeform 387"/>
                  <p:cNvSpPr>
                    <a:spLocks/>
                  </p:cNvSpPr>
                  <p:nvPr/>
                </p:nvSpPr>
                <p:spPr bwMode="auto">
                  <a:xfrm>
                    <a:off x="2354" y="962"/>
                    <a:ext cx="432" cy="56"/>
                  </a:xfrm>
                  <a:custGeom>
                    <a:avLst/>
                    <a:gdLst>
                      <a:gd name="T0" fmla="*/ 0 w 432"/>
                      <a:gd name="T1" fmla="*/ 48 h 56"/>
                      <a:gd name="T2" fmla="*/ 0 w 432"/>
                      <a:gd name="T3" fmla="*/ 48 h 56"/>
                      <a:gd name="T4" fmla="*/ 0 w 432"/>
                      <a:gd name="T5" fmla="*/ 48 h 56"/>
                      <a:gd name="T6" fmla="*/ 0 w 432"/>
                      <a:gd name="T7" fmla="*/ 48 h 56"/>
                      <a:gd name="T8" fmla="*/ 0 w 432"/>
                      <a:gd name="T9" fmla="*/ 48 h 56"/>
                      <a:gd name="T10" fmla="*/ 0 w 432"/>
                      <a:gd name="T11" fmla="*/ 48 h 56"/>
                      <a:gd name="T12" fmla="*/ 0 w 432"/>
                      <a:gd name="T13" fmla="*/ 56 h 56"/>
                      <a:gd name="T14" fmla="*/ 0 w 432"/>
                      <a:gd name="T15" fmla="*/ 56 h 56"/>
                      <a:gd name="T16" fmla="*/ 0 w 432"/>
                      <a:gd name="T17" fmla="*/ 56 h 56"/>
                      <a:gd name="T18" fmla="*/ 432 w 432"/>
                      <a:gd name="T19" fmla="*/ 56 h 56"/>
                      <a:gd name="T20" fmla="*/ 432 w 432"/>
                      <a:gd name="T21" fmla="*/ 56 h 56"/>
                      <a:gd name="T22" fmla="*/ 432 w 432"/>
                      <a:gd name="T23" fmla="*/ 56 h 56"/>
                      <a:gd name="T24" fmla="*/ 432 w 432"/>
                      <a:gd name="T25" fmla="*/ 48 h 56"/>
                      <a:gd name="T26" fmla="*/ 432 w 432"/>
                      <a:gd name="T27" fmla="*/ 48 h 56"/>
                      <a:gd name="T28" fmla="*/ 432 w 432"/>
                      <a:gd name="T29" fmla="*/ 48 h 56"/>
                      <a:gd name="T30" fmla="*/ 432 w 432"/>
                      <a:gd name="T31" fmla="*/ 48 h 56"/>
                      <a:gd name="T32" fmla="*/ 432 w 432"/>
                      <a:gd name="T33" fmla="*/ 48 h 56"/>
                      <a:gd name="T34" fmla="*/ 432 w 432"/>
                      <a:gd name="T35" fmla="*/ 48 h 56"/>
                      <a:gd name="T36" fmla="*/ 216 w 432"/>
                      <a:gd name="T37" fmla="*/ 0 h 56"/>
                      <a:gd name="T38" fmla="*/ 216 w 432"/>
                      <a:gd name="T39" fmla="*/ 0 h 56"/>
                      <a:gd name="T40" fmla="*/ 0 w 432"/>
                      <a:gd name="T41" fmla="*/ 48 h 56"/>
                      <a:gd name="T42" fmla="*/ 216 w 432"/>
                      <a:gd name="T43" fmla="*/ 8 h 56"/>
                      <a:gd name="T44" fmla="*/ 408 w 432"/>
                      <a:gd name="T45" fmla="*/ 48 h 56"/>
                      <a:gd name="T46" fmla="*/ 32 w 432"/>
                      <a:gd name="T47" fmla="*/ 48 h 56"/>
                      <a:gd name="T48" fmla="*/ 216 w 432"/>
                      <a:gd name="T49" fmla="*/ 8 h 56"/>
                      <a:gd name="T50" fmla="*/ 0 w 432"/>
                      <a:gd name="T51" fmla="*/ 48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2"/>
                      <a:gd name="T79" fmla="*/ 0 h 56"/>
                      <a:gd name="T80" fmla="*/ 432 w 43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2" h="56">
                        <a:moveTo>
                          <a:pt x="0" y="48"/>
                        </a:moveTo>
                        <a:lnTo>
                          <a:pt x="0" y="48"/>
                        </a:lnTo>
                        <a:lnTo>
                          <a:pt x="0" y="56"/>
                        </a:lnTo>
                        <a:lnTo>
                          <a:pt x="432" y="56"/>
                        </a:lnTo>
                        <a:lnTo>
                          <a:pt x="432" y="48"/>
                        </a:lnTo>
                        <a:lnTo>
                          <a:pt x="216" y="0"/>
                        </a:lnTo>
                        <a:lnTo>
                          <a:pt x="0" y="48"/>
                        </a:lnTo>
                        <a:lnTo>
                          <a:pt x="216" y="8"/>
                        </a:lnTo>
                        <a:lnTo>
                          <a:pt x="408" y="48"/>
                        </a:lnTo>
                        <a:lnTo>
                          <a:pt x="32" y="48"/>
                        </a:lnTo>
                        <a:lnTo>
                          <a:pt x="216" y="8"/>
                        </a:lnTo>
                        <a:lnTo>
                          <a:pt x="0" y="48"/>
                        </a:lnTo>
                        <a:close/>
                      </a:path>
                    </a:pathLst>
                  </a:custGeom>
                  <a:solidFill>
                    <a:srgbClr val="000000"/>
                  </a:solidFill>
                  <a:ln w="9525">
                    <a:noFill/>
                    <a:round/>
                    <a:headEnd/>
                    <a:tailEnd/>
                  </a:ln>
                </p:spPr>
                <p:txBody>
                  <a:bodyPr>
                    <a:prstTxWarp prst="textNoShape">
                      <a:avLst/>
                    </a:prstTxWarp>
                  </a:bodyPr>
                  <a:lstStyle/>
                  <a:p>
                    <a:endParaRPr lang="en-US"/>
                  </a:p>
                </p:txBody>
              </p:sp>
            </p:grpSp>
          </p:grpSp>
          <p:sp>
            <p:nvSpPr>
              <p:cNvPr id="115915" name="Text Box 388"/>
              <p:cNvSpPr txBox="1">
                <a:spLocks noChangeArrowheads="1"/>
              </p:cNvSpPr>
              <p:nvPr/>
            </p:nvSpPr>
            <p:spPr bwMode="auto">
              <a:xfrm>
                <a:off x="432" y="1824"/>
                <a:ext cx="1248" cy="288"/>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2400" b="1">
                    <a:solidFill>
                      <a:schemeClr val="accent2"/>
                    </a:solidFill>
                    <a:latin typeface="Times" charset="0"/>
                  </a:rPr>
                  <a:t>Early Match</a:t>
                </a:r>
              </a:p>
            </p:txBody>
          </p:sp>
          <p:grpSp>
            <p:nvGrpSpPr>
              <p:cNvPr id="14" name="Group 389"/>
              <p:cNvGrpSpPr>
                <a:grpSpLocks/>
              </p:cNvGrpSpPr>
              <p:nvPr/>
            </p:nvGrpSpPr>
            <p:grpSpPr bwMode="auto">
              <a:xfrm>
                <a:off x="144" y="720"/>
                <a:ext cx="152" cy="432"/>
                <a:chOff x="1370" y="3170"/>
                <a:chExt cx="152" cy="432"/>
              </a:xfrm>
            </p:grpSpPr>
            <p:sp>
              <p:nvSpPr>
                <p:cNvPr id="116072" name="Freeform 390"/>
                <p:cNvSpPr>
                  <a:spLocks/>
                </p:cNvSpPr>
                <p:nvPr/>
              </p:nvSpPr>
              <p:spPr bwMode="auto">
                <a:xfrm>
                  <a:off x="1370" y="3218"/>
                  <a:ext cx="152" cy="384"/>
                </a:xfrm>
                <a:custGeom>
                  <a:avLst/>
                  <a:gdLst>
                    <a:gd name="T0" fmla="*/ 16 w 152"/>
                    <a:gd name="T1" fmla="*/ 0 h 384"/>
                    <a:gd name="T2" fmla="*/ 8 w 152"/>
                    <a:gd name="T3" fmla="*/ 8 h 384"/>
                    <a:gd name="T4" fmla="*/ 0 w 152"/>
                    <a:gd name="T5" fmla="*/ 16 h 384"/>
                    <a:gd name="T6" fmla="*/ 0 w 152"/>
                    <a:gd name="T7" fmla="*/ 16 h 384"/>
                    <a:gd name="T8" fmla="*/ 0 w 152"/>
                    <a:gd name="T9" fmla="*/ 360 h 384"/>
                    <a:gd name="T10" fmla="*/ 0 w 152"/>
                    <a:gd name="T11" fmla="*/ 368 h 384"/>
                    <a:gd name="T12" fmla="*/ 0 w 152"/>
                    <a:gd name="T13" fmla="*/ 368 h 384"/>
                    <a:gd name="T14" fmla="*/ 8 w 152"/>
                    <a:gd name="T15" fmla="*/ 376 h 384"/>
                    <a:gd name="T16" fmla="*/ 16 w 152"/>
                    <a:gd name="T17" fmla="*/ 384 h 384"/>
                    <a:gd name="T18" fmla="*/ 24 w 152"/>
                    <a:gd name="T19" fmla="*/ 384 h 384"/>
                    <a:gd name="T20" fmla="*/ 128 w 152"/>
                    <a:gd name="T21" fmla="*/ 384 h 384"/>
                    <a:gd name="T22" fmla="*/ 128 w 152"/>
                    <a:gd name="T23" fmla="*/ 384 h 384"/>
                    <a:gd name="T24" fmla="*/ 144 w 152"/>
                    <a:gd name="T25" fmla="*/ 376 h 384"/>
                    <a:gd name="T26" fmla="*/ 144 w 152"/>
                    <a:gd name="T27" fmla="*/ 368 h 384"/>
                    <a:gd name="T28" fmla="*/ 152 w 152"/>
                    <a:gd name="T29" fmla="*/ 368 h 384"/>
                    <a:gd name="T30" fmla="*/ 152 w 152"/>
                    <a:gd name="T31" fmla="*/ 360 h 384"/>
                    <a:gd name="T32" fmla="*/ 152 w 152"/>
                    <a:gd name="T33" fmla="*/ 16 h 384"/>
                    <a:gd name="T34" fmla="*/ 144 w 152"/>
                    <a:gd name="T35" fmla="*/ 16 h 384"/>
                    <a:gd name="T36" fmla="*/ 144 w 152"/>
                    <a:gd name="T37" fmla="*/ 8 h 384"/>
                    <a:gd name="T38" fmla="*/ 128 w 152"/>
                    <a:gd name="T39" fmla="*/ 0 h 384"/>
                    <a:gd name="T40" fmla="*/ 128 w 152"/>
                    <a:gd name="T41" fmla="*/ 0 h 384"/>
                    <a:gd name="T42" fmla="*/ 24 w 152"/>
                    <a:gd name="T43" fmla="*/ 0 h 384"/>
                    <a:gd name="T44" fmla="*/ 24 w 152"/>
                    <a:gd name="T45" fmla="*/ 0 h 384"/>
                    <a:gd name="T46" fmla="*/ 128 w 152"/>
                    <a:gd name="T47" fmla="*/ 0 h 384"/>
                    <a:gd name="T48" fmla="*/ 128 w 152"/>
                    <a:gd name="T49" fmla="*/ 8 h 384"/>
                    <a:gd name="T50" fmla="*/ 144 w 152"/>
                    <a:gd name="T51" fmla="*/ 16 h 384"/>
                    <a:gd name="T52" fmla="*/ 144 w 152"/>
                    <a:gd name="T53" fmla="*/ 24 h 384"/>
                    <a:gd name="T54" fmla="*/ 144 w 152"/>
                    <a:gd name="T55" fmla="*/ 360 h 384"/>
                    <a:gd name="T56" fmla="*/ 144 w 152"/>
                    <a:gd name="T57" fmla="*/ 368 h 384"/>
                    <a:gd name="T58" fmla="*/ 128 w 152"/>
                    <a:gd name="T59" fmla="*/ 376 h 384"/>
                    <a:gd name="T60" fmla="*/ 128 w 152"/>
                    <a:gd name="T61" fmla="*/ 376 h 384"/>
                    <a:gd name="T62" fmla="*/ 24 w 152"/>
                    <a:gd name="T63" fmla="*/ 376 h 384"/>
                    <a:gd name="T64" fmla="*/ 16 w 152"/>
                    <a:gd name="T65" fmla="*/ 376 h 384"/>
                    <a:gd name="T66" fmla="*/ 8 w 152"/>
                    <a:gd name="T67" fmla="*/ 368 h 384"/>
                    <a:gd name="T68" fmla="*/ 8 w 152"/>
                    <a:gd name="T69" fmla="*/ 360 h 384"/>
                    <a:gd name="T70" fmla="*/ 8 w 152"/>
                    <a:gd name="T71" fmla="*/ 24 h 384"/>
                    <a:gd name="T72" fmla="*/ 8 w 152"/>
                    <a:gd name="T73" fmla="*/ 16 h 384"/>
                    <a:gd name="T74" fmla="*/ 16 w 152"/>
                    <a:gd name="T75" fmla="*/ 8 h 384"/>
                    <a:gd name="T76" fmla="*/ 24 w 152"/>
                    <a:gd name="T77" fmla="*/ 0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384"/>
                    <a:gd name="T119" fmla="*/ 152 w 152"/>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384">
                      <a:moveTo>
                        <a:pt x="24" y="0"/>
                      </a:moveTo>
                      <a:lnTo>
                        <a:pt x="16" y="0"/>
                      </a:lnTo>
                      <a:lnTo>
                        <a:pt x="8" y="8"/>
                      </a:lnTo>
                      <a:lnTo>
                        <a:pt x="0" y="16"/>
                      </a:lnTo>
                      <a:lnTo>
                        <a:pt x="0" y="24"/>
                      </a:lnTo>
                      <a:lnTo>
                        <a:pt x="0" y="360"/>
                      </a:lnTo>
                      <a:lnTo>
                        <a:pt x="0" y="368"/>
                      </a:lnTo>
                      <a:lnTo>
                        <a:pt x="8" y="376"/>
                      </a:lnTo>
                      <a:lnTo>
                        <a:pt x="16" y="384"/>
                      </a:lnTo>
                      <a:lnTo>
                        <a:pt x="24" y="384"/>
                      </a:lnTo>
                      <a:lnTo>
                        <a:pt x="120" y="384"/>
                      </a:lnTo>
                      <a:lnTo>
                        <a:pt x="128" y="384"/>
                      </a:lnTo>
                      <a:lnTo>
                        <a:pt x="136" y="384"/>
                      </a:lnTo>
                      <a:lnTo>
                        <a:pt x="144" y="376"/>
                      </a:lnTo>
                      <a:lnTo>
                        <a:pt x="144" y="368"/>
                      </a:lnTo>
                      <a:lnTo>
                        <a:pt x="152" y="368"/>
                      </a:lnTo>
                      <a:lnTo>
                        <a:pt x="152" y="360"/>
                      </a:lnTo>
                      <a:lnTo>
                        <a:pt x="152" y="24"/>
                      </a:lnTo>
                      <a:lnTo>
                        <a:pt x="152" y="16"/>
                      </a:lnTo>
                      <a:lnTo>
                        <a:pt x="144" y="16"/>
                      </a:lnTo>
                      <a:lnTo>
                        <a:pt x="144" y="8"/>
                      </a:lnTo>
                      <a:lnTo>
                        <a:pt x="136" y="0"/>
                      </a:lnTo>
                      <a:lnTo>
                        <a:pt x="128" y="0"/>
                      </a:lnTo>
                      <a:lnTo>
                        <a:pt x="120" y="0"/>
                      </a:lnTo>
                      <a:lnTo>
                        <a:pt x="24" y="0"/>
                      </a:lnTo>
                      <a:lnTo>
                        <a:pt x="120" y="0"/>
                      </a:lnTo>
                      <a:lnTo>
                        <a:pt x="128" y="0"/>
                      </a:lnTo>
                      <a:lnTo>
                        <a:pt x="128" y="8"/>
                      </a:lnTo>
                      <a:lnTo>
                        <a:pt x="136" y="8"/>
                      </a:lnTo>
                      <a:lnTo>
                        <a:pt x="144" y="16"/>
                      </a:lnTo>
                      <a:lnTo>
                        <a:pt x="144" y="24"/>
                      </a:lnTo>
                      <a:lnTo>
                        <a:pt x="144" y="360"/>
                      </a:lnTo>
                      <a:lnTo>
                        <a:pt x="144" y="368"/>
                      </a:lnTo>
                      <a:lnTo>
                        <a:pt x="136" y="376"/>
                      </a:lnTo>
                      <a:lnTo>
                        <a:pt x="128" y="376"/>
                      </a:lnTo>
                      <a:lnTo>
                        <a:pt x="120" y="376"/>
                      </a:lnTo>
                      <a:lnTo>
                        <a:pt x="24" y="376"/>
                      </a:lnTo>
                      <a:lnTo>
                        <a:pt x="16" y="376"/>
                      </a:lnTo>
                      <a:lnTo>
                        <a:pt x="8" y="376"/>
                      </a:lnTo>
                      <a:lnTo>
                        <a:pt x="8" y="368"/>
                      </a:lnTo>
                      <a:lnTo>
                        <a:pt x="8" y="360"/>
                      </a:lnTo>
                      <a:lnTo>
                        <a:pt x="8" y="24"/>
                      </a:lnTo>
                      <a:lnTo>
                        <a:pt x="8" y="16"/>
                      </a:lnTo>
                      <a:lnTo>
                        <a:pt x="8" y="8"/>
                      </a:lnTo>
                      <a:lnTo>
                        <a:pt x="16" y="8"/>
                      </a:lnTo>
                      <a:lnTo>
                        <a:pt x="24" y="0"/>
                      </a:lnTo>
                      <a:close/>
                    </a:path>
                  </a:pathLst>
                </a:custGeom>
                <a:solidFill>
                  <a:srgbClr val="000000"/>
                </a:solidFill>
                <a:ln w="9525">
                  <a:noFill/>
                  <a:round/>
                  <a:headEnd/>
                  <a:tailEnd/>
                </a:ln>
              </p:spPr>
              <p:txBody>
                <a:bodyPr>
                  <a:prstTxWarp prst="textNoShape">
                    <a:avLst/>
                  </a:prstTxWarp>
                </a:bodyPr>
                <a:lstStyle/>
                <a:p>
                  <a:endParaRPr lang="en-US"/>
                </a:p>
              </p:txBody>
            </p:sp>
            <p:grpSp>
              <p:nvGrpSpPr>
                <p:cNvPr id="15" name="Group 391"/>
                <p:cNvGrpSpPr>
                  <a:grpSpLocks/>
                </p:cNvGrpSpPr>
                <p:nvPr/>
              </p:nvGrpSpPr>
              <p:grpSpPr bwMode="auto">
                <a:xfrm>
                  <a:off x="1370" y="3170"/>
                  <a:ext cx="152" cy="48"/>
                  <a:chOff x="1370" y="3170"/>
                  <a:chExt cx="152" cy="48"/>
                </a:xfrm>
              </p:grpSpPr>
              <p:sp>
                <p:nvSpPr>
                  <p:cNvPr id="116074" name="Freeform 392"/>
                  <p:cNvSpPr>
                    <a:spLocks/>
                  </p:cNvSpPr>
                  <p:nvPr/>
                </p:nvSpPr>
                <p:spPr bwMode="auto">
                  <a:xfrm>
                    <a:off x="1370" y="3170"/>
                    <a:ext cx="144" cy="48"/>
                  </a:xfrm>
                  <a:custGeom>
                    <a:avLst/>
                    <a:gdLst>
                      <a:gd name="T0" fmla="*/ 8 w 144"/>
                      <a:gd name="T1" fmla="*/ 0 h 48"/>
                      <a:gd name="T2" fmla="*/ 8 w 144"/>
                      <a:gd name="T3" fmla="*/ 0 h 48"/>
                      <a:gd name="T4" fmla="*/ 8 w 144"/>
                      <a:gd name="T5" fmla="*/ 0 h 48"/>
                      <a:gd name="T6" fmla="*/ 0 w 144"/>
                      <a:gd name="T7" fmla="*/ 8 h 48"/>
                      <a:gd name="T8" fmla="*/ 0 w 144"/>
                      <a:gd name="T9" fmla="*/ 8 h 48"/>
                      <a:gd name="T10" fmla="*/ 0 w 144"/>
                      <a:gd name="T11" fmla="*/ 40 h 48"/>
                      <a:gd name="T12" fmla="*/ 0 w 144"/>
                      <a:gd name="T13" fmla="*/ 40 h 48"/>
                      <a:gd name="T14" fmla="*/ 8 w 144"/>
                      <a:gd name="T15" fmla="*/ 48 h 48"/>
                      <a:gd name="T16" fmla="*/ 8 w 144"/>
                      <a:gd name="T17" fmla="*/ 48 h 48"/>
                      <a:gd name="T18" fmla="*/ 8 w 144"/>
                      <a:gd name="T19" fmla="*/ 48 h 48"/>
                      <a:gd name="T20" fmla="*/ 136 w 144"/>
                      <a:gd name="T21" fmla="*/ 48 h 48"/>
                      <a:gd name="T22" fmla="*/ 144 w 144"/>
                      <a:gd name="T23" fmla="*/ 48 h 48"/>
                      <a:gd name="T24" fmla="*/ 144 w 144"/>
                      <a:gd name="T25" fmla="*/ 48 h 48"/>
                      <a:gd name="T26" fmla="*/ 144 w 144"/>
                      <a:gd name="T27" fmla="*/ 40 h 48"/>
                      <a:gd name="T28" fmla="*/ 144 w 144"/>
                      <a:gd name="T29" fmla="*/ 40 h 48"/>
                      <a:gd name="T30" fmla="*/ 144 w 144"/>
                      <a:gd name="T31" fmla="*/ 8 h 48"/>
                      <a:gd name="T32" fmla="*/ 144 w 144"/>
                      <a:gd name="T33" fmla="*/ 8 h 48"/>
                      <a:gd name="T34" fmla="*/ 144 w 144"/>
                      <a:gd name="T35" fmla="*/ 0 h 48"/>
                      <a:gd name="T36" fmla="*/ 144 w 144"/>
                      <a:gd name="T37" fmla="*/ 0 h 48"/>
                      <a:gd name="T38" fmla="*/ 136 w 144"/>
                      <a:gd name="T39" fmla="*/ 0 h 48"/>
                      <a:gd name="T40" fmla="*/ 8 w 144"/>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48"/>
                      <a:gd name="T65" fmla="*/ 144 w 144"/>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48">
                        <a:moveTo>
                          <a:pt x="8" y="0"/>
                        </a:moveTo>
                        <a:lnTo>
                          <a:pt x="8" y="0"/>
                        </a:lnTo>
                        <a:lnTo>
                          <a:pt x="0" y="8"/>
                        </a:lnTo>
                        <a:lnTo>
                          <a:pt x="0" y="40"/>
                        </a:lnTo>
                        <a:lnTo>
                          <a:pt x="8" y="48"/>
                        </a:lnTo>
                        <a:lnTo>
                          <a:pt x="136" y="48"/>
                        </a:lnTo>
                        <a:lnTo>
                          <a:pt x="144" y="48"/>
                        </a:lnTo>
                        <a:lnTo>
                          <a:pt x="144" y="40"/>
                        </a:lnTo>
                        <a:lnTo>
                          <a:pt x="144" y="8"/>
                        </a:lnTo>
                        <a:lnTo>
                          <a:pt x="144" y="0"/>
                        </a:lnTo>
                        <a:lnTo>
                          <a:pt x="136" y="0"/>
                        </a:lnTo>
                        <a:lnTo>
                          <a:pt x="8" y="0"/>
                        </a:lnTo>
                        <a:close/>
                      </a:path>
                    </a:pathLst>
                  </a:custGeom>
                  <a:solidFill>
                    <a:srgbClr val="B2B2B2"/>
                  </a:solidFill>
                  <a:ln w="9525">
                    <a:noFill/>
                    <a:round/>
                    <a:headEnd/>
                    <a:tailEnd/>
                  </a:ln>
                </p:spPr>
                <p:txBody>
                  <a:bodyPr>
                    <a:prstTxWarp prst="textNoShape">
                      <a:avLst/>
                    </a:prstTxWarp>
                  </a:bodyPr>
                  <a:lstStyle/>
                  <a:p>
                    <a:endParaRPr lang="en-US"/>
                  </a:p>
                </p:txBody>
              </p:sp>
              <p:sp>
                <p:nvSpPr>
                  <p:cNvPr id="116075" name="Freeform 393"/>
                  <p:cNvSpPr>
                    <a:spLocks/>
                  </p:cNvSpPr>
                  <p:nvPr/>
                </p:nvSpPr>
                <p:spPr bwMode="auto">
                  <a:xfrm>
                    <a:off x="1370" y="3170"/>
                    <a:ext cx="152" cy="48"/>
                  </a:xfrm>
                  <a:custGeom>
                    <a:avLst/>
                    <a:gdLst>
                      <a:gd name="T0" fmla="*/ 8 w 152"/>
                      <a:gd name="T1" fmla="*/ 0 h 48"/>
                      <a:gd name="T2" fmla="*/ 8 w 152"/>
                      <a:gd name="T3" fmla="*/ 0 h 48"/>
                      <a:gd name="T4" fmla="*/ 0 w 152"/>
                      <a:gd name="T5" fmla="*/ 0 h 48"/>
                      <a:gd name="T6" fmla="*/ 0 w 152"/>
                      <a:gd name="T7" fmla="*/ 0 h 48"/>
                      <a:gd name="T8" fmla="*/ 0 w 152"/>
                      <a:gd name="T9" fmla="*/ 0 h 48"/>
                      <a:gd name="T10" fmla="*/ 0 w 152"/>
                      <a:gd name="T11" fmla="*/ 8 h 48"/>
                      <a:gd name="T12" fmla="*/ 0 w 152"/>
                      <a:gd name="T13" fmla="*/ 8 h 48"/>
                      <a:gd name="T14" fmla="*/ 0 w 152"/>
                      <a:gd name="T15" fmla="*/ 40 h 48"/>
                      <a:gd name="T16" fmla="*/ 0 w 152"/>
                      <a:gd name="T17" fmla="*/ 40 h 48"/>
                      <a:gd name="T18" fmla="*/ 0 w 152"/>
                      <a:gd name="T19" fmla="*/ 40 h 48"/>
                      <a:gd name="T20" fmla="*/ 0 w 152"/>
                      <a:gd name="T21" fmla="*/ 48 h 48"/>
                      <a:gd name="T22" fmla="*/ 0 w 152"/>
                      <a:gd name="T23" fmla="*/ 48 h 48"/>
                      <a:gd name="T24" fmla="*/ 0 w 152"/>
                      <a:gd name="T25" fmla="*/ 48 h 48"/>
                      <a:gd name="T26" fmla="*/ 8 w 152"/>
                      <a:gd name="T27" fmla="*/ 48 h 48"/>
                      <a:gd name="T28" fmla="*/ 8 w 152"/>
                      <a:gd name="T29" fmla="*/ 48 h 48"/>
                      <a:gd name="T30" fmla="*/ 8 w 152"/>
                      <a:gd name="T31" fmla="*/ 48 h 48"/>
                      <a:gd name="T32" fmla="*/ 136 w 152"/>
                      <a:gd name="T33" fmla="*/ 48 h 48"/>
                      <a:gd name="T34" fmla="*/ 144 w 152"/>
                      <a:gd name="T35" fmla="*/ 48 h 48"/>
                      <a:gd name="T36" fmla="*/ 144 w 152"/>
                      <a:gd name="T37" fmla="*/ 48 h 48"/>
                      <a:gd name="T38" fmla="*/ 144 w 152"/>
                      <a:gd name="T39" fmla="*/ 48 h 48"/>
                      <a:gd name="T40" fmla="*/ 144 w 152"/>
                      <a:gd name="T41" fmla="*/ 48 h 48"/>
                      <a:gd name="T42" fmla="*/ 144 w 152"/>
                      <a:gd name="T43" fmla="*/ 48 h 48"/>
                      <a:gd name="T44" fmla="*/ 144 w 152"/>
                      <a:gd name="T45" fmla="*/ 48 h 48"/>
                      <a:gd name="T46" fmla="*/ 152 w 152"/>
                      <a:gd name="T47" fmla="*/ 40 h 48"/>
                      <a:gd name="T48" fmla="*/ 152 w 152"/>
                      <a:gd name="T49" fmla="*/ 40 h 48"/>
                      <a:gd name="T50" fmla="*/ 152 w 152"/>
                      <a:gd name="T51" fmla="*/ 40 h 48"/>
                      <a:gd name="T52" fmla="*/ 152 w 152"/>
                      <a:gd name="T53" fmla="*/ 8 h 48"/>
                      <a:gd name="T54" fmla="*/ 152 w 152"/>
                      <a:gd name="T55" fmla="*/ 8 h 48"/>
                      <a:gd name="T56" fmla="*/ 144 w 152"/>
                      <a:gd name="T57" fmla="*/ 0 h 48"/>
                      <a:gd name="T58" fmla="*/ 144 w 152"/>
                      <a:gd name="T59" fmla="*/ 0 h 48"/>
                      <a:gd name="T60" fmla="*/ 144 w 152"/>
                      <a:gd name="T61" fmla="*/ 0 h 48"/>
                      <a:gd name="T62" fmla="*/ 144 w 152"/>
                      <a:gd name="T63" fmla="*/ 0 h 48"/>
                      <a:gd name="T64" fmla="*/ 144 w 152"/>
                      <a:gd name="T65" fmla="*/ 0 h 48"/>
                      <a:gd name="T66" fmla="*/ 144 w 152"/>
                      <a:gd name="T67" fmla="*/ 0 h 48"/>
                      <a:gd name="T68" fmla="*/ 136 w 152"/>
                      <a:gd name="T69" fmla="*/ 0 h 48"/>
                      <a:gd name="T70" fmla="*/ 8 w 152"/>
                      <a:gd name="T71" fmla="*/ 0 h 48"/>
                      <a:gd name="T72" fmla="*/ 8 w 152"/>
                      <a:gd name="T73" fmla="*/ 0 h 48"/>
                      <a:gd name="T74" fmla="*/ 8 w 152"/>
                      <a:gd name="T75" fmla="*/ 0 h 48"/>
                      <a:gd name="T76" fmla="*/ 136 w 152"/>
                      <a:gd name="T77" fmla="*/ 0 h 48"/>
                      <a:gd name="T78" fmla="*/ 136 w 152"/>
                      <a:gd name="T79" fmla="*/ 0 h 48"/>
                      <a:gd name="T80" fmla="*/ 144 w 152"/>
                      <a:gd name="T81" fmla="*/ 8 h 48"/>
                      <a:gd name="T82" fmla="*/ 144 w 152"/>
                      <a:gd name="T83" fmla="*/ 8 h 48"/>
                      <a:gd name="T84" fmla="*/ 144 w 152"/>
                      <a:gd name="T85" fmla="*/ 8 h 48"/>
                      <a:gd name="T86" fmla="*/ 144 w 152"/>
                      <a:gd name="T87" fmla="*/ 40 h 48"/>
                      <a:gd name="T88" fmla="*/ 144 w 152"/>
                      <a:gd name="T89" fmla="*/ 40 h 48"/>
                      <a:gd name="T90" fmla="*/ 144 w 152"/>
                      <a:gd name="T91" fmla="*/ 40 h 48"/>
                      <a:gd name="T92" fmla="*/ 136 w 152"/>
                      <a:gd name="T93" fmla="*/ 48 h 48"/>
                      <a:gd name="T94" fmla="*/ 136 w 152"/>
                      <a:gd name="T95" fmla="*/ 48 h 48"/>
                      <a:gd name="T96" fmla="*/ 8 w 152"/>
                      <a:gd name="T97" fmla="*/ 48 h 48"/>
                      <a:gd name="T98" fmla="*/ 8 w 152"/>
                      <a:gd name="T99" fmla="*/ 48 h 48"/>
                      <a:gd name="T100" fmla="*/ 8 w 152"/>
                      <a:gd name="T101" fmla="*/ 40 h 48"/>
                      <a:gd name="T102" fmla="*/ 8 w 152"/>
                      <a:gd name="T103" fmla="*/ 40 h 48"/>
                      <a:gd name="T104" fmla="*/ 8 w 152"/>
                      <a:gd name="T105" fmla="*/ 40 h 48"/>
                      <a:gd name="T106" fmla="*/ 8 w 152"/>
                      <a:gd name="T107" fmla="*/ 8 h 48"/>
                      <a:gd name="T108" fmla="*/ 8 w 152"/>
                      <a:gd name="T109" fmla="*/ 8 h 48"/>
                      <a:gd name="T110" fmla="*/ 8 w 152"/>
                      <a:gd name="T111" fmla="*/ 8 h 48"/>
                      <a:gd name="T112" fmla="*/ 8 w 152"/>
                      <a:gd name="T113" fmla="*/ 0 h 48"/>
                      <a:gd name="T114" fmla="*/ 8 w 152"/>
                      <a:gd name="T115" fmla="*/ 0 h 48"/>
                      <a:gd name="T116" fmla="*/ 8 w 152"/>
                      <a:gd name="T117" fmla="*/ 0 h 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2"/>
                      <a:gd name="T178" fmla="*/ 0 h 48"/>
                      <a:gd name="T179" fmla="*/ 152 w 152"/>
                      <a:gd name="T180" fmla="*/ 48 h 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2" h="48">
                        <a:moveTo>
                          <a:pt x="8" y="0"/>
                        </a:moveTo>
                        <a:lnTo>
                          <a:pt x="8" y="0"/>
                        </a:lnTo>
                        <a:lnTo>
                          <a:pt x="0" y="0"/>
                        </a:lnTo>
                        <a:lnTo>
                          <a:pt x="0" y="8"/>
                        </a:lnTo>
                        <a:lnTo>
                          <a:pt x="0" y="40"/>
                        </a:lnTo>
                        <a:lnTo>
                          <a:pt x="0" y="48"/>
                        </a:lnTo>
                        <a:lnTo>
                          <a:pt x="8" y="48"/>
                        </a:lnTo>
                        <a:lnTo>
                          <a:pt x="136" y="48"/>
                        </a:lnTo>
                        <a:lnTo>
                          <a:pt x="144" y="48"/>
                        </a:lnTo>
                        <a:lnTo>
                          <a:pt x="152" y="40"/>
                        </a:lnTo>
                        <a:lnTo>
                          <a:pt x="152" y="8"/>
                        </a:lnTo>
                        <a:lnTo>
                          <a:pt x="144" y="0"/>
                        </a:lnTo>
                        <a:lnTo>
                          <a:pt x="136" y="0"/>
                        </a:lnTo>
                        <a:lnTo>
                          <a:pt x="8" y="0"/>
                        </a:lnTo>
                        <a:lnTo>
                          <a:pt x="136" y="0"/>
                        </a:lnTo>
                        <a:lnTo>
                          <a:pt x="144" y="8"/>
                        </a:lnTo>
                        <a:lnTo>
                          <a:pt x="144" y="40"/>
                        </a:lnTo>
                        <a:lnTo>
                          <a:pt x="136" y="48"/>
                        </a:lnTo>
                        <a:lnTo>
                          <a:pt x="8" y="48"/>
                        </a:lnTo>
                        <a:lnTo>
                          <a:pt x="8" y="40"/>
                        </a:lnTo>
                        <a:lnTo>
                          <a:pt x="8" y="8"/>
                        </a:lnTo>
                        <a:lnTo>
                          <a:pt x="8" y="0"/>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16" name="Group 394"/>
              <p:cNvGrpSpPr>
                <a:grpSpLocks/>
              </p:cNvGrpSpPr>
              <p:nvPr/>
            </p:nvGrpSpPr>
            <p:grpSpPr bwMode="auto">
              <a:xfrm>
                <a:off x="672" y="904"/>
                <a:ext cx="96" cy="56"/>
                <a:chOff x="1898" y="3354"/>
                <a:chExt cx="96" cy="56"/>
              </a:xfrm>
            </p:grpSpPr>
            <p:sp>
              <p:nvSpPr>
                <p:cNvPr id="116070" name="Oval 395"/>
                <p:cNvSpPr>
                  <a:spLocks noChangeArrowheads="1"/>
                </p:cNvSpPr>
                <p:nvPr/>
              </p:nvSpPr>
              <p:spPr bwMode="auto">
                <a:xfrm>
                  <a:off x="1898" y="3362"/>
                  <a:ext cx="96" cy="40"/>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71" name="Oval 396"/>
                <p:cNvSpPr>
                  <a:spLocks noChangeArrowheads="1"/>
                </p:cNvSpPr>
                <p:nvPr/>
              </p:nvSpPr>
              <p:spPr bwMode="auto">
                <a:xfrm>
                  <a:off x="1898" y="3354"/>
                  <a:ext cx="96"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7" name="Group 397"/>
              <p:cNvGrpSpPr>
                <a:grpSpLocks/>
              </p:cNvGrpSpPr>
              <p:nvPr/>
            </p:nvGrpSpPr>
            <p:grpSpPr bwMode="auto">
              <a:xfrm>
                <a:off x="672" y="904"/>
                <a:ext cx="48" cy="56"/>
                <a:chOff x="1898" y="3354"/>
                <a:chExt cx="48" cy="56"/>
              </a:xfrm>
            </p:grpSpPr>
            <p:sp>
              <p:nvSpPr>
                <p:cNvPr id="116068" name="Oval 398"/>
                <p:cNvSpPr>
                  <a:spLocks noChangeArrowheads="1"/>
                </p:cNvSpPr>
                <p:nvPr/>
              </p:nvSpPr>
              <p:spPr bwMode="auto">
                <a:xfrm>
                  <a:off x="1898" y="3362"/>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69" name="Oval 399"/>
                <p:cNvSpPr>
                  <a:spLocks noChangeArrowheads="1"/>
                </p:cNvSpPr>
                <p:nvPr/>
              </p:nvSpPr>
              <p:spPr bwMode="auto">
                <a:xfrm>
                  <a:off x="1898" y="3354"/>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8" name="Group 400"/>
              <p:cNvGrpSpPr>
                <a:grpSpLocks/>
              </p:cNvGrpSpPr>
              <p:nvPr/>
            </p:nvGrpSpPr>
            <p:grpSpPr bwMode="auto">
              <a:xfrm>
                <a:off x="624" y="720"/>
                <a:ext cx="144" cy="432"/>
                <a:chOff x="1850" y="3170"/>
                <a:chExt cx="144" cy="432"/>
              </a:xfrm>
            </p:grpSpPr>
            <p:sp>
              <p:nvSpPr>
                <p:cNvPr id="116064" name="Freeform 401"/>
                <p:cNvSpPr>
                  <a:spLocks/>
                </p:cNvSpPr>
                <p:nvPr/>
              </p:nvSpPr>
              <p:spPr bwMode="auto">
                <a:xfrm>
                  <a:off x="1850" y="3218"/>
                  <a:ext cx="144" cy="384"/>
                </a:xfrm>
                <a:custGeom>
                  <a:avLst/>
                  <a:gdLst>
                    <a:gd name="T0" fmla="*/ 16 w 144"/>
                    <a:gd name="T1" fmla="*/ 0 h 384"/>
                    <a:gd name="T2" fmla="*/ 8 w 144"/>
                    <a:gd name="T3" fmla="*/ 8 h 384"/>
                    <a:gd name="T4" fmla="*/ 0 w 144"/>
                    <a:gd name="T5" fmla="*/ 16 h 384"/>
                    <a:gd name="T6" fmla="*/ 0 w 144"/>
                    <a:gd name="T7" fmla="*/ 16 h 384"/>
                    <a:gd name="T8" fmla="*/ 0 w 144"/>
                    <a:gd name="T9" fmla="*/ 360 h 384"/>
                    <a:gd name="T10" fmla="*/ 0 w 144"/>
                    <a:gd name="T11" fmla="*/ 368 h 384"/>
                    <a:gd name="T12" fmla="*/ 0 w 144"/>
                    <a:gd name="T13" fmla="*/ 368 h 384"/>
                    <a:gd name="T14" fmla="*/ 8 w 144"/>
                    <a:gd name="T15" fmla="*/ 376 h 384"/>
                    <a:gd name="T16" fmla="*/ 16 w 144"/>
                    <a:gd name="T17" fmla="*/ 384 h 384"/>
                    <a:gd name="T18" fmla="*/ 24 w 144"/>
                    <a:gd name="T19" fmla="*/ 384 h 384"/>
                    <a:gd name="T20" fmla="*/ 128 w 144"/>
                    <a:gd name="T21" fmla="*/ 384 h 384"/>
                    <a:gd name="T22" fmla="*/ 128 w 144"/>
                    <a:gd name="T23" fmla="*/ 384 h 384"/>
                    <a:gd name="T24" fmla="*/ 136 w 144"/>
                    <a:gd name="T25" fmla="*/ 376 h 384"/>
                    <a:gd name="T26" fmla="*/ 144 w 144"/>
                    <a:gd name="T27" fmla="*/ 368 h 384"/>
                    <a:gd name="T28" fmla="*/ 144 w 144"/>
                    <a:gd name="T29" fmla="*/ 368 h 384"/>
                    <a:gd name="T30" fmla="*/ 144 w 144"/>
                    <a:gd name="T31" fmla="*/ 360 h 384"/>
                    <a:gd name="T32" fmla="*/ 144 w 144"/>
                    <a:gd name="T33" fmla="*/ 16 h 384"/>
                    <a:gd name="T34" fmla="*/ 144 w 144"/>
                    <a:gd name="T35" fmla="*/ 16 h 384"/>
                    <a:gd name="T36" fmla="*/ 136 w 144"/>
                    <a:gd name="T37" fmla="*/ 8 h 384"/>
                    <a:gd name="T38" fmla="*/ 128 w 144"/>
                    <a:gd name="T39" fmla="*/ 0 h 384"/>
                    <a:gd name="T40" fmla="*/ 128 w 144"/>
                    <a:gd name="T41" fmla="*/ 0 h 384"/>
                    <a:gd name="T42" fmla="*/ 24 w 144"/>
                    <a:gd name="T43" fmla="*/ 0 h 384"/>
                    <a:gd name="T44" fmla="*/ 24 w 144"/>
                    <a:gd name="T45" fmla="*/ 0 h 384"/>
                    <a:gd name="T46" fmla="*/ 128 w 144"/>
                    <a:gd name="T47" fmla="*/ 0 h 384"/>
                    <a:gd name="T48" fmla="*/ 128 w 144"/>
                    <a:gd name="T49" fmla="*/ 8 h 384"/>
                    <a:gd name="T50" fmla="*/ 136 w 144"/>
                    <a:gd name="T51" fmla="*/ 16 h 384"/>
                    <a:gd name="T52" fmla="*/ 144 w 144"/>
                    <a:gd name="T53" fmla="*/ 24 h 384"/>
                    <a:gd name="T54" fmla="*/ 144 w 144"/>
                    <a:gd name="T55" fmla="*/ 360 h 384"/>
                    <a:gd name="T56" fmla="*/ 136 w 144"/>
                    <a:gd name="T57" fmla="*/ 368 h 384"/>
                    <a:gd name="T58" fmla="*/ 128 w 144"/>
                    <a:gd name="T59" fmla="*/ 376 h 384"/>
                    <a:gd name="T60" fmla="*/ 128 w 144"/>
                    <a:gd name="T61" fmla="*/ 376 h 384"/>
                    <a:gd name="T62" fmla="*/ 24 w 144"/>
                    <a:gd name="T63" fmla="*/ 376 h 384"/>
                    <a:gd name="T64" fmla="*/ 16 w 144"/>
                    <a:gd name="T65" fmla="*/ 376 h 384"/>
                    <a:gd name="T66" fmla="*/ 8 w 144"/>
                    <a:gd name="T67" fmla="*/ 368 h 384"/>
                    <a:gd name="T68" fmla="*/ 8 w 144"/>
                    <a:gd name="T69" fmla="*/ 360 h 384"/>
                    <a:gd name="T70" fmla="*/ 0 w 144"/>
                    <a:gd name="T71" fmla="*/ 24 h 384"/>
                    <a:gd name="T72" fmla="*/ 8 w 144"/>
                    <a:gd name="T73" fmla="*/ 16 h 384"/>
                    <a:gd name="T74" fmla="*/ 16 w 144"/>
                    <a:gd name="T75" fmla="*/ 8 h 384"/>
                    <a:gd name="T76" fmla="*/ 24 w 144"/>
                    <a:gd name="T77" fmla="*/ 0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4"/>
                    <a:gd name="T118" fmla="*/ 0 h 384"/>
                    <a:gd name="T119" fmla="*/ 144 w 144"/>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4" h="384">
                      <a:moveTo>
                        <a:pt x="16" y="0"/>
                      </a:moveTo>
                      <a:lnTo>
                        <a:pt x="16" y="0"/>
                      </a:lnTo>
                      <a:lnTo>
                        <a:pt x="8" y="8"/>
                      </a:lnTo>
                      <a:lnTo>
                        <a:pt x="0" y="16"/>
                      </a:lnTo>
                      <a:lnTo>
                        <a:pt x="0" y="24"/>
                      </a:lnTo>
                      <a:lnTo>
                        <a:pt x="0" y="360"/>
                      </a:lnTo>
                      <a:lnTo>
                        <a:pt x="0" y="368"/>
                      </a:lnTo>
                      <a:lnTo>
                        <a:pt x="8" y="376"/>
                      </a:lnTo>
                      <a:lnTo>
                        <a:pt x="16" y="384"/>
                      </a:lnTo>
                      <a:lnTo>
                        <a:pt x="24" y="384"/>
                      </a:lnTo>
                      <a:lnTo>
                        <a:pt x="120" y="384"/>
                      </a:lnTo>
                      <a:lnTo>
                        <a:pt x="128" y="384"/>
                      </a:lnTo>
                      <a:lnTo>
                        <a:pt x="136" y="376"/>
                      </a:lnTo>
                      <a:lnTo>
                        <a:pt x="144" y="376"/>
                      </a:lnTo>
                      <a:lnTo>
                        <a:pt x="144" y="368"/>
                      </a:lnTo>
                      <a:lnTo>
                        <a:pt x="144" y="360"/>
                      </a:lnTo>
                      <a:lnTo>
                        <a:pt x="144" y="24"/>
                      </a:lnTo>
                      <a:lnTo>
                        <a:pt x="144" y="16"/>
                      </a:lnTo>
                      <a:lnTo>
                        <a:pt x="144" y="8"/>
                      </a:lnTo>
                      <a:lnTo>
                        <a:pt x="136" y="8"/>
                      </a:lnTo>
                      <a:lnTo>
                        <a:pt x="128" y="0"/>
                      </a:lnTo>
                      <a:lnTo>
                        <a:pt x="120" y="0"/>
                      </a:lnTo>
                      <a:lnTo>
                        <a:pt x="24" y="0"/>
                      </a:lnTo>
                      <a:lnTo>
                        <a:pt x="16" y="0"/>
                      </a:lnTo>
                      <a:lnTo>
                        <a:pt x="24" y="0"/>
                      </a:lnTo>
                      <a:lnTo>
                        <a:pt x="120" y="0"/>
                      </a:lnTo>
                      <a:lnTo>
                        <a:pt x="128" y="0"/>
                      </a:lnTo>
                      <a:lnTo>
                        <a:pt x="128" y="8"/>
                      </a:lnTo>
                      <a:lnTo>
                        <a:pt x="136" y="8"/>
                      </a:lnTo>
                      <a:lnTo>
                        <a:pt x="136" y="16"/>
                      </a:lnTo>
                      <a:lnTo>
                        <a:pt x="144" y="16"/>
                      </a:lnTo>
                      <a:lnTo>
                        <a:pt x="144" y="24"/>
                      </a:lnTo>
                      <a:lnTo>
                        <a:pt x="144" y="360"/>
                      </a:lnTo>
                      <a:lnTo>
                        <a:pt x="136" y="368"/>
                      </a:lnTo>
                      <a:lnTo>
                        <a:pt x="136" y="376"/>
                      </a:lnTo>
                      <a:lnTo>
                        <a:pt x="128" y="376"/>
                      </a:lnTo>
                      <a:lnTo>
                        <a:pt x="120" y="376"/>
                      </a:lnTo>
                      <a:lnTo>
                        <a:pt x="24" y="376"/>
                      </a:lnTo>
                      <a:lnTo>
                        <a:pt x="16" y="376"/>
                      </a:lnTo>
                      <a:lnTo>
                        <a:pt x="8" y="376"/>
                      </a:lnTo>
                      <a:lnTo>
                        <a:pt x="8" y="368"/>
                      </a:lnTo>
                      <a:lnTo>
                        <a:pt x="8" y="360"/>
                      </a:lnTo>
                      <a:lnTo>
                        <a:pt x="0" y="360"/>
                      </a:lnTo>
                      <a:lnTo>
                        <a:pt x="0" y="24"/>
                      </a:lnTo>
                      <a:lnTo>
                        <a:pt x="8" y="16"/>
                      </a:lnTo>
                      <a:lnTo>
                        <a:pt x="8" y="8"/>
                      </a:lnTo>
                      <a:lnTo>
                        <a:pt x="16" y="8"/>
                      </a:lnTo>
                      <a:lnTo>
                        <a:pt x="24" y="0"/>
                      </a:lnTo>
                      <a:lnTo>
                        <a:pt x="16" y="0"/>
                      </a:lnTo>
                      <a:close/>
                    </a:path>
                  </a:pathLst>
                </a:custGeom>
                <a:solidFill>
                  <a:srgbClr val="000000"/>
                </a:solidFill>
                <a:ln w="9525">
                  <a:noFill/>
                  <a:round/>
                  <a:headEnd/>
                  <a:tailEnd/>
                </a:ln>
              </p:spPr>
              <p:txBody>
                <a:bodyPr>
                  <a:prstTxWarp prst="textNoShape">
                    <a:avLst/>
                  </a:prstTxWarp>
                </a:bodyPr>
                <a:lstStyle/>
                <a:p>
                  <a:endParaRPr lang="en-US"/>
                </a:p>
              </p:txBody>
            </p:sp>
            <p:grpSp>
              <p:nvGrpSpPr>
                <p:cNvPr id="19" name="Group 402"/>
                <p:cNvGrpSpPr>
                  <a:grpSpLocks/>
                </p:cNvGrpSpPr>
                <p:nvPr/>
              </p:nvGrpSpPr>
              <p:grpSpPr bwMode="auto">
                <a:xfrm>
                  <a:off x="1850" y="3170"/>
                  <a:ext cx="144" cy="48"/>
                  <a:chOff x="1850" y="3170"/>
                  <a:chExt cx="144" cy="48"/>
                </a:xfrm>
              </p:grpSpPr>
              <p:sp>
                <p:nvSpPr>
                  <p:cNvPr id="116066" name="Freeform 403"/>
                  <p:cNvSpPr>
                    <a:spLocks/>
                  </p:cNvSpPr>
                  <p:nvPr/>
                </p:nvSpPr>
                <p:spPr bwMode="auto">
                  <a:xfrm>
                    <a:off x="1850" y="3170"/>
                    <a:ext cx="144" cy="48"/>
                  </a:xfrm>
                  <a:custGeom>
                    <a:avLst/>
                    <a:gdLst>
                      <a:gd name="T0" fmla="*/ 8 w 144"/>
                      <a:gd name="T1" fmla="*/ 0 h 48"/>
                      <a:gd name="T2" fmla="*/ 8 w 144"/>
                      <a:gd name="T3" fmla="*/ 0 h 48"/>
                      <a:gd name="T4" fmla="*/ 0 w 144"/>
                      <a:gd name="T5" fmla="*/ 0 h 48"/>
                      <a:gd name="T6" fmla="*/ 0 w 144"/>
                      <a:gd name="T7" fmla="*/ 8 h 48"/>
                      <a:gd name="T8" fmla="*/ 0 w 144"/>
                      <a:gd name="T9" fmla="*/ 8 h 48"/>
                      <a:gd name="T10" fmla="*/ 0 w 144"/>
                      <a:gd name="T11" fmla="*/ 40 h 48"/>
                      <a:gd name="T12" fmla="*/ 0 w 144"/>
                      <a:gd name="T13" fmla="*/ 40 h 48"/>
                      <a:gd name="T14" fmla="*/ 0 w 144"/>
                      <a:gd name="T15" fmla="*/ 48 h 48"/>
                      <a:gd name="T16" fmla="*/ 8 w 144"/>
                      <a:gd name="T17" fmla="*/ 48 h 48"/>
                      <a:gd name="T18" fmla="*/ 8 w 144"/>
                      <a:gd name="T19" fmla="*/ 48 h 48"/>
                      <a:gd name="T20" fmla="*/ 136 w 144"/>
                      <a:gd name="T21" fmla="*/ 48 h 48"/>
                      <a:gd name="T22" fmla="*/ 136 w 144"/>
                      <a:gd name="T23" fmla="*/ 48 h 48"/>
                      <a:gd name="T24" fmla="*/ 144 w 144"/>
                      <a:gd name="T25" fmla="*/ 48 h 48"/>
                      <a:gd name="T26" fmla="*/ 144 w 144"/>
                      <a:gd name="T27" fmla="*/ 40 h 48"/>
                      <a:gd name="T28" fmla="*/ 144 w 144"/>
                      <a:gd name="T29" fmla="*/ 40 h 48"/>
                      <a:gd name="T30" fmla="*/ 144 w 144"/>
                      <a:gd name="T31" fmla="*/ 8 h 48"/>
                      <a:gd name="T32" fmla="*/ 144 w 144"/>
                      <a:gd name="T33" fmla="*/ 8 h 48"/>
                      <a:gd name="T34" fmla="*/ 144 w 144"/>
                      <a:gd name="T35" fmla="*/ 0 h 48"/>
                      <a:gd name="T36" fmla="*/ 136 w 144"/>
                      <a:gd name="T37" fmla="*/ 0 h 48"/>
                      <a:gd name="T38" fmla="*/ 136 w 144"/>
                      <a:gd name="T39" fmla="*/ 0 h 48"/>
                      <a:gd name="T40" fmla="*/ 8 w 144"/>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48"/>
                      <a:gd name="T65" fmla="*/ 144 w 144"/>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48">
                        <a:moveTo>
                          <a:pt x="8" y="0"/>
                        </a:moveTo>
                        <a:lnTo>
                          <a:pt x="8" y="0"/>
                        </a:lnTo>
                        <a:lnTo>
                          <a:pt x="0" y="0"/>
                        </a:lnTo>
                        <a:lnTo>
                          <a:pt x="0" y="8"/>
                        </a:lnTo>
                        <a:lnTo>
                          <a:pt x="0" y="40"/>
                        </a:lnTo>
                        <a:lnTo>
                          <a:pt x="0" y="48"/>
                        </a:lnTo>
                        <a:lnTo>
                          <a:pt x="8" y="48"/>
                        </a:lnTo>
                        <a:lnTo>
                          <a:pt x="136" y="48"/>
                        </a:lnTo>
                        <a:lnTo>
                          <a:pt x="144" y="48"/>
                        </a:lnTo>
                        <a:lnTo>
                          <a:pt x="144" y="40"/>
                        </a:lnTo>
                        <a:lnTo>
                          <a:pt x="144" y="8"/>
                        </a:lnTo>
                        <a:lnTo>
                          <a:pt x="144" y="0"/>
                        </a:lnTo>
                        <a:lnTo>
                          <a:pt x="136" y="0"/>
                        </a:lnTo>
                        <a:lnTo>
                          <a:pt x="8" y="0"/>
                        </a:lnTo>
                        <a:close/>
                      </a:path>
                    </a:pathLst>
                  </a:custGeom>
                  <a:solidFill>
                    <a:srgbClr val="B2B2B2"/>
                  </a:solidFill>
                  <a:ln w="9525">
                    <a:noFill/>
                    <a:round/>
                    <a:headEnd/>
                    <a:tailEnd/>
                  </a:ln>
                </p:spPr>
                <p:txBody>
                  <a:bodyPr>
                    <a:prstTxWarp prst="textNoShape">
                      <a:avLst/>
                    </a:prstTxWarp>
                  </a:bodyPr>
                  <a:lstStyle/>
                  <a:p>
                    <a:endParaRPr lang="en-US"/>
                  </a:p>
                </p:txBody>
              </p:sp>
              <p:sp>
                <p:nvSpPr>
                  <p:cNvPr id="116067" name="Freeform 404"/>
                  <p:cNvSpPr>
                    <a:spLocks/>
                  </p:cNvSpPr>
                  <p:nvPr/>
                </p:nvSpPr>
                <p:spPr bwMode="auto">
                  <a:xfrm>
                    <a:off x="1850" y="3170"/>
                    <a:ext cx="144" cy="48"/>
                  </a:xfrm>
                  <a:custGeom>
                    <a:avLst/>
                    <a:gdLst>
                      <a:gd name="T0" fmla="*/ 8 w 144"/>
                      <a:gd name="T1" fmla="*/ 0 h 48"/>
                      <a:gd name="T2" fmla="*/ 8 w 144"/>
                      <a:gd name="T3" fmla="*/ 0 h 48"/>
                      <a:gd name="T4" fmla="*/ 0 w 144"/>
                      <a:gd name="T5" fmla="*/ 0 h 48"/>
                      <a:gd name="T6" fmla="*/ 0 w 144"/>
                      <a:gd name="T7" fmla="*/ 0 h 48"/>
                      <a:gd name="T8" fmla="*/ 0 w 144"/>
                      <a:gd name="T9" fmla="*/ 0 h 48"/>
                      <a:gd name="T10" fmla="*/ 0 w 144"/>
                      <a:gd name="T11" fmla="*/ 8 h 48"/>
                      <a:gd name="T12" fmla="*/ 0 w 144"/>
                      <a:gd name="T13" fmla="*/ 8 h 48"/>
                      <a:gd name="T14" fmla="*/ 0 w 144"/>
                      <a:gd name="T15" fmla="*/ 40 h 48"/>
                      <a:gd name="T16" fmla="*/ 0 w 144"/>
                      <a:gd name="T17" fmla="*/ 40 h 48"/>
                      <a:gd name="T18" fmla="*/ 0 w 144"/>
                      <a:gd name="T19" fmla="*/ 40 h 48"/>
                      <a:gd name="T20" fmla="*/ 0 w 144"/>
                      <a:gd name="T21" fmla="*/ 48 h 48"/>
                      <a:gd name="T22" fmla="*/ 0 w 144"/>
                      <a:gd name="T23" fmla="*/ 48 h 48"/>
                      <a:gd name="T24" fmla="*/ 0 w 144"/>
                      <a:gd name="T25" fmla="*/ 48 h 48"/>
                      <a:gd name="T26" fmla="*/ 8 w 144"/>
                      <a:gd name="T27" fmla="*/ 48 h 48"/>
                      <a:gd name="T28" fmla="*/ 8 w 144"/>
                      <a:gd name="T29" fmla="*/ 48 h 48"/>
                      <a:gd name="T30" fmla="*/ 8 w 144"/>
                      <a:gd name="T31" fmla="*/ 48 h 48"/>
                      <a:gd name="T32" fmla="*/ 136 w 144"/>
                      <a:gd name="T33" fmla="*/ 48 h 48"/>
                      <a:gd name="T34" fmla="*/ 136 w 144"/>
                      <a:gd name="T35" fmla="*/ 48 h 48"/>
                      <a:gd name="T36" fmla="*/ 144 w 144"/>
                      <a:gd name="T37" fmla="*/ 48 h 48"/>
                      <a:gd name="T38" fmla="*/ 144 w 144"/>
                      <a:gd name="T39" fmla="*/ 48 h 48"/>
                      <a:gd name="T40" fmla="*/ 144 w 144"/>
                      <a:gd name="T41" fmla="*/ 48 h 48"/>
                      <a:gd name="T42" fmla="*/ 144 w 144"/>
                      <a:gd name="T43" fmla="*/ 48 h 48"/>
                      <a:gd name="T44" fmla="*/ 144 w 144"/>
                      <a:gd name="T45" fmla="*/ 48 h 48"/>
                      <a:gd name="T46" fmla="*/ 144 w 144"/>
                      <a:gd name="T47" fmla="*/ 40 h 48"/>
                      <a:gd name="T48" fmla="*/ 144 w 144"/>
                      <a:gd name="T49" fmla="*/ 40 h 48"/>
                      <a:gd name="T50" fmla="*/ 144 w 144"/>
                      <a:gd name="T51" fmla="*/ 40 h 48"/>
                      <a:gd name="T52" fmla="*/ 144 w 144"/>
                      <a:gd name="T53" fmla="*/ 8 h 48"/>
                      <a:gd name="T54" fmla="*/ 144 w 144"/>
                      <a:gd name="T55" fmla="*/ 8 h 48"/>
                      <a:gd name="T56" fmla="*/ 144 w 144"/>
                      <a:gd name="T57" fmla="*/ 0 h 48"/>
                      <a:gd name="T58" fmla="*/ 144 w 144"/>
                      <a:gd name="T59" fmla="*/ 0 h 48"/>
                      <a:gd name="T60" fmla="*/ 144 w 144"/>
                      <a:gd name="T61" fmla="*/ 0 h 48"/>
                      <a:gd name="T62" fmla="*/ 144 w 144"/>
                      <a:gd name="T63" fmla="*/ 0 h 48"/>
                      <a:gd name="T64" fmla="*/ 144 w 144"/>
                      <a:gd name="T65" fmla="*/ 0 h 48"/>
                      <a:gd name="T66" fmla="*/ 136 w 144"/>
                      <a:gd name="T67" fmla="*/ 0 h 48"/>
                      <a:gd name="T68" fmla="*/ 136 w 144"/>
                      <a:gd name="T69" fmla="*/ 0 h 48"/>
                      <a:gd name="T70" fmla="*/ 8 w 144"/>
                      <a:gd name="T71" fmla="*/ 0 h 48"/>
                      <a:gd name="T72" fmla="*/ 8 w 144"/>
                      <a:gd name="T73" fmla="*/ 0 h 48"/>
                      <a:gd name="T74" fmla="*/ 8 w 144"/>
                      <a:gd name="T75" fmla="*/ 0 h 48"/>
                      <a:gd name="T76" fmla="*/ 136 w 144"/>
                      <a:gd name="T77" fmla="*/ 0 h 48"/>
                      <a:gd name="T78" fmla="*/ 136 w 144"/>
                      <a:gd name="T79" fmla="*/ 0 h 48"/>
                      <a:gd name="T80" fmla="*/ 144 w 144"/>
                      <a:gd name="T81" fmla="*/ 8 h 48"/>
                      <a:gd name="T82" fmla="*/ 144 w 144"/>
                      <a:gd name="T83" fmla="*/ 8 h 48"/>
                      <a:gd name="T84" fmla="*/ 144 w 144"/>
                      <a:gd name="T85" fmla="*/ 8 h 48"/>
                      <a:gd name="T86" fmla="*/ 144 w 144"/>
                      <a:gd name="T87" fmla="*/ 40 h 48"/>
                      <a:gd name="T88" fmla="*/ 144 w 144"/>
                      <a:gd name="T89" fmla="*/ 40 h 48"/>
                      <a:gd name="T90" fmla="*/ 144 w 144"/>
                      <a:gd name="T91" fmla="*/ 40 h 48"/>
                      <a:gd name="T92" fmla="*/ 136 w 144"/>
                      <a:gd name="T93" fmla="*/ 48 h 48"/>
                      <a:gd name="T94" fmla="*/ 136 w 144"/>
                      <a:gd name="T95" fmla="*/ 48 h 48"/>
                      <a:gd name="T96" fmla="*/ 8 w 144"/>
                      <a:gd name="T97" fmla="*/ 48 h 48"/>
                      <a:gd name="T98" fmla="*/ 8 w 144"/>
                      <a:gd name="T99" fmla="*/ 48 h 48"/>
                      <a:gd name="T100" fmla="*/ 8 w 144"/>
                      <a:gd name="T101" fmla="*/ 40 h 48"/>
                      <a:gd name="T102" fmla="*/ 0 w 144"/>
                      <a:gd name="T103" fmla="*/ 40 h 48"/>
                      <a:gd name="T104" fmla="*/ 0 w 144"/>
                      <a:gd name="T105" fmla="*/ 40 h 48"/>
                      <a:gd name="T106" fmla="*/ 0 w 144"/>
                      <a:gd name="T107" fmla="*/ 8 h 48"/>
                      <a:gd name="T108" fmla="*/ 8 w 144"/>
                      <a:gd name="T109" fmla="*/ 8 h 48"/>
                      <a:gd name="T110" fmla="*/ 8 w 144"/>
                      <a:gd name="T111" fmla="*/ 8 h 48"/>
                      <a:gd name="T112" fmla="*/ 8 w 144"/>
                      <a:gd name="T113" fmla="*/ 0 h 48"/>
                      <a:gd name="T114" fmla="*/ 8 w 144"/>
                      <a:gd name="T115" fmla="*/ 0 h 48"/>
                      <a:gd name="T116" fmla="*/ 8 w 144"/>
                      <a:gd name="T117" fmla="*/ 0 h 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4"/>
                      <a:gd name="T178" fmla="*/ 0 h 48"/>
                      <a:gd name="T179" fmla="*/ 144 w 144"/>
                      <a:gd name="T180" fmla="*/ 48 h 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4" h="48">
                        <a:moveTo>
                          <a:pt x="8" y="0"/>
                        </a:moveTo>
                        <a:lnTo>
                          <a:pt x="8" y="0"/>
                        </a:lnTo>
                        <a:lnTo>
                          <a:pt x="0" y="0"/>
                        </a:lnTo>
                        <a:lnTo>
                          <a:pt x="0" y="8"/>
                        </a:lnTo>
                        <a:lnTo>
                          <a:pt x="0" y="40"/>
                        </a:lnTo>
                        <a:lnTo>
                          <a:pt x="0" y="48"/>
                        </a:lnTo>
                        <a:lnTo>
                          <a:pt x="8" y="48"/>
                        </a:lnTo>
                        <a:lnTo>
                          <a:pt x="136" y="48"/>
                        </a:lnTo>
                        <a:lnTo>
                          <a:pt x="144" y="48"/>
                        </a:lnTo>
                        <a:lnTo>
                          <a:pt x="144" y="40"/>
                        </a:lnTo>
                        <a:lnTo>
                          <a:pt x="144" y="8"/>
                        </a:lnTo>
                        <a:lnTo>
                          <a:pt x="144" y="0"/>
                        </a:lnTo>
                        <a:lnTo>
                          <a:pt x="136" y="0"/>
                        </a:lnTo>
                        <a:lnTo>
                          <a:pt x="8" y="0"/>
                        </a:lnTo>
                        <a:lnTo>
                          <a:pt x="136" y="0"/>
                        </a:lnTo>
                        <a:lnTo>
                          <a:pt x="144" y="8"/>
                        </a:lnTo>
                        <a:lnTo>
                          <a:pt x="144" y="40"/>
                        </a:lnTo>
                        <a:lnTo>
                          <a:pt x="136" y="48"/>
                        </a:lnTo>
                        <a:lnTo>
                          <a:pt x="8" y="48"/>
                        </a:lnTo>
                        <a:lnTo>
                          <a:pt x="8" y="40"/>
                        </a:lnTo>
                        <a:lnTo>
                          <a:pt x="0" y="40"/>
                        </a:lnTo>
                        <a:lnTo>
                          <a:pt x="0" y="8"/>
                        </a:lnTo>
                        <a:lnTo>
                          <a:pt x="8" y="8"/>
                        </a:lnTo>
                        <a:lnTo>
                          <a:pt x="8" y="0"/>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20" name="Group 405"/>
              <p:cNvGrpSpPr>
                <a:grpSpLocks/>
              </p:cNvGrpSpPr>
              <p:nvPr/>
            </p:nvGrpSpPr>
            <p:grpSpPr bwMode="auto">
              <a:xfrm>
                <a:off x="624" y="1048"/>
                <a:ext cx="48" cy="104"/>
                <a:chOff x="1850" y="3498"/>
                <a:chExt cx="48" cy="104"/>
              </a:xfrm>
            </p:grpSpPr>
            <p:sp>
              <p:nvSpPr>
                <p:cNvPr id="116060" name="Oval 406"/>
                <p:cNvSpPr>
                  <a:spLocks noChangeArrowheads="1"/>
                </p:cNvSpPr>
                <p:nvPr/>
              </p:nvSpPr>
              <p:spPr bwMode="auto">
                <a:xfrm>
                  <a:off x="1850" y="3506"/>
                  <a:ext cx="48" cy="88"/>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61" name="Oval 407"/>
                <p:cNvSpPr>
                  <a:spLocks noChangeArrowheads="1"/>
                </p:cNvSpPr>
                <p:nvPr/>
              </p:nvSpPr>
              <p:spPr bwMode="auto">
                <a:xfrm>
                  <a:off x="1850" y="3498"/>
                  <a:ext cx="48" cy="104"/>
                </a:xfrm>
                <a:prstGeom prst="ellipse">
                  <a:avLst/>
                </a:prstGeom>
                <a:noFill/>
                <a:ln w="19050">
                  <a:solidFill>
                    <a:srgbClr val="000000"/>
                  </a:solidFill>
                  <a:round/>
                  <a:headEnd/>
                  <a:tailEnd/>
                </a:ln>
              </p:spPr>
              <p:txBody>
                <a:bodyPr>
                  <a:prstTxWarp prst="textNoShape">
                    <a:avLst/>
                  </a:prstTxWarp>
                </a:bodyPr>
                <a:lstStyle/>
                <a:p>
                  <a:endParaRPr lang="en-US"/>
                </a:p>
              </p:txBody>
            </p:sp>
            <p:sp>
              <p:nvSpPr>
                <p:cNvPr id="116062" name="Oval 408"/>
                <p:cNvSpPr>
                  <a:spLocks noChangeArrowheads="1"/>
                </p:cNvSpPr>
                <p:nvPr/>
              </p:nvSpPr>
              <p:spPr bwMode="auto">
                <a:xfrm>
                  <a:off x="1850" y="3506"/>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63" name="Oval 409"/>
                <p:cNvSpPr>
                  <a:spLocks noChangeArrowheads="1"/>
                </p:cNvSpPr>
                <p:nvPr/>
              </p:nvSpPr>
              <p:spPr bwMode="auto">
                <a:xfrm>
                  <a:off x="1850" y="3498"/>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21" name="Group 410"/>
              <p:cNvGrpSpPr>
                <a:grpSpLocks/>
              </p:cNvGrpSpPr>
              <p:nvPr/>
            </p:nvGrpSpPr>
            <p:grpSpPr bwMode="auto">
              <a:xfrm>
                <a:off x="720" y="1000"/>
                <a:ext cx="48" cy="104"/>
                <a:chOff x="1946" y="3450"/>
                <a:chExt cx="48" cy="104"/>
              </a:xfrm>
            </p:grpSpPr>
            <p:sp>
              <p:nvSpPr>
                <p:cNvPr id="116056" name="Oval 411"/>
                <p:cNvSpPr>
                  <a:spLocks noChangeArrowheads="1"/>
                </p:cNvSpPr>
                <p:nvPr/>
              </p:nvSpPr>
              <p:spPr bwMode="auto">
                <a:xfrm>
                  <a:off x="1946" y="3458"/>
                  <a:ext cx="48" cy="88"/>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57" name="Oval 412"/>
                <p:cNvSpPr>
                  <a:spLocks noChangeArrowheads="1"/>
                </p:cNvSpPr>
                <p:nvPr/>
              </p:nvSpPr>
              <p:spPr bwMode="auto">
                <a:xfrm>
                  <a:off x="1946" y="3450"/>
                  <a:ext cx="48" cy="104"/>
                </a:xfrm>
                <a:prstGeom prst="ellipse">
                  <a:avLst/>
                </a:prstGeom>
                <a:noFill/>
                <a:ln w="19050">
                  <a:solidFill>
                    <a:srgbClr val="000000"/>
                  </a:solidFill>
                  <a:round/>
                  <a:headEnd/>
                  <a:tailEnd/>
                </a:ln>
              </p:spPr>
              <p:txBody>
                <a:bodyPr>
                  <a:prstTxWarp prst="textNoShape">
                    <a:avLst/>
                  </a:prstTxWarp>
                </a:bodyPr>
                <a:lstStyle/>
                <a:p>
                  <a:endParaRPr lang="en-US"/>
                </a:p>
              </p:txBody>
            </p:sp>
            <p:sp>
              <p:nvSpPr>
                <p:cNvPr id="116058" name="Oval 413"/>
                <p:cNvSpPr>
                  <a:spLocks noChangeArrowheads="1"/>
                </p:cNvSpPr>
                <p:nvPr/>
              </p:nvSpPr>
              <p:spPr bwMode="auto">
                <a:xfrm>
                  <a:off x="1946" y="3458"/>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59" name="Oval 414"/>
                <p:cNvSpPr>
                  <a:spLocks noChangeArrowheads="1"/>
                </p:cNvSpPr>
                <p:nvPr/>
              </p:nvSpPr>
              <p:spPr bwMode="auto">
                <a:xfrm>
                  <a:off x="1946" y="3450"/>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22" name="Group 415"/>
              <p:cNvGrpSpPr>
                <a:grpSpLocks/>
              </p:cNvGrpSpPr>
              <p:nvPr/>
            </p:nvGrpSpPr>
            <p:grpSpPr bwMode="auto">
              <a:xfrm>
                <a:off x="672" y="1096"/>
                <a:ext cx="96" cy="56"/>
                <a:chOff x="1898" y="3546"/>
                <a:chExt cx="96" cy="56"/>
              </a:xfrm>
            </p:grpSpPr>
            <p:grpSp>
              <p:nvGrpSpPr>
                <p:cNvPr id="23" name="Group 416"/>
                <p:cNvGrpSpPr>
                  <a:grpSpLocks/>
                </p:cNvGrpSpPr>
                <p:nvPr/>
              </p:nvGrpSpPr>
              <p:grpSpPr bwMode="auto">
                <a:xfrm>
                  <a:off x="1898" y="3546"/>
                  <a:ext cx="96" cy="56"/>
                  <a:chOff x="1898" y="3546"/>
                  <a:chExt cx="96" cy="56"/>
                </a:xfrm>
              </p:grpSpPr>
              <p:sp>
                <p:nvSpPr>
                  <p:cNvPr id="116054" name="Oval 417"/>
                  <p:cNvSpPr>
                    <a:spLocks noChangeArrowheads="1"/>
                  </p:cNvSpPr>
                  <p:nvPr/>
                </p:nvSpPr>
                <p:spPr bwMode="auto">
                  <a:xfrm>
                    <a:off x="1898" y="3554"/>
                    <a:ext cx="96" cy="40"/>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55" name="Oval 418"/>
                  <p:cNvSpPr>
                    <a:spLocks noChangeArrowheads="1"/>
                  </p:cNvSpPr>
                  <p:nvPr/>
                </p:nvSpPr>
                <p:spPr bwMode="auto">
                  <a:xfrm>
                    <a:off x="1898" y="3546"/>
                    <a:ext cx="96"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24" name="Group 419"/>
                <p:cNvGrpSpPr>
                  <a:grpSpLocks/>
                </p:cNvGrpSpPr>
                <p:nvPr/>
              </p:nvGrpSpPr>
              <p:grpSpPr bwMode="auto">
                <a:xfrm>
                  <a:off x="1898" y="3546"/>
                  <a:ext cx="48" cy="56"/>
                  <a:chOff x="1898" y="3546"/>
                  <a:chExt cx="48" cy="56"/>
                </a:xfrm>
              </p:grpSpPr>
              <p:sp>
                <p:nvSpPr>
                  <p:cNvPr id="116052" name="Oval 420"/>
                  <p:cNvSpPr>
                    <a:spLocks noChangeArrowheads="1"/>
                  </p:cNvSpPr>
                  <p:nvPr/>
                </p:nvSpPr>
                <p:spPr bwMode="auto">
                  <a:xfrm>
                    <a:off x="1898" y="3554"/>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53" name="Oval 421"/>
                  <p:cNvSpPr>
                    <a:spLocks noChangeArrowheads="1"/>
                  </p:cNvSpPr>
                  <p:nvPr/>
                </p:nvSpPr>
                <p:spPr bwMode="auto">
                  <a:xfrm>
                    <a:off x="1898" y="3546"/>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grpSp>
            <p:nvGrpSpPr>
              <p:cNvPr id="25" name="Group 422"/>
              <p:cNvGrpSpPr>
                <a:grpSpLocks/>
              </p:cNvGrpSpPr>
              <p:nvPr/>
            </p:nvGrpSpPr>
            <p:grpSpPr bwMode="auto">
              <a:xfrm>
                <a:off x="624" y="1000"/>
                <a:ext cx="96" cy="56"/>
                <a:chOff x="1850" y="3450"/>
                <a:chExt cx="96" cy="56"/>
              </a:xfrm>
            </p:grpSpPr>
            <p:grpSp>
              <p:nvGrpSpPr>
                <p:cNvPr id="26" name="Group 423"/>
                <p:cNvGrpSpPr>
                  <a:grpSpLocks/>
                </p:cNvGrpSpPr>
                <p:nvPr/>
              </p:nvGrpSpPr>
              <p:grpSpPr bwMode="auto">
                <a:xfrm>
                  <a:off x="1850" y="3450"/>
                  <a:ext cx="96" cy="56"/>
                  <a:chOff x="1850" y="3450"/>
                  <a:chExt cx="96" cy="56"/>
                </a:xfrm>
              </p:grpSpPr>
              <p:sp>
                <p:nvSpPr>
                  <p:cNvPr id="116048" name="Oval 424"/>
                  <p:cNvSpPr>
                    <a:spLocks noChangeArrowheads="1"/>
                  </p:cNvSpPr>
                  <p:nvPr/>
                </p:nvSpPr>
                <p:spPr bwMode="auto">
                  <a:xfrm>
                    <a:off x="1850" y="3458"/>
                    <a:ext cx="96" cy="40"/>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49" name="Oval 425"/>
                  <p:cNvSpPr>
                    <a:spLocks noChangeArrowheads="1"/>
                  </p:cNvSpPr>
                  <p:nvPr/>
                </p:nvSpPr>
                <p:spPr bwMode="auto">
                  <a:xfrm>
                    <a:off x="1850" y="3450"/>
                    <a:ext cx="96"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27" name="Group 426"/>
                <p:cNvGrpSpPr>
                  <a:grpSpLocks/>
                </p:cNvGrpSpPr>
                <p:nvPr/>
              </p:nvGrpSpPr>
              <p:grpSpPr bwMode="auto">
                <a:xfrm>
                  <a:off x="1898" y="3450"/>
                  <a:ext cx="48" cy="56"/>
                  <a:chOff x="1898" y="3450"/>
                  <a:chExt cx="48" cy="56"/>
                </a:xfrm>
              </p:grpSpPr>
              <p:sp>
                <p:nvSpPr>
                  <p:cNvPr id="116046" name="Oval 427"/>
                  <p:cNvSpPr>
                    <a:spLocks noChangeArrowheads="1"/>
                  </p:cNvSpPr>
                  <p:nvPr/>
                </p:nvSpPr>
                <p:spPr bwMode="auto">
                  <a:xfrm>
                    <a:off x="1898" y="3458"/>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47" name="Oval 428"/>
                  <p:cNvSpPr>
                    <a:spLocks noChangeArrowheads="1"/>
                  </p:cNvSpPr>
                  <p:nvPr/>
                </p:nvSpPr>
                <p:spPr bwMode="auto">
                  <a:xfrm>
                    <a:off x="1898" y="3450"/>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grpSp>
            <p:nvGrpSpPr>
              <p:cNvPr id="28" name="Group 429"/>
              <p:cNvGrpSpPr>
                <a:grpSpLocks/>
              </p:cNvGrpSpPr>
              <p:nvPr/>
            </p:nvGrpSpPr>
            <p:grpSpPr bwMode="auto">
              <a:xfrm>
                <a:off x="672" y="952"/>
                <a:ext cx="96" cy="56"/>
                <a:chOff x="1898" y="3402"/>
                <a:chExt cx="96" cy="56"/>
              </a:xfrm>
            </p:grpSpPr>
            <p:grpSp>
              <p:nvGrpSpPr>
                <p:cNvPr id="29" name="Group 430"/>
                <p:cNvGrpSpPr>
                  <a:grpSpLocks/>
                </p:cNvGrpSpPr>
                <p:nvPr/>
              </p:nvGrpSpPr>
              <p:grpSpPr bwMode="auto">
                <a:xfrm>
                  <a:off x="1898" y="3402"/>
                  <a:ext cx="96" cy="56"/>
                  <a:chOff x="1898" y="3402"/>
                  <a:chExt cx="96" cy="56"/>
                </a:xfrm>
              </p:grpSpPr>
              <p:sp>
                <p:nvSpPr>
                  <p:cNvPr id="116042" name="Oval 431"/>
                  <p:cNvSpPr>
                    <a:spLocks noChangeArrowheads="1"/>
                  </p:cNvSpPr>
                  <p:nvPr/>
                </p:nvSpPr>
                <p:spPr bwMode="auto">
                  <a:xfrm>
                    <a:off x="1898" y="3410"/>
                    <a:ext cx="96" cy="40"/>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43" name="Oval 432"/>
                  <p:cNvSpPr>
                    <a:spLocks noChangeArrowheads="1"/>
                  </p:cNvSpPr>
                  <p:nvPr/>
                </p:nvSpPr>
                <p:spPr bwMode="auto">
                  <a:xfrm>
                    <a:off x="1898" y="3402"/>
                    <a:ext cx="96"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30" name="Group 433"/>
                <p:cNvGrpSpPr>
                  <a:grpSpLocks/>
                </p:cNvGrpSpPr>
                <p:nvPr/>
              </p:nvGrpSpPr>
              <p:grpSpPr bwMode="auto">
                <a:xfrm>
                  <a:off x="1946" y="3402"/>
                  <a:ext cx="48" cy="56"/>
                  <a:chOff x="1946" y="3402"/>
                  <a:chExt cx="48" cy="56"/>
                </a:xfrm>
              </p:grpSpPr>
              <p:sp>
                <p:nvSpPr>
                  <p:cNvPr id="116040" name="Oval 434"/>
                  <p:cNvSpPr>
                    <a:spLocks noChangeArrowheads="1"/>
                  </p:cNvSpPr>
                  <p:nvPr/>
                </p:nvSpPr>
                <p:spPr bwMode="auto">
                  <a:xfrm>
                    <a:off x="1946" y="3410"/>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41" name="Oval 435"/>
                  <p:cNvSpPr>
                    <a:spLocks noChangeArrowheads="1"/>
                  </p:cNvSpPr>
                  <p:nvPr/>
                </p:nvSpPr>
                <p:spPr bwMode="auto">
                  <a:xfrm>
                    <a:off x="1946" y="3402"/>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grpSp>
            <p:nvGrpSpPr>
              <p:cNvPr id="31" name="Group 436"/>
              <p:cNvGrpSpPr>
                <a:grpSpLocks/>
              </p:cNvGrpSpPr>
              <p:nvPr/>
            </p:nvGrpSpPr>
            <p:grpSpPr bwMode="auto">
              <a:xfrm>
                <a:off x="672" y="1000"/>
                <a:ext cx="48" cy="104"/>
                <a:chOff x="1898" y="3450"/>
                <a:chExt cx="48" cy="104"/>
              </a:xfrm>
            </p:grpSpPr>
            <p:sp>
              <p:nvSpPr>
                <p:cNvPr id="116034" name="Oval 437"/>
                <p:cNvSpPr>
                  <a:spLocks noChangeArrowheads="1"/>
                </p:cNvSpPr>
                <p:nvPr/>
              </p:nvSpPr>
              <p:spPr bwMode="auto">
                <a:xfrm>
                  <a:off x="1898" y="3458"/>
                  <a:ext cx="48" cy="88"/>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35" name="Oval 438"/>
                <p:cNvSpPr>
                  <a:spLocks noChangeArrowheads="1"/>
                </p:cNvSpPr>
                <p:nvPr/>
              </p:nvSpPr>
              <p:spPr bwMode="auto">
                <a:xfrm>
                  <a:off x="1898" y="3450"/>
                  <a:ext cx="48" cy="104"/>
                </a:xfrm>
                <a:prstGeom prst="ellipse">
                  <a:avLst/>
                </a:prstGeom>
                <a:noFill/>
                <a:ln w="19050">
                  <a:solidFill>
                    <a:srgbClr val="000000"/>
                  </a:solidFill>
                  <a:round/>
                  <a:headEnd/>
                  <a:tailEnd/>
                </a:ln>
              </p:spPr>
              <p:txBody>
                <a:bodyPr>
                  <a:prstTxWarp prst="textNoShape">
                    <a:avLst/>
                  </a:prstTxWarp>
                </a:bodyPr>
                <a:lstStyle/>
                <a:p>
                  <a:endParaRPr lang="en-US"/>
                </a:p>
              </p:txBody>
            </p:sp>
            <p:sp>
              <p:nvSpPr>
                <p:cNvPr id="116036" name="Oval 439"/>
                <p:cNvSpPr>
                  <a:spLocks noChangeArrowheads="1"/>
                </p:cNvSpPr>
                <p:nvPr/>
              </p:nvSpPr>
              <p:spPr bwMode="auto">
                <a:xfrm>
                  <a:off x="1898" y="3458"/>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37" name="Oval 440"/>
                <p:cNvSpPr>
                  <a:spLocks noChangeArrowheads="1"/>
                </p:cNvSpPr>
                <p:nvPr/>
              </p:nvSpPr>
              <p:spPr bwMode="auto">
                <a:xfrm>
                  <a:off x="1898" y="3450"/>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15785" name="Group 441"/>
              <p:cNvGrpSpPr>
                <a:grpSpLocks/>
              </p:cNvGrpSpPr>
              <p:nvPr/>
            </p:nvGrpSpPr>
            <p:grpSpPr bwMode="auto">
              <a:xfrm>
                <a:off x="624" y="856"/>
                <a:ext cx="48" cy="104"/>
                <a:chOff x="1850" y="3306"/>
                <a:chExt cx="48" cy="104"/>
              </a:xfrm>
            </p:grpSpPr>
            <p:sp>
              <p:nvSpPr>
                <p:cNvPr id="116030" name="Oval 442"/>
                <p:cNvSpPr>
                  <a:spLocks noChangeArrowheads="1"/>
                </p:cNvSpPr>
                <p:nvPr/>
              </p:nvSpPr>
              <p:spPr bwMode="auto">
                <a:xfrm>
                  <a:off x="1850" y="3314"/>
                  <a:ext cx="48" cy="88"/>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31" name="Oval 443"/>
                <p:cNvSpPr>
                  <a:spLocks noChangeArrowheads="1"/>
                </p:cNvSpPr>
                <p:nvPr/>
              </p:nvSpPr>
              <p:spPr bwMode="auto">
                <a:xfrm>
                  <a:off x="1850" y="3306"/>
                  <a:ext cx="48" cy="104"/>
                </a:xfrm>
                <a:prstGeom prst="ellipse">
                  <a:avLst/>
                </a:prstGeom>
                <a:noFill/>
                <a:ln w="19050">
                  <a:solidFill>
                    <a:srgbClr val="000000"/>
                  </a:solidFill>
                  <a:round/>
                  <a:headEnd/>
                  <a:tailEnd/>
                </a:ln>
              </p:spPr>
              <p:txBody>
                <a:bodyPr>
                  <a:prstTxWarp prst="textNoShape">
                    <a:avLst/>
                  </a:prstTxWarp>
                </a:bodyPr>
                <a:lstStyle/>
                <a:p>
                  <a:endParaRPr lang="en-US"/>
                </a:p>
              </p:txBody>
            </p:sp>
            <p:sp>
              <p:nvSpPr>
                <p:cNvPr id="116032" name="Oval 444"/>
                <p:cNvSpPr>
                  <a:spLocks noChangeArrowheads="1"/>
                </p:cNvSpPr>
                <p:nvPr/>
              </p:nvSpPr>
              <p:spPr bwMode="auto">
                <a:xfrm>
                  <a:off x="1850" y="3314"/>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33" name="Oval 445"/>
                <p:cNvSpPr>
                  <a:spLocks noChangeArrowheads="1"/>
                </p:cNvSpPr>
                <p:nvPr/>
              </p:nvSpPr>
              <p:spPr bwMode="auto">
                <a:xfrm>
                  <a:off x="1850" y="3306"/>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15790" name="Group 446"/>
              <p:cNvGrpSpPr>
                <a:grpSpLocks/>
              </p:cNvGrpSpPr>
              <p:nvPr/>
            </p:nvGrpSpPr>
            <p:grpSpPr bwMode="auto">
              <a:xfrm>
                <a:off x="720" y="808"/>
                <a:ext cx="48" cy="104"/>
                <a:chOff x="1946" y="3258"/>
                <a:chExt cx="48" cy="104"/>
              </a:xfrm>
            </p:grpSpPr>
            <p:sp>
              <p:nvSpPr>
                <p:cNvPr id="116026" name="Oval 447"/>
                <p:cNvSpPr>
                  <a:spLocks noChangeArrowheads="1"/>
                </p:cNvSpPr>
                <p:nvPr/>
              </p:nvSpPr>
              <p:spPr bwMode="auto">
                <a:xfrm>
                  <a:off x="1946" y="3266"/>
                  <a:ext cx="48" cy="88"/>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27" name="Oval 448"/>
                <p:cNvSpPr>
                  <a:spLocks noChangeArrowheads="1"/>
                </p:cNvSpPr>
                <p:nvPr/>
              </p:nvSpPr>
              <p:spPr bwMode="auto">
                <a:xfrm>
                  <a:off x="1946" y="3258"/>
                  <a:ext cx="48" cy="104"/>
                </a:xfrm>
                <a:prstGeom prst="ellipse">
                  <a:avLst/>
                </a:prstGeom>
                <a:noFill/>
                <a:ln w="19050">
                  <a:solidFill>
                    <a:srgbClr val="000000"/>
                  </a:solidFill>
                  <a:round/>
                  <a:headEnd/>
                  <a:tailEnd/>
                </a:ln>
              </p:spPr>
              <p:txBody>
                <a:bodyPr>
                  <a:prstTxWarp prst="textNoShape">
                    <a:avLst/>
                  </a:prstTxWarp>
                </a:bodyPr>
                <a:lstStyle/>
                <a:p>
                  <a:endParaRPr lang="en-US"/>
                </a:p>
              </p:txBody>
            </p:sp>
            <p:sp>
              <p:nvSpPr>
                <p:cNvPr id="116028" name="Oval 449"/>
                <p:cNvSpPr>
                  <a:spLocks noChangeArrowheads="1"/>
                </p:cNvSpPr>
                <p:nvPr/>
              </p:nvSpPr>
              <p:spPr bwMode="auto">
                <a:xfrm>
                  <a:off x="1946" y="3266"/>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29" name="Oval 450"/>
                <p:cNvSpPr>
                  <a:spLocks noChangeArrowheads="1"/>
                </p:cNvSpPr>
                <p:nvPr/>
              </p:nvSpPr>
              <p:spPr bwMode="auto">
                <a:xfrm>
                  <a:off x="1946" y="3258"/>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15793" name="Group 451"/>
              <p:cNvGrpSpPr>
                <a:grpSpLocks/>
              </p:cNvGrpSpPr>
              <p:nvPr/>
            </p:nvGrpSpPr>
            <p:grpSpPr bwMode="auto">
              <a:xfrm>
                <a:off x="624" y="808"/>
                <a:ext cx="96" cy="56"/>
                <a:chOff x="1850" y="3258"/>
                <a:chExt cx="96" cy="56"/>
              </a:xfrm>
            </p:grpSpPr>
            <p:grpSp>
              <p:nvGrpSpPr>
                <p:cNvPr id="115796" name="Group 452"/>
                <p:cNvGrpSpPr>
                  <a:grpSpLocks/>
                </p:cNvGrpSpPr>
                <p:nvPr/>
              </p:nvGrpSpPr>
              <p:grpSpPr bwMode="auto">
                <a:xfrm>
                  <a:off x="1850" y="3258"/>
                  <a:ext cx="96" cy="56"/>
                  <a:chOff x="1850" y="3258"/>
                  <a:chExt cx="96" cy="56"/>
                </a:xfrm>
              </p:grpSpPr>
              <p:sp>
                <p:nvSpPr>
                  <p:cNvPr id="116024" name="Oval 453"/>
                  <p:cNvSpPr>
                    <a:spLocks noChangeArrowheads="1"/>
                  </p:cNvSpPr>
                  <p:nvPr/>
                </p:nvSpPr>
                <p:spPr bwMode="auto">
                  <a:xfrm>
                    <a:off x="1850" y="3266"/>
                    <a:ext cx="96" cy="40"/>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25" name="Oval 454"/>
                  <p:cNvSpPr>
                    <a:spLocks noChangeArrowheads="1"/>
                  </p:cNvSpPr>
                  <p:nvPr/>
                </p:nvSpPr>
                <p:spPr bwMode="auto">
                  <a:xfrm>
                    <a:off x="1850" y="3258"/>
                    <a:ext cx="96"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15799" name="Group 455"/>
                <p:cNvGrpSpPr>
                  <a:grpSpLocks/>
                </p:cNvGrpSpPr>
                <p:nvPr/>
              </p:nvGrpSpPr>
              <p:grpSpPr bwMode="auto">
                <a:xfrm>
                  <a:off x="1898" y="3258"/>
                  <a:ext cx="48" cy="56"/>
                  <a:chOff x="1898" y="3258"/>
                  <a:chExt cx="48" cy="56"/>
                </a:xfrm>
              </p:grpSpPr>
              <p:sp>
                <p:nvSpPr>
                  <p:cNvPr id="116022" name="Oval 456"/>
                  <p:cNvSpPr>
                    <a:spLocks noChangeArrowheads="1"/>
                  </p:cNvSpPr>
                  <p:nvPr/>
                </p:nvSpPr>
                <p:spPr bwMode="auto">
                  <a:xfrm>
                    <a:off x="1898" y="3266"/>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23" name="Oval 457"/>
                  <p:cNvSpPr>
                    <a:spLocks noChangeArrowheads="1"/>
                  </p:cNvSpPr>
                  <p:nvPr/>
                </p:nvSpPr>
                <p:spPr bwMode="auto">
                  <a:xfrm>
                    <a:off x="1898" y="3258"/>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grpSp>
            <p:nvGrpSpPr>
              <p:cNvPr id="115802" name="Group 458"/>
              <p:cNvGrpSpPr>
                <a:grpSpLocks/>
              </p:cNvGrpSpPr>
              <p:nvPr/>
            </p:nvGrpSpPr>
            <p:grpSpPr bwMode="auto">
              <a:xfrm>
                <a:off x="672" y="808"/>
                <a:ext cx="48" cy="104"/>
                <a:chOff x="1898" y="3258"/>
                <a:chExt cx="48" cy="104"/>
              </a:xfrm>
            </p:grpSpPr>
            <p:sp>
              <p:nvSpPr>
                <p:cNvPr id="116016" name="Oval 459"/>
                <p:cNvSpPr>
                  <a:spLocks noChangeArrowheads="1"/>
                </p:cNvSpPr>
                <p:nvPr/>
              </p:nvSpPr>
              <p:spPr bwMode="auto">
                <a:xfrm>
                  <a:off x="1898" y="3266"/>
                  <a:ext cx="48" cy="88"/>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17" name="Oval 460"/>
                <p:cNvSpPr>
                  <a:spLocks noChangeArrowheads="1"/>
                </p:cNvSpPr>
                <p:nvPr/>
              </p:nvSpPr>
              <p:spPr bwMode="auto">
                <a:xfrm>
                  <a:off x="1898" y="3258"/>
                  <a:ext cx="48" cy="104"/>
                </a:xfrm>
                <a:prstGeom prst="ellipse">
                  <a:avLst/>
                </a:prstGeom>
                <a:noFill/>
                <a:ln w="19050">
                  <a:solidFill>
                    <a:srgbClr val="000000"/>
                  </a:solidFill>
                  <a:round/>
                  <a:headEnd/>
                  <a:tailEnd/>
                </a:ln>
              </p:spPr>
              <p:txBody>
                <a:bodyPr>
                  <a:prstTxWarp prst="textNoShape">
                    <a:avLst/>
                  </a:prstTxWarp>
                </a:bodyPr>
                <a:lstStyle/>
                <a:p>
                  <a:endParaRPr lang="en-US"/>
                </a:p>
              </p:txBody>
            </p:sp>
            <p:sp>
              <p:nvSpPr>
                <p:cNvPr id="116018" name="Oval 461"/>
                <p:cNvSpPr>
                  <a:spLocks noChangeArrowheads="1"/>
                </p:cNvSpPr>
                <p:nvPr/>
              </p:nvSpPr>
              <p:spPr bwMode="auto">
                <a:xfrm>
                  <a:off x="1898" y="3266"/>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19" name="Oval 462"/>
                <p:cNvSpPr>
                  <a:spLocks noChangeArrowheads="1"/>
                </p:cNvSpPr>
                <p:nvPr/>
              </p:nvSpPr>
              <p:spPr bwMode="auto">
                <a:xfrm>
                  <a:off x="1898" y="3258"/>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15804" name="Group 463"/>
              <p:cNvGrpSpPr>
                <a:grpSpLocks/>
              </p:cNvGrpSpPr>
              <p:nvPr/>
            </p:nvGrpSpPr>
            <p:grpSpPr bwMode="auto">
              <a:xfrm>
                <a:off x="624" y="952"/>
                <a:ext cx="48" cy="104"/>
                <a:chOff x="1850" y="3402"/>
                <a:chExt cx="48" cy="104"/>
              </a:xfrm>
            </p:grpSpPr>
            <p:sp>
              <p:nvSpPr>
                <p:cNvPr id="116012" name="Oval 464"/>
                <p:cNvSpPr>
                  <a:spLocks noChangeArrowheads="1"/>
                </p:cNvSpPr>
                <p:nvPr/>
              </p:nvSpPr>
              <p:spPr bwMode="auto">
                <a:xfrm>
                  <a:off x="1850" y="3410"/>
                  <a:ext cx="48" cy="88"/>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13" name="Oval 465"/>
                <p:cNvSpPr>
                  <a:spLocks noChangeArrowheads="1"/>
                </p:cNvSpPr>
                <p:nvPr/>
              </p:nvSpPr>
              <p:spPr bwMode="auto">
                <a:xfrm>
                  <a:off x="1850" y="3402"/>
                  <a:ext cx="48" cy="104"/>
                </a:xfrm>
                <a:prstGeom prst="ellipse">
                  <a:avLst/>
                </a:prstGeom>
                <a:noFill/>
                <a:ln w="19050">
                  <a:solidFill>
                    <a:srgbClr val="000000"/>
                  </a:solidFill>
                  <a:round/>
                  <a:headEnd/>
                  <a:tailEnd/>
                </a:ln>
              </p:spPr>
              <p:txBody>
                <a:bodyPr>
                  <a:prstTxWarp prst="textNoShape">
                    <a:avLst/>
                  </a:prstTxWarp>
                </a:bodyPr>
                <a:lstStyle/>
                <a:p>
                  <a:endParaRPr lang="en-US"/>
                </a:p>
              </p:txBody>
            </p:sp>
            <p:sp>
              <p:nvSpPr>
                <p:cNvPr id="116014" name="Oval 466"/>
                <p:cNvSpPr>
                  <a:spLocks noChangeArrowheads="1"/>
                </p:cNvSpPr>
                <p:nvPr/>
              </p:nvSpPr>
              <p:spPr bwMode="auto">
                <a:xfrm>
                  <a:off x="1850" y="3410"/>
                  <a:ext cx="48"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15" name="Oval 467"/>
                <p:cNvSpPr>
                  <a:spLocks noChangeArrowheads="1"/>
                </p:cNvSpPr>
                <p:nvPr/>
              </p:nvSpPr>
              <p:spPr bwMode="auto">
                <a:xfrm>
                  <a:off x="1850" y="3402"/>
                  <a:ext cx="48"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15809" name="Group 468"/>
              <p:cNvGrpSpPr>
                <a:grpSpLocks/>
              </p:cNvGrpSpPr>
              <p:nvPr/>
            </p:nvGrpSpPr>
            <p:grpSpPr bwMode="auto">
              <a:xfrm>
                <a:off x="1680" y="672"/>
                <a:ext cx="432" cy="536"/>
                <a:chOff x="1752" y="2448"/>
                <a:chExt cx="432" cy="536"/>
              </a:xfrm>
            </p:grpSpPr>
            <p:grpSp>
              <p:nvGrpSpPr>
                <p:cNvPr id="115810" name="Group 469"/>
                <p:cNvGrpSpPr>
                  <a:grpSpLocks/>
                </p:cNvGrpSpPr>
                <p:nvPr/>
              </p:nvGrpSpPr>
              <p:grpSpPr bwMode="auto">
                <a:xfrm>
                  <a:off x="1752" y="2448"/>
                  <a:ext cx="432" cy="536"/>
                  <a:chOff x="2978" y="482"/>
                  <a:chExt cx="432" cy="536"/>
                </a:xfrm>
              </p:grpSpPr>
              <p:sp>
                <p:nvSpPr>
                  <p:cNvPr id="116007" name="Freeform 470"/>
                  <p:cNvSpPr>
                    <a:spLocks/>
                  </p:cNvSpPr>
                  <p:nvPr/>
                </p:nvSpPr>
                <p:spPr bwMode="auto">
                  <a:xfrm>
                    <a:off x="2978" y="482"/>
                    <a:ext cx="424" cy="200"/>
                  </a:xfrm>
                  <a:custGeom>
                    <a:avLst/>
                    <a:gdLst>
                      <a:gd name="T0" fmla="*/ 16 w 424"/>
                      <a:gd name="T1" fmla="*/ 8 h 200"/>
                      <a:gd name="T2" fmla="*/ 416 w 424"/>
                      <a:gd name="T3" fmla="*/ 8 h 200"/>
                      <a:gd name="T4" fmla="*/ 216 w 424"/>
                      <a:gd name="T5" fmla="*/ 192 h 200"/>
                      <a:gd name="T6" fmla="*/ 16 w 424"/>
                      <a:gd name="T7" fmla="*/ 8 h 200"/>
                      <a:gd name="T8" fmla="*/ 216 w 424"/>
                      <a:gd name="T9" fmla="*/ 200 h 200"/>
                      <a:gd name="T10" fmla="*/ 216 w 424"/>
                      <a:gd name="T11" fmla="*/ 200 h 200"/>
                      <a:gd name="T12" fmla="*/ 216 w 424"/>
                      <a:gd name="T13" fmla="*/ 200 h 200"/>
                      <a:gd name="T14" fmla="*/ 216 w 424"/>
                      <a:gd name="T15" fmla="*/ 200 h 200"/>
                      <a:gd name="T16" fmla="*/ 424 w 424"/>
                      <a:gd name="T17" fmla="*/ 8 h 200"/>
                      <a:gd name="T18" fmla="*/ 424 w 424"/>
                      <a:gd name="T19" fmla="*/ 0 h 200"/>
                      <a:gd name="T20" fmla="*/ 424 w 424"/>
                      <a:gd name="T21" fmla="*/ 0 h 200"/>
                      <a:gd name="T22" fmla="*/ 424 w 424"/>
                      <a:gd name="T23" fmla="*/ 0 h 200"/>
                      <a:gd name="T24" fmla="*/ 424 w 424"/>
                      <a:gd name="T25" fmla="*/ 0 h 200"/>
                      <a:gd name="T26" fmla="*/ 424 w 424"/>
                      <a:gd name="T27" fmla="*/ 0 h 200"/>
                      <a:gd name="T28" fmla="*/ 424 w 424"/>
                      <a:gd name="T29" fmla="*/ 0 h 200"/>
                      <a:gd name="T30" fmla="*/ 8 w 424"/>
                      <a:gd name="T31" fmla="*/ 0 h 200"/>
                      <a:gd name="T32" fmla="*/ 8 w 424"/>
                      <a:gd name="T33" fmla="*/ 0 h 200"/>
                      <a:gd name="T34" fmla="*/ 8 w 424"/>
                      <a:gd name="T35" fmla="*/ 0 h 200"/>
                      <a:gd name="T36" fmla="*/ 0 w 424"/>
                      <a:gd name="T37" fmla="*/ 0 h 200"/>
                      <a:gd name="T38" fmla="*/ 0 w 424"/>
                      <a:gd name="T39" fmla="*/ 0 h 200"/>
                      <a:gd name="T40" fmla="*/ 0 w 424"/>
                      <a:gd name="T41" fmla="*/ 0 h 200"/>
                      <a:gd name="T42" fmla="*/ 0 w 424"/>
                      <a:gd name="T43" fmla="*/ 0 h 200"/>
                      <a:gd name="T44" fmla="*/ 8 w 424"/>
                      <a:gd name="T45" fmla="*/ 8 h 200"/>
                      <a:gd name="T46" fmla="*/ 216 w 424"/>
                      <a:gd name="T47" fmla="*/ 200 h 200"/>
                      <a:gd name="T48" fmla="*/ 16 w 424"/>
                      <a:gd name="T49" fmla="*/ 8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4"/>
                      <a:gd name="T76" fmla="*/ 0 h 200"/>
                      <a:gd name="T77" fmla="*/ 424 w 424"/>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4" h="200">
                        <a:moveTo>
                          <a:pt x="16" y="8"/>
                        </a:moveTo>
                        <a:lnTo>
                          <a:pt x="416" y="8"/>
                        </a:lnTo>
                        <a:lnTo>
                          <a:pt x="216" y="192"/>
                        </a:lnTo>
                        <a:lnTo>
                          <a:pt x="16" y="8"/>
                        </a:lnTo>
                        <a:lnTo>
                          <a:pt x="216" y="200"/>
                        </a:lnTo>
                        <a:lnTo>
                          <a:pt x="424" y="8"/>
                        </a:lnTo>
                        <a:lnTo>
                          <a:pt x="424" y="0"/>
                        </a:lnTo>
                        <a:lnTo>
                          <a:pt x="8" y="0"/>
                        </a:lnTo>
                        <a:lnTo>
                          <a:pt x="0" y="0"/>
                        </a:lnTo>
                        <a:lnTo>
                          <a:pt x="8" y="8"/>
                        </a:lnTo>
                        <a:lnTo>
                          <a:pt x="216" y="200"/>
                        </a:lnTo>
                        <a:lnTo>
                          <a:pt x="16" y="8"/>
                        </a:lnTo>
                        <a:close/>
                      </a:path>
                    </a:pathLst>
                  </a:custGeom>
                  <a:solidFill>
                    <a:srgbClr val="000000"/>
                  </a:solidFill>
                  <a:ln w="9525">
                    <a:noFill/>
                    <a:round/>
                    <a:headEnd/>
                    <a:tailEnd/>
                  </a:ln>
                </p:spPr>
                <p:txBody>
                  <a:bodyPr>
                    <a:prstTxWarp prst="textNoShape">
                      <a:avLst/>
                    </a:prstTxWarp>
                  </a:bodyPr>
                  <a:lstStyle/>
                  <a:p>
                    <a:endParaRPr lang="en-US"/>
                  </a:p>
                </p:txBody>
              </p:sp>
              <p:sp>
                <p:nvSpPr>
                  <p:cNvPr id="116008" name="Rectangle 471"/>
                  <p:cNvSpPr>
                    <a:spLocks noChangeArrowheads="1"/>
                  </p:cNvSpPr>
                  <p:nvPr/>
                </p:nvSpPr>
                <p:spPr bwMode="auto">
                  <a:xfrm>
                    <a:off x="3186" y="674"/>
                    <a:ext cx="8" cy="288"/>
                  </a:xfrm>
                  <a:prstGeom prst="rect">
                    <a:avLst/>
                  </a:prstGeom>
                  <a:solidFill>
                    <a:srgbClr val="5F5F5F"/>
                  </a:solidFill>
                  <a:ln w="9525">
                    <a:noFill/>
                    <a:miter lim="800000"/>
                    <a:headEnd/>
                    <a:tailEnd/>
                  </a:ln>
                </p:spPr>
                <p:txBody>
                  <a:bodyPr>
                    <a:prstTxWarp prst="textNoShape">
                      <a:avLst/>
                    </a:prstTxWarp>
                  </a:bodyPr>
                  <a:lstStyle/>
                  <a:p>
                    <a:endParaRPr lang="en-US"/>
                  </a:p>
                </p:txBody>
              </p:sp>
              <p:grpSp>
                <p:nvGrpSpPr>
                  <p:cNvPr id="115811" name="Group 472"/>
                  <p:cNvGrpSpPr>
                    <a:grpSpLocks/>
                  </p:cNvGrpSpPr>
                  <p:nvPr/>
                </p:nvGrpSpPr>
                <p:grpSpPr bwMode="auto">
                  <a:xfrm>
                    <a:off x="2978" y="962"/>
                    <a:ext cx="432" cy="56"/>
                    <a:chOff x="2978" y="962"/>
                    <a:chExt cx="432" cy="56"/>
                  </a:xfrm>
                </p:grpSpPr>
                <p:sp>
                  <p:nvSpPr>
                    <p:cNvPr id="116010" name="Freeform 473"/>
                    <p:cNvSpPr>
                      <a:spLocks/>
                    </p:cNvSpPr>
                    <p:nvPr/>
                  </p:nvSpPr>
                  <p:spPr bwMode="auto">
                    <a:xfrm>
                      <a:off x="2978" y="962"/>
                      <a:ext cx="432" cy="48"/>
                    </a:xfrm>
                    <a:custGeom>
                      <a:avLst/>
                      <a:gdLst>
                        <a:gd name="T0" fmla="*/ 216 w 432"/>
                        <a:gd name="T1" fmla="*/ 0 h 48"/>
                        <a:gd name="T2" fmla="*/ 0 w 432"/>
                        <a:gd name="T3" fmla="*/ 48 h 48"/>
                        <a:gd name="T4" fmla="*/ 432 w 432"/>
                        <a:gd name="T5" fmla="*/ 48 h 48"/>
                        <a:gd name="T6" fmla="*/ 216 w 432"/>
                        <a:gd name="T7" fmla="*/ 0 h 48"/>
                        <a:gd name="T8" fmla="*/ 0 60000 65536"/>
                        <a:gd name="T9" fmla="*/ 0 60000 65536"/>
                        <a:gd name="T10" fmla="*/ 0 60000 65536"/>
                        <a:gd name="T11" fmla="*/ 0 60000 65536"/>
                        <a:gd name="T12" fmla="*/ 0 w 432"/>
                        <a:gd name="T13" fmla="*/ 0 h 48"/>
                        <a:gd name="T14" fmla="*/ 432 w 432"/>
                        <a:gd name="T15" fmla="*/ 48 h 48"/>
                      </a:gdLst>
                      <a:ahLst/>
                      <a:cxnLst>
                        <a:cxn ang="T8">
                          <a:pos x="T0" y="T1"/>
                        </a:cxn>
                        <a:cxn ang="T9">
                          <a:pos x="T2" y="T3"/>
                        </a:cxn>
                        <a:cxn ang="T10">
                          <a:pos x="T4" y="T5"/>
                        </a:cxn>
                        <a:cxn ang="T11">
                          <a:pos x="T6" y="T7"/>
                        </a:cxn>
                      </a:cxnLst>
                      <a:rect l="T12" t="T13" r="T14" b="T15"/>
                      <a:pathLst>
                        <a:path w="432" h="48">
                          <a:moveTo>
                            <a:pt x="216" y="0"/>
                          </a:moveTo>
                          <a:lnTo>
                            <a:pt x="0" y="48"/>
                          </a:lnTo>
                          <a:lnTo>
                            <a:pt x="432" y="48"/>
                          </a:lnTo>
                          <a:lnTo>
                            <a:pt x="216" y="0"/>
                          </a:lnTo>
                          <a:close/>
                        </a:path>
                      </a:pathLst>
                    </a:custGeom>
                    <a:solidFill>
                      <a:srgbClr val="EAEAEA"/>
                    </a:solidFill>
                    <a:ln w="9525">
                      <a:noFill/>
                      <a:round/>
                      <a:headEnd/>
                      <a:tailEnd/>
                    </a:ln>
                  </p:spPr>
                  <p:txBody>
                    <a:bodyPr>
                      <a:prstTxWarp prst="textNoShape">
                        <a:avLst/>
                      </a:prstTxWarp>
                    </a:bodyPr>
                    <a:lstStyle/>
                    <a:p>
                      <a:endParaRPr lang="en-US"/>
                    </a:p>
                  </p:txBody>
                </p:sp>
                <p:sp>
                  <p:nvSpPr>
                    <p:cNvPr id="116011" name="Freeform 474"/>
                    <p:cNvSpPr>
                      <a:spLocks/>
                    </p:cNvSpPr>
                    <p:nvPr/>
                  </p:nvSpPr>
                  <p:spPr bwMode="auto">
                    <a:xfrm>
                      <a:off x="2978" y="962"/>
                      <a:ext cx="432" cy="56"/>
                    </a:xfrm>
                    <a:custGeom>
                      <a:avLst/>
                      <a:gdLst>
                        <a:gd name="T0" fmla="*/ 0 w 432"/>
                        <a:gd name="T1" fmla="*/ 48 h 56"/>
                        <a:gd name="T2" fmla="*/ 0 w 432"/>
                        <a:gd name="T3" fmla="*/ 48 h 56"/>
                        <a:gd name="T4" fmla="*/ 0 w 432"/>
                        <a:gd name="T5" fmla="*/ 48 h 56"/>
                        <a:gd name="T6" fmla="*/ 0 w 432"/>
                        <a:gd name="T7" fmla="*/ 48 h 56"/>
                        <a:gd name="T8" fmla="*/ 0 w 432"/>
                        <a:gd name="T9" fmla="*/ 48 h 56"/>
                        <a:gd name="T10" fmla="*/ 0 w 432"/>
                        <a:gd name="T11" fmla="*/ 48 h 56"/>
                        <a:gd name="T12" fmla="*/ 0 w 432"/>
                        <a:gd name="T13" fmla="*/ 56 h 56"/>
                        <a:gd name="T14" fmla="*/ 0 w 432"/>
                        <a:gd name="T15" fmla="*/ 56 h 56"/>
                        <a:gd name="T16" fmla="*/ 0 w 432"/>
                        <a:gd name="T17" fmla="*/ 56 h 56"/>
                        <a:gd name="T18" fmla="*/ 432 w 432"/>
                        <a:gd name="T19" fmla="*/ 56 h 56"/>
                        <a:gd name="T20" fmla="*/ 432 w 432"/>
                        <a:gd name="T21" fmla="*/ 56 h 56"/>
                        <a:gd name="T22" fmla="*/ 432 w 432"/>
                        <a:gd name="T23" fmla="*/ 56 h 56"/>
                        <a:gd name="T24" fmla="*/ 432 w 432"/>
                        <a:gd name="T25" fmla="*/ 48 h 56"/>
                        <a:gd name="T26" fmla="*/ 432 w 432"/>
                        <a:gd name="T27" fmla="*/ 48 h 56"/>
                        <a:gd name="T28" fmla="*/ 432 w 432"/>
                        <a:gd name="T29" fmla="*/ 48 h 56"/>
                        <a:gd name="T30" fmla="*/ 432 w 432"/>
                        <a:gd name="T31" fmla="*/ 48 h 56"/>
                        <a:gd name="T32" fmla="*/ 432 w 432"/>
                        <a:gd name="T33" fmla="*/ 48 h 56"/>
                        <a:gd name="T34" fmla="*/ 432 w 432"/>
                        <a:gd name="T35" fmla="*/ 48 h 56"/>
                        <a:gd name="T36" fmla="*/ 216 w 432"/>
                        <a:gd name="T37" fmla="*/ 0 h 56"/>
                        <a:gd name="T38" fmla="*/ 216 w 432"/>
                        <a:gd name="T39" fmla="*/ 0 h 56"/>
                        <a:gd name="T40" fmla="*/ 0 w 432"/>
                        <a:gd name="T41" fmla="*/ 48 h 56"/>
                        <a:gd name="T42" fmla="*/ 216 w 432"/>
                        <a:gd name="T43" fmla="*/ 8 h 56"/>
                        <a:gd name="T44" fmla="*/ 400 w 432"/>
                        <a:gd name="T45" fmla="*/ 48 h 56"/>
                        <a:gd name="T46" fmla="*/ 24 w 432"/>
                        <a:gd name="T47" fmla="*/ 48 h 56"/>
                        <a:gd name="T48" fmla="*/ 216 w 432"/>
                        <a:gd name="T49" fmla="*/ 8 h 56"/>
                        <a:gd name="T50" fmla="*/ 0 w 432"/>
                        <a:gd name="T51" fmla="*/ 48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2"/>
                        <a:gd name="T79" fmla="*/ 0 h 56"/>
                        <a:gd name="T80" fmla="*/ 432 w 43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2" h="56">
                          <a:moveTo>
                            <a:pt x="0" y="48"/>
                          </a:moveTo>
                          <a:lnTo>
                            <a:pt x="0" y="48"/>
                          </a:lnTo>
                          <a:lnTo>
                            <a:pt x="0" y="56"/>
                          </a:lnTo>
                          <a:lnTo>
                            <a:pt x="432" y="56"/>
                          </a:lnTo>
                          <a:lnTo>
                            <a:pt x="432" y="48"/>
                          </a:lnTo>
                          <a:lnTo>
                            <a:pt x="216" y="0"/>
                          </a:lnTo>
                          <a:lnTo>
                            <a:pt x="0" y="48"/>
                          </a:lnTo>
                          <a:lnTo>
                            <a:pt x="216" y="8"/>
                          </a:lnTo>
                          <a:lnTo>
                            <a:pt x="400" y="48"/>
                          </a:lnTo>
                          <a:lnTo>
                            <a:pt x="24" y="48"/>
                          </a:lnTo>
                          <a:lnTo>
                            <a:pt x="216" y="8"/>
                          </a:lnTo>
                          <a:lnTo>
                            <a:pt x="0" y="48"/>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115853" name="Group 475"/>
                <p:cNvGrpSpPr>
                  <a:grpSpLocks/>
                </p:cNvGrpSpPr>
                <p:nvPr/>
              </p:nvGrpSpPr>
              <p:grpSpPr bwMode="auto">
                <a:xfrm>
                  <a:off x="1960" y="2496"/>
                  <a:ext cx="56" cy="104"/>
                  <a:chOff x="3186" y="530"/>
                  <a:chExt cx="56" cy="104"/>
                </a:xfrm>
              </p:grpSpPr>
              <p:sp>
                <p:nvSpPr>
                  <p:cNvPr id="116003" name="Oval 476"/>
                  <p:cNvSpPr>
                    <a:spLocks noChangeArrowheads="1"/>
                  </p:cNvSpPr>
                  <p:nvPr/>
                </p:nvSpPr>
                <p:spPr bwMode="auto">
                  <a:xfrm>
                    <a:off x="3194" y="538"/>
                    <a:ext cx="40" cy="88"/>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6004" name="Oval 477"/>
                  <p:cNvSpPr>
                    <a:spLocks noChangeArrowheads="1"/>
                  </p:cNvSpPr>
                  <p:nvPr/>
                </p:nvSpPr>
                <p:spPr bwMode="auto">
                  <a:xfrm>
                    <a:off x="3186" y="530"/>
                    <a:ext cx="56" cy="104"/>
                  </a:xfrm>
                  <a:prstGeom prst="ellipse">
                    <a:avLst/>
                  </a:prstGeom>
                  <a:noFill/>
                  <a:ln w="19050">
                    <a:solidFill>
                      <a:srgbClr val="000000"/>
                    </a:solidFill>
                    <a:round/>
                    <a:headEnd/>
                    <a:tailEnd/>
                  </a:ln>
                </p:spPr>
                <p:txBody>
                  <a:bodyPr>
                    <a:prstTxWarp prst="textNoShape">
                      <a:avLst/>
                    </a:prstTxWarp>
                  </a:bodyPr>
                  <a:lstStyle/>
                  <a:p>
                    <a:endParaRPr lang="en-US"/>
                  </a:p>
                </p:txBody>
              </p:sp>
              <p:sp>
                <p:nvSpPr>
                  <p:cNvPr id="116005" name="Oval 478"/>
                  <p:cNvSpPr>
                    <a:spLocks noChangeArrowheads="1"/>
                  </p:cNvSpPr>
                  <p:nvPr/>
                </p:nvSpPr>
                <p:spPr bwMode="auto">
                  <a:xfrm>
                    <a:off x="3194" y="538"/>
                    <a:ext cx="40"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6006" name="Oval 479"/>
                  <p:cNvSpPr>
                    <a:spLocks noChangeArrowheads="1"/>
                  </p:cNvSpPr>
                  <p:nvPr/>
                </p:nvSpPr>
                <p:spPr bwMode="auto">
                  <a:xfrm>
                    <a:off x="3186" y="530"/>
                    <a:ext cx="56"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15854" name="Group 480"/>
                <p:cNvGrpSpPr>
                  <a:grpSpLocks/>
                </p:cNvGrpSpPr>
                <p:nvPr/>
              </p:nvGrpSpPr>
              <p:grpSpPr bwMode="auto">
                <a:xfrm>
                  <a:off x="1968" y="2536"/>
                  <a:ext cx="96" cy="72"/>
                  <a:chOff x="3194" y="570"/>
                  <a:chExt cx="96" cy="72"/>
                </a:xfrm>
              </p:grpSpPr>
              <p:grpSp>
                <p:nvGrpSpPr>
                  <p:cNvPr id="115855" name="Group 481"/>
                  <p:cNvGrpSpPr>
                    <a:grpSpLocks/>
                  </p:cNvGrpSpPr>
                  <p:nvPr/>
                </p:nvGrpSpPr>
                <p:grpSpPr bwMode="auto">
                  <a:xfrm>
                    <a:off x="3194" y="570"/>
                    <a:ext cx="96" cy="64"/>
                    <a:chOff x="3194" y="570"/>
                    <a:chExt cx="96" cy="64"/>
                  </a:xfrm>
                </p:grpSpPr>
                <p:sp>
                  <p:nvSpPr>
                    <p:cNvPr id="116001" name="Freeform 482"/>
                    <p:cNvSpPr>
                      <a:spLocks/>
                    </p:cNvSpPr>
                    <p:nvPr/>
                  </p:nvSpPr>
                  <p:spPr bwMode="auto">
                    <a:xfrm>
                      <a:off x="3194" y="570"/>
                      <a:ext cx="88" cy="64"/>
                    </a:xfrm>
                    <a:custGeom>
                      <a:avLst/>
                      <a:gdLst>
                        <a:gd name="T0" fmla="*/ 0 w 88"/>
                        <a:gd name="T1" fmla="*/ 56 h 64"/>
                        <a:gd name="T2" fmla="*/ 8 w 88"/>
                        <a:gd name="T3" fmla="*/ 56 h 64"/>
                        <a:gd name="T4" fmla="*/ 8 w 88"/>
                        <a:gd name="T5" fmla="*/ 64 h 64"/>
                        <a:gd name="T6" fmla="*/ 16 w 88"/>
                        <a:gd name="T7" fmla="*/ 64 h 64"/>
                        <a:gd name="T8" fmla="*/ 24 w 88"/>
                        <a:gd name="T9" fmla="*/ 64 h 64"/>
                        <a:gd name="T10" fmla="*/ 32 w 88"/>
                        <a:gd name="T11" fmla="*/ 64 h 64"/>
                        <a:gd name="T12" fmla="*/ 40 w 88"/>
                        <a:gd name="T13" fmla="*/ 64 h 64"/>
                        <a:gd name="T14" fmla="*/ 48 w 88"/>
                        <a:gd name="T15" fmla="*/ 56 h 64"/>
                        <a:gd name="T16" fmla="*/ 56 w 88"/>
                        <a:gd name="T17" fmla="*/ 56 h 64"/>
                        <a:gd name="T18" fmla="*/ 64 w 88"/>
                        <a:gd name="T19" fmla="*/ 48 h 64"/>
                        <a:gd name="T20" fmla="*/ 72 w 88"/>
                        <a:gd name="T21" fmla="*/ 48 h 64"/>
                        <a:gd name="T22" fmla="*/ 80 w 88"/>
                        <a:gd name="T23" fmla="*/ 40 h 64"/>
                        <a:gd name="T24" fmla="*/ 88 w 88"/>
                        <a:gd name="T25" fmla="*/ 32 h 64"/>
                        <a:gd name="T26" fmla="*/ 88 w 88"/>
                        <a:gd name="T27" fmla="*/ 24 h 64"/>
                        <a:gd name="T28" fmla="*/ 88 w 88"/>
                        <a:gd name="T29" fmla="*/ 24 h 64"/>
                        <a:gd name="T30" fmla="*/ 88 w 88"/>
                        <a:gd name="T31" fmla="*/ 16 h 64"/>
                        <a:gd name="T32" fmla="*/ 88 w 88"/>
                        <a:gd name="T33" fmla="*/ 8 h 64"/>
                        <a:gd name="T34" fmla="*/ 88 w 88"/>
                        <a:gd name="T35" fmla="*/ 8 h 64"/>
                        <a:gd name="T36" fmla="*/ 80 w 88"/>
                        <a:gd name="T37" fmla="*/ 8 h 64"/>
                        <a:gd name="T38" fmla="*/ 80 w 88"/>
                        <a:gd name="T39" fmla="*/ 0 h 64"/>
                        <a:gd name="T40" fmla="*/ 72 w 88"/>
                        <a:gd name="T41" fmla="*/ 0 h 64"/>
                        <a:gd name="T42" fmla="*/ 64 w 88"/>
                        <a:gd name="T43" fmla="*/ 8 h 64"/>
                        <a:gd name="T44" fmla="*/ 56 w 88"/>
                        <a:gd name="T45" fmla="*/ 8 h 64"/>
                        <a:gd name="T46" fmla="*/ 48 w 88"/>
                        <a:gd name="T47" fmla="*/ 8 h 64"/>
                        <a:gd name="T48" fmla="*/ 32 w 88"/>
                        <a:gd name="T49" fmla="*/ 16 h 64"/>
                        <a:gd name="T50" fmla="*/ 24 w 88"/>
                        <a:gd name="T51" fmla="*/ 16 h 64"/>
                        <a:gd name="T52" fmla="*/ 16 w 88"/>
                        <a:gd name="T53" fmla="*/ 24 h 64"/>
                        <a:gd name="T54" fmla="*/ 16 w 88"/>
                        <a:gd name="T55" fmla="*/ 32 h 64"/>
                        <a:gd name="T56" fmla="*/ 8 w 88"/>
                        <a:gd name="T57" fmla="*/ 32 h 64"/>
                        <a:gd name="T58" fmla="*/ 8 w 88"/>
                        <a:gd name="T59" fmla="*/ 40 h 64"/>
                        <a:gd name="T60" fmla="*/ 0 w 88"/>
                        <a:gd name="T61" fmla="*/ 48 h 64"/>
                        <a:gd name="T62" fmla="*/ 0 w 88"/>
                        <a:gd name="T63" fmla="*/ 48 h 64"/>
                        <a:gd name="T64" fmla="*/ 0 w 88"/>
                        <a:gd name="T65" fmla="*/ 56 h 64"/>
                        <a:gd name="T66" fmla="*/ 0 w 88"/>
                        <a:gd name="T67" fmla="*/ 56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8"/>
                        <a:gd name="T103" fmla="*/ 0 h 64"/>
                        <a:gd name="T104" fmla="*/ 88 w 88"/>
                        <a:gd name="T105" fmla="*/ 64 h 6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8" h="64">
                          <a:moveTo>
                            <a:pt x="0" y="56"/>
                          </a:moveTo>
                          <a:lnTo>
                            <a:pt x="8" y="56"/>
                          </a:lnTo>
                          <a:lnTo>
                            <a:pt x="8" y="64"/>
                          </a:lnTo>
                          <a:lnTo>
                            <a:pt x="16" y="64"/>
                          </a:lnTo>
                          <a:lnTo>
                            <a:pt x="24" y="64"/>
                          </a:lnTo>
                          <a:lnTo>
                            <a:pt x="32" y="64"/>
                          </a:lnTo>
                          <a:lnTo>
                            <a:pt x="40" y="64"/>
                          </a:lnTo>
                          <a:lnTo>
                            <a:pt x="48" y="56"/>
                          </a:lnTo>
                          <a:lnTo>
                            <a:pt x="56" y="56"/>
                          </a:lnTo>
                          <a:lnTo>
                            <a:pt x="64" y="48"/>
                          </a:lnTo>
                          <a:lnTo>
                            <a:pt x="72" y="48"/>
                          </a:lnTo>
                          <a:lnTo>
                            <a:pt x="80" y="40"/>
                          </a:lnTo>
                          <a:lnTo>
                            <a:pt x="88" y="32"/>
                          </a:lnTo>
                          <a:lnTo>
                            <a:pt x="88" y="24"/>
                          </a:lnTo>
                          <a:lnTo>
                            <a:pt x="88" y="16"/>
                          </a:lnTo>
                          <a:lnTo>
                            <a:pt x="88" y="8"/>
                          </a:lnTo>
                          <a:lnTo>
                            <a:pt x="80" y="8"/>
                          </a:lnTo>
                          <a:lnTo>
                            <a:pt x="80" y="0"/>
                          </a:lnTo>
                          <a:lnTo>
                            <a:pt x="72" y="0"/>
                          </a:lnTo>
                          <a:lnTo>
                            <a:pt x="64" y="8"/>
                          </a:lnTo>
                          <a:lnTo>
                            <a:pt x="56" y="8"/>
                          </a:lnTo>
                          <a:lnTo>
                            <a:pt x="48" y="8"/>
                          </a:lnTo>
                          <a:lnTo>
                            <a:pt x="32" y="16"/>
                          </a:lnTo>
                          <a:lnTo>
                            <a:pt x="24" y="16"/>
                          </a:lnTo>
                          <a:lnTo>
                            <a:pt x="16" y="24"/>
                          </a:lnTo>
                          <a:lnTo>
                            <a:pt x="16" y="32"/>
                          </a:lnTo>
                          <a:lnTo>
                            <a:pt x="8" y="32"/>
                          </a:lnTo>
                          <a:lnTo>
                            <a:pt x="8" y="40"/>
                          </a:lnTo>
                          <a:lnTo>
                            <a:pt x="0" y="48"/>
                          </a:lnTo>
                          <a:lnTo>
                            <a:pt x="0" y="56"/>
                          </a:lnTo>
                          <a:close/>
                        </a:path>
                      </a:pathLst>
                    </a:custGeom>
                    <a:solidFill>
                      <a:srgbClr val="808080"/>
                    </a:solidFill>
                    <a:ln w="9525">
                      <a:noFill/>
                      <a:round/>
                      <a:headEnd/>
                      <a:tailEnd/>
                    </a:ln>
                  </p:spPr>
                  <p:txBody>
                    <a:bodyPr>
                      <a:prstTxWarp prst="textNoShape">
                        <a:avLst/>
                      </a:prstTxWarp>
                    </a:bodyPr>
                    <a:lstStyle/>
                    <a:p>
                      <a:endParaRPr lang="en-US"/>
                    </a:p>
                  </p:txBody>
                </p:sp>
                <p:sp>
                  <p:nvSpPr>
                    <p:cNvPr id="116002" name="Freeform 483"/>
                    <p:cNvSpPr>
                      <a:spLocks/>
                    </p:cNvSpPr>
                    <p:nvPr/>
                  </p:nvSpPr>
                  <p:spPr bwMode="auto">
                    <a:xfrm>
                      <a:off x="3194" y="570"/>
                      <a:ext cx="96" cy="64"/>
                    </a:xfrm>
                    <a:custGeom>
                      <a:avLst/>
                      <a:gdLst>
                        <a:gd name="T0" fmla="*/ 8 w 96"/>
                        <a:gd name="T1" fmla="*/ 64 h 64"/>
                        <a:gd name="T2" fmla="*/ 8 w 96"/>
                        <a:gd name="T3" fmla="*/ 64 h 64"/>
                        <a:gd name="T4" fmla="*/ 24 w 96"/>
                        <a:gd name="T5" fmla="*/ 64 h 64"/>
                        <a:gd name="T6" fmla="*/ 32 w 96"/>
                        <a:gd name="T7" fmla="*/ 64 h 64"/>
                        <a:gd name="T8" fmla="*/ 48 w 96"/>
                        <a:gd name="T9" fmla="*/ 64 h 64"/>
                        <a:gd name="T10" fmla="*/ 56 w 96"/>
                        <a:gd name="T11" fmla="*/ 56 h 64"/>
                        <a:gd name="T12" fmla="*/ 72 w 96"/>
                        <a:gd name="T13" fmla="*/ 48 h 64"/>
                        <a:gd name="T14" fmla="*/ 80 w 96"/>
                        <a:gd name="T15" fmla="*/ 40 h 64"/>
                        <a:gd name="T16" fmla="*/ 88 w 96"/>
                        <a:gd name="T17" fmla="*/ 32 h 64"/>
                        <a:gd name="T18" fmla="*/ 96 w 96"/>
                        <a:gd name="T19" fmla="*/ 24 h 64"/>
                        <a:gd name="T20" fmla="*/ 96 w 96"/>
                        <a:gd name="T21" fmla="*/ 16 h 64"/>
                        <a:gd name="T22" fmla="*/ 96 w 96"/>
                        <a:gd name="T23" fmla="*/ 8 h 64"/>
                        <a:gd name="T24" fmla="*/ 88 w 96"/>
                        <a:gd name="T25" fmla="*/ 8 h 64"/>
                        <a:gd name="T26" fmla="*/ 80 w 96"/>
                        <a:gd name="T27" fmla="*/ 0 h 64"/>
                        <a:gd name="T28" fmla="*/ 72 w 96"/>
                        <a:gd name="T29" fmla="*/ 0 h 64"/>
                        <a:gd name="T30" fmla="*/ 64 w 96"/>
                        <a:gd name="T31" fmla="*/ 0 h 64"/>
                        <a:gd name="T32" fmla="*/ 48 w 96"/>
                        <a:gd name="T33" fmla="*/ 8 h 64"/>
                        <a:gd name="T34" fmla="*/ 32 w 96"/>
                        <a:gd name="T35" fmla="*/ 8 h 64"/>
                        <a:gd name="T36" fmla="*/ 16 w 96"/>
                        <a:gd name="T37" fmla="*/ 24 h 64"/>
                        <a:gd name="T38" fmla="*/ 8 w 96"/>
                        <a:gd name="T39" fmla="*/ 24 h 64"/>
                        <a:gd name="T40" fmla="*/ 0 w 96"/>
                        <a:gd name="T41" fmla="*/ 40 h 64"/>
                        <a:gd name="T42" fmla="*/ 0 w 96"/>
                        <a:gd name="T43" fmla="*/ 48 h 64"/>
                        <a:gd name="T44" fmla="*/ 0 w 96"/>
                        <a:gd name="T45" fmla="*/ 48 h 64"/>
                        <a:gd name="T46" fmla="*/ 0 w 96"/>
                        <a:gd name="T47" fmla="*/ 56 h 64"/>
                        <a:gd name="T48" fmla="*/ 8 w 96"/>
                        <a:gd name="T49" fmla="*/ 56 h 64"/>
                        <a:gd name="T50" fmla="*/ 8 w 96"/>
                        <a:gd name="T51" fmla="*/ 48 h 64"/>
                        <a:gd name="T52" fmla="*/ 8 w 96"/>
                        <a:gd name="T53" fmla="*/ 32 h 64"/>
                        <a:gd name="T54" fmla="*/ 24 w 96"/>
                        <a:gd name="T55" fmla="*/ 24 h 64"/>
                        <a:gd name="T56" fmla="*/ 40 w 96"/>
                        <a:gd name="T57" fmla="*/ 16 h 64"/>
                        <a:gd name="T58" fmla="*/ 48 w 96"/>
                        <a:gd name="T59" fmla="*/ 8 h 64"/>
                        <a:gd name="T60" fmla="*/ 64 w 96"/>
                        <a:gd name="T61" fmla="*/ 8 h 64"/>
                        <a:gd name="T62" fmla="*/ 72 w 96"/>
                        <a:gd name="T63" fmla="*/ 8 h 64"/>
                        <a:gd name="T64" fmla="*/ 88 w 96"/>
                        <a:gd name="T65" fmla="*/ 8 h 64"/>
                        <a:gd name="T66" fmla="*/ 88 w 96"/>
                        <a:gd name="T67" fmla="*/ 16 h 64"/>
                        <a:gd name="T68" fmla="*/ 88 w 96"/>
                        <a:gd name="T69" fmla="*/ 24 h 64"/>
                        <a:gd name="T70" fmla="*/ 80 w 96"/>
                        <a:gd name="T71" fmla="*/ 40 h 64"/>
                        <a:gd name="T72" fmla="*/ 64 w 96"/>
                        <a:gd name="T73" fmla="*/ 48 h 64"/>
                        <a:gd name="T74" fmla="*/ 48 w 96"/>
                        <a:gd name="T75" fmla="*/ 56 h 64"/>
                        <a:gd name="T76" fmla="*/ 32 w 96"/>
                        <a:gd name="T77" fmla="*/ 64 h 64"/>
                        <a:gd name="T78" fmla="*/ 16 w 96"/>
                        <a:gd name="T79" fmla="*/ 64 h 64"/>
                        <a:gd name="T80" fmla="*/ 8 w 96"/>
                        <a:gd name="T81" fmla="*/ 56 h 64"/>
                        <a:gd name="T82" fmla="*/ 8 w 96"/>
                        <a:gd name="T83" fmla="*/ 64 h 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6"/>
                        <a:gd name="T127" fmla="*/ 0 h 64"/>
                        <a:gd name="T128" fmla="*/ 96 w 96"/>
                        <a:gd name="T129" fmla="*/ 64 h 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6" h="64">
                          <a:moveTo>
                            <a:pt x="8" y="64"/>
                          </a:moveTo>
                          <a:lnTo>
                            <a:pt x="8" y="64"/>
                          </a:lnTo>
                          <a:lnTo>
                            <a:pt x="16" y="64"/>
                          </a:lnTo>
                          <a:lnTo>
                            <a:pt x="24" y="64"/>
                          </a:lnTo>
                          <a:lnTo>
                            <a:pt x="32" y="64"/>
                          </a:lnTo>
                          <a:lnTo>
                            <a:pt x="40" y="64"/>
                          </a:lnTo>
                          <a:lnTo>
                            <a:pt x="48" y="64"/>
                          </a:lnTo>
                          <a:lnTo>
                            <a:pt x="56" y="56"/>
                          </a:lnTo>
                          <a:lnTo>
                            <a:pt x="64" y="56"/>
                          </a:lnTo>
                          <a:lnTo>
                            <a:pt x="72" y="48"/>
                          </a:lnTo>
                          <a:lnTo>
                            <a:pt x="80" y="40"/>
                          </a:lnTo>
                          <a:lnTo>
                            <a:pt x="88" y="32"/>
                          </a:lnTo>
                          <a:lnTo>
                            <a:pt x="88" y="24"/>
                          </a:lnTo>
                          <a:lnTo>
                            <a:pt x="96" y="24"/>
                          </a:lnTo>
                          <a:lnTo>
                            <a:pt x="96" y="16"/>
                          </a:lnTo>
                          <a:lnTo>
                            <a:pt x="96" y="8"/>
                          </a:lnTo>
                          <a:lnTo>
                            <a:pt x="88" y="8"/>
                          </a:lnTo>
                          <a:lnTo>
                            <a:pt x="80" y="0"/>
                          </a:lnTo>
                          <a:lnTo>
                            <a:pt x="72" y="0"/>
                          </a:lnTo>
                          <a:lnTo>
                            <a:pt x="64" y="0"/>
                          </a:lnTo>
                          <a:lnTo>
                            <a:pt x="56" y="0"/>
                          </a:lnTo>
                          <a:lnTo>
                            <a:pt x="48" y="8"/>
                          </a:lnTo>
                          <a:lnTo>
                            <a:pt x="40" y="8"/>
                          </a:lnTo>
                          <a:lnTo>
                            <a:pt x="32" y="8"/>
                          </a:lnTo>
                          <a:lnTo>
                            <a:pt x="24" y="16"/>
                          </a:lnTo>
                          <a:lnTo>
                            <a:pt x="16" y="24"/>
                          </a:lnTo>
                          <a:lnTo>
                            <a:pt x="8" y="24"/>
                          </a:lnTo>
                          <a:lnTo>
                            <a:pt x="8" y="32"/>
                          </a:lnTo>
                          <a:lnTo>
                            <a:pt x="0" y="40"/>
                          </a:lnTo>
                          <a:lnTo>
                            <a:pt x="0" y="48"/>
                          </a:lnTo>
                          <a:lnTo>
                            <a:pt x="0" y="56"/>
                          </a:lnTo>
                          <a:lnTo>
                            <a:pt x="8" y="64"/>
                          </a:lnTo>
                          <a:lnTo>
                            <a:pt x="8" y="56"/>
                          </a:lnTo>
                          <a:lnTo>
                            <a:pt x="8" y="48"/>
                          </a:lnTo>
                          <a:lnTo>
                            <a:pt x="8" y="40"/>
                          </a:lnTo>
                          <a:lnTo>
                            <a:pt x="8" y="32"/>
                          </a:lnTo>
                          <a:lnTo>
                            <a:pt x="16" y="32"/>
                          </a:lnTo>
                          <a:lnTo>
                            <a:pt x="24" y="24"/>
                          </a:lnTo>
                          <a:lnTo>
                            <a:pt x="32" y="24"/>
                          </a:lnTo>
                          <a:lnTo>
                            <a:pt x="40" y="16"/>
                          </a:lnTo>
                          <a:lnTo>
                            <a:pt x="48" y="8"/>
                          </a:lnTo>
                          <a:lnTo>
                            <a:pt x="56" y="8"/>
                          </a:lnTo>
                          <a:lnTo>
                            <a:pt x="64" y="8"/>
                          </a:lnTo>
                          <a:lnTo>
                            <a:pt x="72" y="8"/>
                          </a:lnTo>
                          <a:lnTo>
                            <a:pt x="80" y="8"/>
                          </a:lnTo>
                          <a:lnTo>
                            <a:pt x="88" y="8"/>
                          </a:lnTo>
                          <a:lnTo>
                            <a:pt x="88" y="16"/>
                          </a:lnTo>
                          <a:lnTo>
                            <a:pt x="88" y="24"/>
                          </a:lnTo>
                          <a:lnTo>
                            <a:pt x="80" y="32"/>
                          </a:lnTo>
                          <a:lnTo>
                            <a:pt x="80" y="40"/>
                          </a:lnTo>
                          <a:lnTo>
                            <a:pt x="72" y="40"/>
                          </a:lnTo>
                          <a:lnTo>
                            <a:pt x="64" y="48"/>
                          </a:lnTo>
                          <a:lnTo>
                            <a:pt x="56" y="56"/>
                          </a:lnTo>
                          <a:lnTo>
                            <a:pt x="48" y="56"/>
                          </a:lnTo>
                          <a:lnTo>
                            <a:pt x="40" y="56"/>
                          </a:lnTo>
                          <a:lnTo>
                            <a:pt x="32" y="64"/>
                          </a:lnTo>
                          <a:lnTo>
                            <a:pt x="24" y="64"/>
                          </a:lnTo>
                          <a:lnTo>
                            <a:pt x="16" y="64"/>
                          </a:lnTo>
                          <a:lnTo>
                            <a:pt x="16" y="56"/>
                          </a:lnTo>
                          <a:lnTo>
                            <a:pt x="8" y="56"/>
                          </a:lnTo>
                          <a:lnTo>
                            <a:pt x="8" y="64"/>
                          </a:lnTo>
                          <a:close/>
                        </a:path>
                      </a:pathLst>
                    </a:custGeom>
                    <a:solidFill>
                      <a:srgbClr val="000000"/>
                    </a:solidFill>
                    <a:ln w="9525">
                      <a:noFill/>
                      <a:round/>
                      <a:headEnd/>
                      <a:tailEnd/>
                    </a:ln>
                  </p:spPr>
                  <p:txBody>
                    <a:bodyPr>
                      <a:prstTxWarp prst="textNoShape">
                        <a:avLst/>
                      </a:prstTxWarp>
                    </a:bodyPr>
                    <a:lstStyle/>
                    <a:p>
                      <a:endParaRPr lang="en-US"/>
                    </a:p>
                  </p:txBody>
                </p:sp>
              </p:grpSp>
              <p:grpSp>
                <p:nvGrpSpPr>
                  <p:cNvPr id="115856" name="Group 484"/>
                  <p:cNvGrpSpPr>
                    <a:grpSpLocks/>
                  </p:cNvGrpSpPr>
                  <p:nvPr/>
                </p:nvGrpSpPr>
                <p:grpSpPr bwMode="auto">
                  <a:xfrm>
                    <a:off x="3194" y="586"/>
                    <a:ext cx="48" cy="56"/>
                    <a:chOff x="3194" y="586"/>
                    <a:chExt cx="48" cy="56"/>
                  </a:xfrm>
                </p:grpSpPr>
                <p:sp>
                  <p:nvSpPr>
                    <p:cNvPr id="115999" name="Freeform 485"/>
                    <p:cNvSpPr>
                      <a:spLocks/>
                    </p:cNvSpPr>
                    <p:nvPr/>
                  </p:nvSpPr>
                  <p:spPr bwMode="auto">
                    <a:xfrm>
                      <a:off x="3194" y="586"/>
                      <a:ext cx="48" cy="48"/>
                    </a:xfrm>
                    <a:custGeom>
                      <a:avLst/>
                      <a:gdLst>
                        <a:gd name="T0" fmla="*/ 0 w 48"/>
                        <a:gd name="T1" fmla="*/ 40 h 48"/>
                        <a:gd name="T2" fmla="*/ 8 w 48"/>
                        <a:gd name="T3" fmla="*/ 48 h 48"/>
                        <a:gd name="T4" fmla="*/ 16 w 48"/>
                        <a:gd name="T5" fmla="*/ 48 h 48"/>
                        <a:gd name="T6" fmla="*/ 24 w 48"/>
                        <a:gd name="T7" fmla="*/ 48 h 48"/>
                        <a:gd name="T8" fmla="*/ 32 w 48"/>
                        <a:gd name="T9" fmla="*/ 48 h 48"/>
                        <a:gd name="T10" fmla="*/ 40 w 48"/>
                        <a:gd name="T11" fmla="*/ 40 h 48"/>
                        <a:gd name="T12" fmla="*/ 48 w 48"/>
                        <a:gd name="T13" fmla="*/ 32 h 48"/>
                        <a:gd name="T14" fmla="*/ 48 w 48"/>
                        <a:gd name="T15" fmla="*/ 24 h 48"/>
                        <a:gd name="T16" fmla="*/ 48 w 48"/>
                        <a:gd name="T17" fmla="*/ 16 h 48"/>
                        <a:gd name="T18" fmla="*/ 40 w 48"/>
                        <a:gd name="T19" fmla="*/ 8 h 48"/>
                        <a:gd name="T20" fmla="*/ 32 w 48"/>
                        <a:gd name="T21" fmla="*/ 8 h 48"/>
                        <a:gd name="T22" fmla="*/ 24 w 48"/>
                        <a:gd name="T23" fmla="*/ 0 h 48"/>
                        <a:gd name="T24" fmla="*/ 16 w 48"/>
                        <a:gd name="T25" fmla="*/ 8 h 48"/>
                        <a:gd name="T26" fmla="*/ 8 w 48"/>
                        <a:gd name="T27" fmla="*/ 16 h 48"/>
                        <a:gd name="T28" fmla="*/ 0 w 48"/>
                        <a:gd name="T29" fmla="*/ 24 h 48"/>
                        <a:gd name="T30" fmla="*/ 0 w 48"/>
                        <a:gd name="T31" fmla="*/ 32 h 48"/>
                        <a:gd name="T32" fmla="*/ 0 w 48"/>
                        <a:gd name="T33" fmla="*/ 40 h 48"/>
                        <a:gd name="T34" fmla="*/ 0 w 48"/>
                        <a:gd name="T35" fmla="*/ 40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0" y="40"/>
                          </a:moveTo>
                          <a:lnTo>
                            <a:pt x="8" y="48"/>
                          </a:lnTo>
                          <a:lnTo>
                            <a:pt x="16" y="48"/>
                          </a:lnTo>
                          <a:lnTo>
                            <a:pt x="24" y="48"/>
                          </a:lnTo>
                          <a:lnTo>
                            <a:pt x="32" y="48"/>
                          </a:lnTo>
                          <a:lnTo>
                            <a:pt x="40" y="40"/>
                          </a:lnTo>
                          <a:lnTo>
                            <a:pt x="48" y="32"/>
                          </a:lnTo>
                          <a:lnTo>
                            <a:pt x="48" y="24"/>
                          </a:lnTo>
                          <a:lnTo>
                            <a:pt x="48" y="16"/>
                          </a:lnTo>
                          <a:lnTo>
                            <a:pt x="40" y="8"/>
                          </a:lnTo>
                          <a:lnTo>
                            <a:pt x="32" y="8"/>
                          </a:lnTo>
                          <a:lnTo>
                            <a:pt x="24" y="0"/>
                          </a:lnTo>
                          <a:lnTo>
                            <a:pt x="16" y="8"/>
                          </a:lnTo>
                          <a:lnTo>
                            <a:pt x="8" y="16"/>
                          </a:lnTo>
                          <a:lnTo>
                            <a:pt x="0" y="24"/>
                          </a:lnTo>
                          <a:lnTo>
                            <a:pt x="0" y="32"/>
                          </a:lnTo>
                          <a:lnTo>
                            <a:pt x="0" y="40"/>
                          </a:lnTo>
                          <a:close/>
                        </a:path>
                      </a:pathLst>
                    </a:custGeom>
                    <a:solidFill>
                      <a:srgbClr val="000000"/>
                    </a:solidFill>
                    <a:ln w="9525">
                      <a:noFill/>
                      <a:round/>
                      <a:headEnd/>
                      <a:tailEnd/>
                    </a:ln>
                  </p:spPr>
                  <p:txBody>
                    <a:bodyPr>
                      <a:prstTxWarp prst="textNoShape">
                        <a:avLst/>
                      </a:prstTxWarp>
                    </a:bodyPr>
                    <a:lstStyle/>
                    <a:p>
                      <a:endParaRPr lang="en-US"/>
                    </a:p>
                  </p:txBody>
                </p:sp>
                <p:sp>
                  <p:nvSpPr>
                    <p:cNvPr id="116000" name="Freeform 486"/>
                    <p:cNvSpPr>
                      <a:spLocks/>
                    </p:cNvSpPr>
                    <p:nvPr/>
                  </p:nvSpPr>
                  <p:spPr bwMode="auto">
                    <a:xfrm>
                      <a:off x="3194" y="586"/>
                      <a:ext cx="48" cy="56"/>
                    </a:xfrm>
                    <a:custGeom>
                      <a:avLst/>
                      <a:gdLst>
                        <a:gd name="T0" fmla="*/ 8 w 48"/>
                        <a:gd name="T1" fmla="*/ 48 h 56"/>
                        <a:gd name="T2" fmla="*/ 8 w 48"/>
                        <a:gd name="T3" fmla="*/ 48 h 56"/>
                        <a:gd name="T4" fmla="*/ 8 w 48"/>
                        <a:gd name="T5" fmla="*/ 48 h 56"/>
                        <a:gd name="T6" fmla="*/ 16 w 48"/>
                        <a:gd name="T7" fmla="*/ 56 h 56"/>
                        <a:gd name="T8" fmla="*/ 16 w 48"/>
                        <a:gd name="T9" fmla="*/ 56 h 56"/>
                        <a:gd name="T10" fmla="*/ 24 w 48"/>
                        <a:gd name="T11" fmla="*/ 56 h 56"/>
                        <a:gd name="T12" fmla="*/ 24 w 48"/>
                        <a:gd name="T13" fmla="*/ 56 h 56"/>
                        <a:gd name="T14" fmla="*/ 40 w 48"/>
                        <a:gd name="T15" fmla="*/ 48 h 56"/>
                        <a:gd name="T16" fmla="*/ 40 w 48"/>
                        <a:gd name="T17" fmla="*/ 48 h 56"/>
                        <a:gd name="T18" fmla="*/ 48 w 48"/>
                        <a:gd name="T19" fmla="*/ 48 h 56"/>
                        <a:gd name="T20" fmla="*/ 48 w 48"/>
                        <a:gd name="T21" fmla="*/ 48 h 56"/>
                        <a:gd name="T22" fmla="*/ 48 w 48"/>
                        <a:gd name="T23" fmla="*/ 40 h 56"/>
                        <a:gd name="T24" fmla="*/ 48 w 48"/>
                        <a:gd name="T25" fmla="*/ 32 h 56"/>
                        <a:gd name="T26" fmla="*/ 48 w 48"/>
                        <a:gd name="T27" fmla="*/ 24 h 56"/>
                        <a:gd name="T28" fmla="*/ 48 w 48"/>
                        <a:gd name="T29" fmla="*/ 24 h 56"/>
                        <a:gd name="T30" fmla="*/ 48 w 48"/>
                        <a:gd name="T31" fmla="*/ 24 h 56"/>
                        <a:gd name="T32" fmla="*/ 48 w 48"/>
                        <a:gd name="T33" fmla="*/ 16 h 56"/>
                        <a:gd name="T34" fmla="*/ 40 w 48"/>
                        <a:gd name="T35" fmla="*/ 8 h 56"/>
                        <a:gd name="T36" fmla="*/ 40 w 48"/>
                        <a:gd name="T37" fmla="*/ 8 h 56"/>
                        <a:gd name="T38" fmla="*/ 32 w 48"/>
                        <a:gd name="T39" fmla="*/ 0 h 56"/>
                        <a:gd name="T40" fmla="*/ 32 w 48"/>
                        <a:gd name="T41" fmla="*/ 0 h 56"/>
                        <a:gd name="T42" fmla="*/ 24 w 48"/>
                        <a:gd name="T43" fmla="*/ 0 h 56"/>
                        <a:gd name="T44" fmla="*/ 24 w 48"/>
                        <a:gd name="T45" fmla="*/ 0 h 56"/>
                        <a:gd name="T46" fmla="*/ 24 w 48"/>
                        <a:gd name="T47" fmla="*/ 0 h 56"/>
                        <a:gd name="T48" fmla="*/ 16 w 48"/>
                        <a:gd name="T49" fmla="*/ 8 h 56"/>
                        <a:gd name="T50" fmla="*/ 8 w 48"/>
                        <a:gd name="T51" fmla="*/ 8 h 56"/>
                        <a:gd name="T52" fmla="*/ 0 w 48"/>
                        <a:gd name="T53" fmla="*/ 8 h 56"/>
                        <a:gd name="T54" fmla="*/ 0 w 48"/>
                        <a:gd name="T55" fmla="*/ 16 h 56"/>
                        <a:gd name="T56" fmla="*/ 0 w 48"/>
                        <a:gd name="T57" fmla="*/ 24 h 56"/>
                        <a:gd name="T58" fmla="*/ 0 w 48"/>
                        <a:gd name="T59" fmla="*/ 32 h 56"/>
                        <a:gd name="T60" fmla="*/ 0 w 48"/>
                        <a:gd name="T61" fmla="*/ 32 h 56"/>
                        <a:gd name="T62" fmla="*/ 0 w 48"/>
                        <a:gd name="T63" fmla="*/ 40 h 56"/>
                        <a:gd name="T64" fmla="*/ 8 w 48"/>
                        <a:gd name="T65" fmla="*/ 48 h 56"/>
                        <a:gd name="T66" fmla="*/ 8 w 48"/>
                        <a:gd name="T67" fmla="*/ 40 h 56"/>
                        <a:gd name="T68" fmla="*/ 8 w 48"/>
                        <a:gd name="T69" fmla="*/ 32 h 56"/>
                        <a:gd name="T70" fmla="*/ 8 w 48"/>
                        <a:gd name="T71" fmla="*/ 24 h 56"/>
                        <a:gd name="T72" fmla="*/ 8 w 48"/>
                        <a:gd name="T73" fmla="*/ 16 h 56"/>
                        <a:gd name="T74" fmla="*/ 16 w 48"/>
                        <a:gd name="T75" fmla="*/ 8 h 56"/>
                        <a:gd name="T76" fmla="*/ 24 w 48"/>
                        <a:gd name="T77" fmla="*/ 8 h 56"/>
                        <a:gd name="T78" fmla="*/ 32 w 48"/>
                        <a:gd name="T79" fmla="*/ 8 h 56"/>
                        <a:gd name="T80" fmla="*/ 40 w 48"/>
                        <a:gd name="T81" fmla="*/ 8 h 56"/>
                        <a:gd name="T82" fmla="*/ 40 w 48"/>
                        <a:gd name="T83" fmla="*/ 16 h 56"/>
                        <a:gd name="T84" fmla="*/ 48 w 48"/>
                        <a:gd name="T85" fmla="*/ 24 h 56"/>
                        <a:gd name="T86" fmla="*/ 48 w 48"/>
                        <a:gd name="T87" fmla="*/ 32 h 56"/>
                        <a:gd name="T88" fmla="*/ 40 w 48"/>
                        <a:gd name="T89" fmla="*/ 40 h 56"/>
                        <a:gd name="T90" fmla="*/ 40 w 48"/>
                        <a:gd name="T91" fmla="*/ 40 h 56"/>
                        <a:gd name="T92" fmla="*/ 32 w 48"/>
                        <a:gd name="T93" fmla="*/ 48 h 56"/>
                        <a:gd name="T94" fmla="*/ 24 w 48"/>
                        <a:gd name="T95" fmla="*/ 48 h 56"/>
                        <a:gd name="T96" fmla="*/ 16 w 48"/>
                        <a:gd name="T97" fmla="*/ 48 h 56"/>
                        <a:gd name="T98" fmla="*/ 8 w 48"/>
                        <a:gd name="T99" fmla="*/ 40 h 56"/>
                        <a:gd name="T100" fmla="*/ 8 w 48"/>
                        <a:gd name="T101" fmla="*/ 40 h 56"/>
                        <a:gd name="T102" fmla="*/ 8 w 48"/>
                        <a:gd name="T103" fmla="*/ 40 h 56"/>
                        <a:gd name="T104" fmla="*/ 8 w 48"/>
                        <a:gd name="T105" fmla="*/ 48 h 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
                        <a:gd name="T160" fmla="*/ 0 h 56"/>
                        <a:gd name="T161" fmla="*/ 48 w 48"/>
                        <a:gd name="T162" fmla="*/ 56 h 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 h="56">
                          <a:moveTo>
                            <a:pt x="8" y="48"/>
                          </a:moveTo>
                          <a:lnTo>
                            <a:pt x="8" y="48"/>
                          </a:lnTo>
                          <a:lnTo>
                            <a:pt x="16" y="56"/>
                          </a:lnTo>
                          <a:lnTo>
                            <a:pt x="24" y="56"/>
                          </a:lnTo>
                          <a:lnTo>
                            <a:pt x="40" y="48"/>
                          </a:lnTo>
                          <a:lnTo>
                            <a:pt x="48" y="48"/>
                          </a:lnTo>
                          <a:lnTo>
                            <a:pt x="48" y="40"/>
                          </a:lnTo>
                          <a:lnTo>
                            <a:pt x="48" y="32"/>
                          </a:lnTo>
                          <a:lnTo>
                            <a:pt x="48" y="24"/>
                          </a:lnTo>
                          <a:lnTo>
                            <a:pt x="48" y="16"/>
                          </a:lnTo>
                          <a:lnTo>
                            <a:pt x="40" y="8"/>
                          </a:lnTo>
                          <a:lnTo>
                            <a:pt x="32" y="0"/>
                          </a:lnTo>
                          <a:lnTo>
                            <a:pt x="24" y="0"/>
                          </a:lnTo>
                          <a:lnTo>
                            <a:pt x="16" y="8"/>
                          </a:lnTo>
                          <a:lnTo>
                            <a:pt x="8" y="8"/>
                          </a:lnTo>
                          <a:lnTo>
                            <a:pt x="0" y="8"/>
                          </a:lnTo>
                          <a:lnTo>
                            <a:pt x="0" y="16"/>
                          </a:lnTo>
                          <a:lnTo>
                            <a:pt x="0" y="24"/>
                          </a:lnTo>
                          <a:lnTo>
                            <a:pt x="0" y="32"/>
                          </a:lnTo>
                          <a:lnTo>
                            <a:pt x="0" y="40"/>
                          </a:lnTo>
                          <a:lnTo>
                            <a:pt x="8" y="48"/>
                          </a:lnTo>
                          <a:lnTo>
                            <a:pt x="8" y="40"/>
                          </a:lnTo>
                          <a:lnTo>
                            <a:pt x="8" y="32"/>
                          </a:lnTo>
                          <a:lnTo>
                            <a:pt x="8" y="24"/>
                          </a:lnTo>
                          <a:lnTo>
                            <a:pt x="8" y="16"/>
                          </a:lnTo>
                          <a:lnTo>
                            <a:pt x="16" y="8"/>
                          </a:lnTo>
                          <a:lnTo>
                            <a:pt x="24" y="8"/>
                          </a:lnTo>
                          <a:lnTo>
                            <a:pt x="32" y="8"/>
                          </a:lnTo>
                          <a:lnTo>
                            <a:pt x="40" y="8"/>
                          </a:lnTo>
                          <a:lnTo>
                            <a:pt x="40" y="16"/>
                          </a:lnTo>
                          <a:lnTo>
                            <a:pt x="48" y="24"/>
                          </a:lnTo>
                          <a:lnTo>
                            <a:pt x="48" y="32"/>
                          </a:lnTo>
                          <a:lnTo>
                            <a:pt x="40" y="40"/>
                          </a:lnTo>
                          <a:lnTo>
                            <a:pt x="32" y="48"/>
                          </a:lnTo>
                          <a:lnTo>
                            <a:pt x="24" y="48"/>
                          </a:lnTo>
                          <a:lnTo>
                            <a:pt x="16" y="48"/>
                          </a:lnTo>
                          <a:lnTo>
                            <a:pt x="8" y="40"/>
                          </a:lnTo>
                          <a:lnTo>
                            <a:pt x="8" y="48"/>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115857" name="Group 487"/>
                <p:cNvGrpSpPr>
                  <a:grpSpLocks/>
                </p:cNvGrpSpPr>
                <p:nvPr/>
              </p:nvGrpSpPr>
              <p:grpSpPr bwMode="auto">
                <a:xfrm>
                  <a:off x="1904" y="2544"/>
                  <a:ext cx="72" cy="96"/>
                  <a:chOff x="3130" y="578"/>
                  <a:chExt cx="72" cy="96"/>
                </a:xfrm>
              </p:grpSpPr>
              <p:grpSp>
                <p:nvGrpSpPr>
                  <p:cNvPr id="115858" name="Group 488"/>
                  <p:cNvGrpSpPr>
                    <a:grpSpLocks/>
                  </p:cNvGrpSpPr>
                  <p:nvPr/>
                </p:nvGrpSpPr>
                <p:grpSpPr bwMode="auto">
                  <a:xfrm>
                    <a:off x="3130" y="586"/>
                    <a:ext cx="72" cy="88"/>
                    <a:chOff x="3130" y="586"/>
                    <a:chExt cx="72" cy="88"/>
                  </a:xfrm>
                </p:grpSpPr>
                <p:sp>
                  <p:nvSpPr>
                    <p:cNvPr id="115995" name="Freeform 489"/>
                    <p:cNvSpPr>
                      <a:spLocks/>
                    </p:cNvSpPr>
                    <p:nvPr/>
                  </p:nvSpPr>
                  <p:spPr bwMode="auto">
                    <a:xfrm>
                      <a:off x="3138" y="586"/>
                      <a:ext cx="64" cy="80"/>
                    </a:xfrm>
                    <a:custGeom>
                      <a:avLst/>
                      <a:gdLst>
                        <a:gd name="T0" fmla="*/ 0 w 64"/>
                        <a:gd name="T1" fmla="*/ 0 h 80"/>
                        <a:gd name="T2" fmla="*/ 0 w 64"/>
                        <a:gd name="T3" fmla="*/ 8 h 80"/>
                        <a:gd name="T4" fmla="*/ 0 w 64"/>
                        <a:gd name="T5" fmla="*/ 8 h 80"/>
                        <a:gd name="T6" fmla="*/ 0 w 64"/>
                        <a:gd name="T7" fmla="*/ 16 h 80"/>
                        <a:gd name="T8" fmla="*/ 0 w 64"/>
                        <a:gd name="T9" fmla="*/ 24 h 80"/>
                        <a:gd name="T10" fmla="*/ 0 w 64"/>
                        <a:gd name="T11" fmla="*/ 32 h 80"/>
                        <a:gd name="T12" fmla="*/ 0 w 64"/>
                        <a:gd name="T13" fmla="*/ 40 h 80"/>
                        <a:gd name="T14" fmla="*/ 8 w 64"/>
                        <a:gd name="T15" fmla="*/ 48 h 80"/>
                        <a:gd name="T16" fmla="*/ 8 w 64"/>
                        <a:gd name="T17" fmla="*/ 56 h 80"/>
                        <a:gd name="T18" fmla="*/ 16 w 64"/>
                        <a:gd name="T19" fmla="*/ 64 h 80"/>
                        <a:gd name="T20" fmla="*/ 24 w 64"/>
                        <a:gd name="T21" fmla="*/ 72 h 80"/>
                        <a:gd name="T22" fmla="*/ 32 w 64"/>
                        <a:gd name="T23" fmla="*/ 72 h 80"/>
                        <a:gd name="T24" fmla="*/ 40 w 64"/>
                        <a:gd name="T25" fmla="*/ 80 h 80"/>
                        <a:gd name="T26" fmla="*/ 40 w 64"/>
                        <a:gd name="T27" fmla="*/ 80 h 80"/>
                        <a:gd name="T28" fmla="*/ 48 w 64"/>
                        <a:gd name="T29" fmla="*/ 80 h 80"/>
                        <a:gd name="T30" fmla="*/ 56 w 64"/>
                        <a:gd name="T31" fmla="*/ 80 h 80"/>
                        <a:gd name="T32" fmla="*/ 56 w 64"/>
                        <a:gd name="T33" fmla="*/ 80 h 80"/>
                        <a:gd name="T34" fmla="*/ 64 w 64"/>
                        <a:gd name="T35" fmla="*/ 80 h 80"/>
                        <a:gd name="T36" fmla="*/ 64 w 64"/>
                        <a:gd name="T37" fmla="*/ 72 h 80"/>
                        <a:gd name="T38" fmla="*/ 64 w 64"/>
                        <a:gd name="T39" fmla="*/ 64 h 80"/>
                        <a:gd name="T40" fmla="*/ 64 w 64"/>
                        <a:gd name="T41" fmla="*/ 56 h 80"/>
                        <a:gd name="T42" fmla="*/ 64 w 64"/>
                        <a:gd name="T43" fmla="*/ 56 h 80"/>
                        <a:gd name="T44" fmla="*/ 56 w 64"/>
                        <a:gd name="T45" fmla="*/ 48 h 80"/>
                        <a:gd name="T46" fmla="*/ 56 w 64"/>
                        <a:gd name="T47" fmla="*/ 32 h 80"/>
                        <a:gd name="T48" fmla="*/ 48 w 64"/>
                        <a:gd name="T49" fmla="*/ 24 h 80"/>
                        <a:gd name="T50" fmla="*/ 48 w 64"/>
                        <a:gd name="T51" fmla="*/ 24 h 80"/>
                        <a:gd name="T52" fmla="*/ 40 w 64"/>
                        <a:gd name="T53" fmla="*/ 16 h 80"/>
                        <a:gd name="T54" fmla="*/ 32 w 64"/>
                        <a:gd name="T55" fmla="*/ 8 h 80"/>
                        <a:gd name="T56" fmla="*/ 24 w 64"/>
                        <a:gd name="T57" fmla="*/ 8 h 80"/>
                        <a:gd name="T58" fmla="*/ 16 w 64"/>
                        <a:gd name="T59" fmla="*/ 0 h 80"/>
                        <a:gd name="T60" fmla="*/ 16 w 64"/>
                        <a:gd name="T61" fmla="*/ 0 h 80"/>
                        <a:gd name="T62" fmla="*/ 8 w 64"/>
                        <a:gd name="T63" fmla="*/ 0 h 80"/>
                        <a:gd name="T64" fmla="*/ 0 w 64"/>
                        <a:gd name="T65" fmla="*/ 0 h 80"/>
                        <a:gd name="T66" fmla="*/ 0 w 64"/>
                        <a:gd name="T67" fmla="*/ 0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4"/>
                        <a:gd name="T103" fmla="*/ 0 h 80"/>
                        <a:gd name="T104" fmla="*/ 64 w 64"/>
                        <a:gd name="T105" fmla="*/ 80 h 8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4" h="80">
                          <a:moveTo>
                            <a:pt x="0" y="0"/>
                          </a:moveTo>
                          <a:lnTo>
                            <a:pt x="0" y="8"/>
                          </a:lnTo>
                          <a:lnTo>
                            <a:pt x="0" y="16"/>
                          </a:lnTo>
                          <a:lnTo>
                            <a:pt x="0" y="24"/>
                          </a:lnTo>
                          <a:lnTo>
                            <a:pt x="0" y="32"/>
                          </a:lnTo>
                          <a:lnTo>
                            <a:pt x="0" y="40"/>
                          </a:lnTo>
                          <a:lnTo>
                            <a:pt x="8" y="48"/>
                          </a:lnTo>
                          <a:lnTo>
                            <a:pt x="8" y="56"/>
                          </a:lnTo>
                          <a:lnTo>
                            <a:pt x="16" y="64"/>
                          </a:lnTo>
                          <a:lnTo>
                            <a:pt x="24" y="72"/>
                          </a:lnTo>
                          <a:lnTo>
                            <a:pt x="32" y="72"/>
                          </a:lnTo>
                          <a:lnTo>
                            <a:pt x="40" y="80"/>
                          </a:lnTo>
                          <a:lnTo>
                            <a:pt x="48" y="80"/>
                          </a:lnTo>
                          <a:lnTo>
                            <a:pt x="56" y="80"/>
                          </a:lnTo>
                          <a:lnTo>
                            <a:pt x="64" y="80"/>
                          </a:lnTo>
                          <a:lnTo>
                            <a:pt x="64" y="72"/>
                          </a:lnTo>
                          <a:lnTo>
                            <a:pt x="64" y="64"/>
                          </a:lnTo>
                          <a:lnTo>
                            <a:pt x="64" y="56"/>
                          </a:lnTo>
                          <a:lnTo>
                            <a:pt x="56" y="48"/>
                          </a:lnTo>
                          <a:lnTo>
                            <a:pt x="56" y="32"/>
                          </a:lnTo>
                          <a:lnTo>
                            <a:pt x="48" y="24"/>
                          </a:lnTo>
                          <a:lnTo>
                            <a:pt x="40" y="16"/>
                          </a:lnTo>
                          <a:lnTo>
                            <a:pt x="32" y="8"/>
                          </a:lnTo>
                          <a:lnTo>
                            <a:pt x="24" y="8"/>
                          </a:lnTo>
                          <a:lnTo>
                            <a:pt x="16" y="0"/>
                          </a:lnTo>
                          <a:lnTo>
                            <a:pt x="8" y="0"/>
                          </a:lnTo>
                          <a:lnTo>
                            <a:pt x="0" y="0"/>
                          </a:lnTo>
                          <a:close/>
                        </a:path>
                      </a:pathLst>
                    </a:custGeom>
                    <a:solidFill>
                      <a:srgbClr val="808080"/>
                    </a:solidFill>
                    <a:ln w="9525">
                      <a:noFill/>
                      <a:round/>
                      <a:headEnd/>
                      <a:tailEnd/>
                    </a:ln>
                  </p:spPr>
                  <p:txBody>
                    <a:bodyPr>
                      <a:prstTxWarp prst="textNoShape">
                        <a:avLst/>
                      </a:prstTxWarp>
                    </a:bodyPr>
                    <a:lstStyle/>
                    <a:p>
                      <a:endParaRPr lang="en-US"/>
                    </a:p>
                  </p:txBody>
                </p:sp>
                <p:sp>
                  <p:nvSpPr>
                    <p:cNvPr id="115996" name="Freeform 490"/>
                    <p:cNvSpPr>
                      <a:spLocks/>
                    </p:cNvSpPr>
                    <p:nvPr/>
                  </p:nvSpPr>
                  <p:spPr bwMode="auto">
                    <a:xfrm>
                      <a:off x="3130" y="586"/>
                      <a:ext cx="72" cy="88"/>
                    </a:xfrm>
                    <a:custGeom>
                      <a:avLst/>
                      <a:gdLst>
                        <a:gd name="T0" fmla="*/ 8 w 72"/>
                        <a:gd name="T1" fmla="*/ 8 h 88"/>
                        <a:gd name="T2" fmla="*/ 0 w 72"/>
                        <a:gd name="T3" fmla="*/ 8 h 88"/>
                        <a:gd name="T4" fmla="*/ 0 w 72"/>
                        <a:gd name="T5" fmla="*/ 16 h 88"/>
                        <a:gd name="T6" fmla="*/ 8 w 72"/>
                        <a:gd name="T7" fmla="*/ 32 h 88"/>
                        <a:gd name="T8" fmla="*/ 8 w 72"/>
                        <a:gd name="T9" fmla="*/ 48 h 88"/>
                        <a:gd name="T10" fmla="*/ 16 w 72"/>
                        <a:gd name="T11" fmla="*/ 56 h 88"/>
                        <a:gd name="T12" fmla="*/ 24 w 72"/>
                        <a:gd name="T13" fmla="*/ 64 h 88"/>
                        <a:gd name="T14" fmla="*/ 40 w 72"/>
                        <a:gd name="T15" fmla="*/ 80 h 88"/>
                        <a:gd name="T16" fmla="*/ 48 w 72"/>
                        <a:gd name="T17" fmla="*/ 80 h 88"/>
                        <a:gd name="T18" fmla="*/ 56 w 72"/>
                        <a:gd name="T19" fmla="*/ 88 h 88"/>
                        <a:gd name="T20" fmla="*/ 64 w 72"/>
                        <a:gd name="T21" fmla="*/ 88 h 88"/>
                        <a:gd name="T22" fmla="*/ 72 w 72"/>
                        <a:gd name="T23" fmla="*/ 80 h 88"/>
                        <a:gd name="T24" fmla="*/ 72 w 72"/>
                        <a:gd name="T25" fmla="*/ 80 h 88"/>
                        <a:gd name="T26" fmla="*/ 72 w 72"/>
                        <a:gd name="T27" fmla="*/ 72 h 88"/>
                        <a:gd name="T28" fmla="*/ 72 w 72"/>
                        <a:gd name="T29" fmla="*/ 64 h 88"/>
                        <a:gd name="T30" fmla="*/ 72 w 72"/>
                        <a:gd name="T31" fmla="*/ 48 h 88"/>
                        <a:gd name="T32" fmla="*/ 64 w 72"/>
                        <a:gd name="T33" fmla="*/ 32 h 88"/>
                        <a:gd name="T34" fmla="*/ 64 w 72"/>
                        <a:gd name="T35" fmla="*/ 24 h 88"/>
                        <a:gd name="T36" fmla="*/ 56 w 72"/>
                        <a:gd name="T37" fmla="*/ 16 h 88"/>
                        <a:gd name="T38" fmla="*/ 40 w 72"/>
                        <a:gd name="T39" fmla="*/ 8 h 88"/>
                        <a:gd name="T40" fmla="*/ 32 w 72"/>
                        <a:gd name="T41" fmla="*/ 0 h 88"/>
                        <a:gd name="T42" fmla="*/ 24 w 72"/>
                        <a:gd name="T43" fmla="*/ 0 h 88"/>
                        <a:gd name="T44" fmla="*/ 16 w 72"/>
                        <a:gd name="T45" fmla="*/ 0 h 88"/>
                        <a:gd name="T46" fmla="*/ 8 w 72"/>
                        <a:gd name="T47" fmla="*/ 0 h 88"/>
                        <a:gd name="T48" fmla="*/ 16 w 72"/>
                        <a:gd name="T49" fmla="*/ 8 h 88"/>
                        <a:gd name="T50" fmla="*/ 16 w 72"/>
                        <a:gd name="T51" fmla="*/ 0 h 88"/>
                        <a:gd name="T52" fmla="*/ 24 w 72"/>
                        <a:gd name="T53" fmla="*/ 8 h 88"/>
                        <a:gd name="T54" fmla="*/ 40 w 72"/>
                        <a:gd name="T55" fmla="*/ 8 h 88"/>
                        <a:gd name="T56" fmla="*/ 48 w 72"/>
                        <a:gd name="T57" fmla="*/ 24 h 88"/>
                        <a:gd name="T58" fmla="*/ 64 w 72"/>
                        <a:gd name="T59" fmla="*/ 40 h 88"/>
                        <a:gd name="T60" fmla="*/ 64 w 72"/>
                        <a:gd name="T61" fmla="*/ 56 h 88"/>
                        <a:gd name="T62" fmla="*/ 72 w 72"/>
                        <a:gd name="T63" fmla="*/ 64 h 88"/>
                        <a:gd name="T64" fmla="*/ 64 w 72"/>
                        <a:gd name="T65" fmla="*/ 80 h 88"/>
                        <a:gd name="T66" fmla="*/ 64 w 72"/>
                        <a:gd name="T67" fmla="*/ 80 h 88"/>
                        <a:gd name="T68" fmla="*/ 56 w 72"/>
                        <a:gd name="T69" fmla="*/ 80 h 88"/>
                        <a:gd name="T70" fmla="*/ 48 w 72"/>
                        <a:gd name="T71" fmla="*/ 80 h 88"/>
                        <a:gd name="T72" fmla="*/ 32 w 72"/>
                        <a:gd name="T73" fmla="*/ 64 h 88"/>
                        <a:gd name="T74" fmla="*/ 24 w 72"/>
                        <a:gd name="T75" fmla="*/ 56 h 88"/>
                        <a:gd name="T76" fmla="*/ 16 w 72"/>
                        <a:gd name="T77" fmla="*/ 40 h 88"/>
                        <a:gd name="T78" fmla="*/ 8 w 72"/>
                        <a:gd name="T79" fmla="*/ 24 h 88"/>
                        <a:gd name="T80" fmla="*/ 8 w 72"/>
                        <a:gd name="T81" fmla="*/ 8 h 88"/>
                        <a:gd name="T82" fmla="*/ 16 w 72"/>
                        <a:gd name="T83" fmla="*/ 8 h 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
                        <a:gd name="T127" fmla="*/ 0 h 88"/>
                        <a:gd name="T128" fmla="*/ 72 w 72"/>
                        <a:gd name="T129" fmla="*/ 88 h 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 h="88">
                          <a:moveTo>
                            <a:pt x="8" y="0"/>
                          </a:moveTo>
                          <a:lnTo>
                            <a:pt x="8" y="8"/>
                          </a:lnTo>
                          <a:lnTo>
                            <a:pt x="0" y="8"/>
                          </a:lnTo>
                          <a:lnTo>
                            <a:pt x="0" y="16"/>
                          </a:lnTo>
                          <a:lnTo>
                            <a:pt x="0" y="24"/>
                          </a:lnTo>
                          <a:lnTo>
                            <a:pt x="8" y="32"/>
                          </a:lnTo>
                          <a:lnTo>
                            <a:pt x="8" y="40"/>
                          </a:lnTo>
                          <a:lnTo>
                            <a:pt x="8" y="48"/>
                          </a:lnTo>
                          <a:lnTo>
                            <a:pt x="16" y="56"/>
                          </a:lnTo>
                          <a:lnTo>
                            <a:pt x="24" y="64"/>
                          </a:lnTo>
                          <a:lnTo>
                            <a:pt x="32" y="72"/>
                          </a:lnTo>
                          <a:lnTo>
                            <a:pt x="40" y="80"/>
                          </a:lnTo>
                          <a:lnTo>
                            <a:pt x="48" y="80"/>
                          </a:lnTo>
                          <a:lnTo>
                            <a:pt x="48" y="88"/>
                          </a:lnTo>
                          <a:lnTo>
                            <a:pt x="56" y="88"/>
                          </a:lnTo>
                          <a:lnTo>
                            <a:pt x="64" y="88"/>
                          </a:lnTo>
                          <a:lnTo>
                            <a:pt x="72" y="80"/>
                          </a:lnTo>
                          <a:lnTo>
                            <a:pt x="72" y="72"/>
                          </a:lnTo>
                          <a:lnTo>
                            <a:pt x="72" y="64"/>
                          </a:lnTo>
                          <a:lnTo>
                            <a:pt x="72" y="56"/>
                          </a:lnTo>
                          <a:lnTo>
                            <a:pt x="72" y="48"/>
                          </a:lnTo>
                          <a:lnTo>
                            <a:pt x="72" y="40"/>
                          </a:lnTo>
                          <a:lnTo>
                            <a:pt x="64" y="32"/>
                          </a:lnTo>
                          <a:lnTo>
                            <a:pt x="64" y="24"/>
                          </a:lnTo>
                          <a:lnTo>
                            <a:pt x="56" y="16"/>
                          </a:lnTo>
                          <a:lnTo>
                            <a:pt x="48" y="8"/>
                          </a:lnTo>
                          <a:lnTo>
                            <a:pt x="40" y="8"/>
                          </a:lnTo>
                          <a:lnTo>
                            <a:pt x="32" y="0"/>
                          </a:lnTo>
                          <a:lnTo>
                            <a:pt x="24" y="0"/>
                          </a:lnTo>
                          <a:lnTo>
                            <a:pt x="16" y="0"/>
                          </a:lnTo>
                          <a:lnTo>
                            <a:pt x="8" y="0"/>
                          </a:lnTo>
                          <a:lnTo>
                            <a:pt x="16" y="8"/>
                          </a:lnTo>
                          <a:lnTo>
                            <a:pt x="16" y="0"/>
                          </a:lnTo>
                          <a:lnTo>
                            <a:pt x="24" y="0"/>
                          </a:lnTo>
                          <a:lnTo>
                            <a:pt x="24" y="8"/>
                          </a:lnTo>
                          <a:lnTo>
                            <a:pt x="32" y="8"/>
                          </a:lnTo>
                          <a:lnTo>
                            <a:pt x="40" y="8"/>
                          </a:lnTo>
                          <a:lnTo>
                            <a:pt x="48" y="16"/>
                          </a:lnTo>
                          <a:lnTo>
                            <a:pt x="48" y="24"/>
                          </a:lnTo>
                          <a:lnTo>
                            <a:pt x="56" y="32"/>
                          </a:lnTo>
                          <a:lnTo>
                            <a:pt x="64" y="40"/>
                          </a:lnTo>
                          <a:lnTo>
                            <a:pt x="64" y="48"/>
                          </a:lnTo>
                          <a:lnTo>
                            <a:pt x="64" y="56"/>
                          </a:lnTo>
                          <a:lnTo>
                            <a:pt x="72" y="64"/>
                          </a:lnTo>
                          <a:lnTo>
                            <a:pt x="72" y="72"/>
                          </a:lnTo>
                          <a:lnTo>
                            <a:pt x="64" y="80"/>
                          </a:lnTo>
                          <a:lnTo>
                            <a:pt x="56" y="80"/>
                          </a:lnTo>
                          <a:lnTo>
                            <a:pt x="48" y="80"/>
                          </a:lnTo>
                          <a:lnTo>
                            <a:pt x="40" y="72"/>
                          </a:lnTo>
                          <a:lnTo>
                            <a:pt x="32" y="64"/>
                          </a:lnTo>
                          <a:lnTo>
                            <a:pt x="24" y="64"/>
                          </a:lnTo>
                          <a:lnTo>
                            <a:pt x="24" y="56"/>
                          </a:lnTo>
                          <a:lnTo>
                            <a:pt x="16" y="48"/>
                          </a:lnTo>
                          <a:lnTo>
                            <a:pt x="16" y="40"/>
                          </a:lnTo>
                          <a:lnTo>
                            <a:pt x="8" y="32"/>
                          </a:lnTo>
                          <a:lnTo>
                            <a:pt x="8" y="24"/>
                          </a:lnTo>
                          <a:lnTo>
                            <a:pt x="8" y="16"/>
                          </a:lnTo>
                          <a:lnTo>
                            <a:pt x="8" y="8"/>
                          </a:lnTo>
                          <a:lnTo>
                            <a:pt x="16" y="8"/>
                          </a:lnTo>
                          <a:lnTo>
                            <a:pt x="8" y="0"/>
                          </a:lnTo>
                          <a:close/>
                        </a:path>
                      </a:pathLst>
                    </a:custGeom>
                    <a:solidFill>
                      <a:srgbClr val="000000"/>
                    </a:solidFill>
                    <a:ln w="9525">
                      <a:noFill/>
                      <a:round/>
                      <a:headEnd/>
                      <a:tailEnd/>
                    </a:ln>
                  </p:spPr>
                  <p:txBody>
                    <a:bodyPr>
                      <a:prstTxWarp prst="textNoShape">
                        <a:avLst/>
                      </a:prstTxWarp>
                    </a:bodyPr>
                    <a:lstStyle/>
                    <a:p>
                      <a:endParaRPr lang="en-US"/>
                    </a:p>
                  </p:txBody>
                </p:sp>
              </p:grpSp>
              <p:grpSp>
                <p:nvGrpSpPr>
                  <p:cNvPr id="115880" name="Group 491"/>
                  <p:cNvGrpSpPr>
                    <a:grpSpLocks/>
                  </p:cNvGrpSpPr>
                  <p:nvPr/>
                </p:nvGrpSpPr>
                <p:grpSpPr bwMode="auto">
                  <a:xfrm>
                    <a:off x="3130" y="578"/>
                    <a:ext cx="48" cy="56"/>
                    <a:chOff x="3130" y="578"/>
                    <a:chExt cx="48" cy="56"/>
                  </a:xfrm>
                </p:grpSpPr>
                <p:sp>
                  <p:nvSpPr>
                    <p:cNvPr id="115993" name="Freeform 492"/>
                    <p:cNvSpPr>
                      <a:spLocks/>
                    </p:cNvSpPr>
                    <p:nvPr/>
                  </p:nvSpPr>
                  <p:spPr bwMode="auto">
                    <a:xfrm>
                      <a:off x="3130" y="586"/>
                      <a:ext cx="48" cy="48"/>
                    </a:xfrm>
                    <a:custGeom>
                      <a:avLst/>
                      <a:gdLst>
                        <a:gd name="T0" fmla="*/ 8 w 48"/>
                        <a:gd name="T1" fmla="*/ 0 h 48"/>
                        <a:gd name="T2" fmla="*/ 8 w 48"/>
                        <a:gd name="T3" fmla="*/ 8 h 48"/>
                        <a:gd name="T4" fmla="*/ 0 w 48"/>
                        <a:gd name="T5" fmla="*/ 16 h 48"/>
                        <a:gd name="T6" fmla="*/ 0 w 48"/>
                        <a:gd name="T7" fmla="*/ 24 h 48"/>
                        <a:gd name="T8" fmla="*/ 8 w 48"/>
                        <a:gd name="T9" fmla="*/ 32 h 48"/>
                        <a:gd name="T10" fmla="*/ 8 w 48"/>
                        <a:gd name="T11" fmla="*/ 40 h 48"/>
                        <a:gd name="T12" fmla="*/ 24 w 48"/>
                        <a:gd name="T13" fmla="*/ 48 h 48"/>
                        <a:gd name="T14" fmla="*/ 32 w 48"/>
                        <a:gd name="T15" fmla="*/ 48 h 48"/>
                        <a:gd name="T16" fmla="*/ 40 w 48"/>
                        <a:gd name="T17" fmla="*/ 40 h 48"/>
                        <a:gd name="T18" fmla="*/ 48 w 48"/>
                        <a:gd name="T19" fmla="*/ 32 h 48"/>
                        <a:gd name="T20" fmla="*/ 48 w 48"/>
                        <a:gd name="T21" fmla="*/ 24 h 48"/>
                        <a:gd name="T22" fmla="*/ 48 w 48"/>
                        <a:gd name="T23" fmla="*/ 16 h 48"/>
                        <a:gd name="T24" fmla="*/ 48 w 48"/>
                        <a:gd name="T25" fmla="*/ 8 h 48"/>
                        <a:gd name="T26" fmla="*/ 40 w 48"/>
                        <a:gd name="T27" fmla="*/ 0 h 48"/>
                        <a:gd name="T28" fmla="*/ 32 w 48"/>
                        <a:gd name="T29" fmla="*/ 0 h 48"/>
                        <a:gd name="T30" fmla="*/ 16 w 48"/>
                        <a:gd name="T31" fmla="*/ 0 h 48"/>
                        <a:gd name="T32" fmla="*/ 8 w 48"/>
                        <a:gd name="T33" fmla="*/ 0 h 48"/>
                        <a:gd name="T34" fmla="*/ 8 w 48"/>
                        <a:gd name="T35" fmla="*/ 0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8" y="0"/>
                          </a:moveTo>
                          <a:lnTo>
                            <a:pt x="8" y="8"/>
                          </a:lnTo>
                          <a:lnTo>
                            <a:pt x="0" y="16"/>
                          </a:lnTo>
                          <a:lnTo>
                            <a:pt x="0" y="24"/>
                          </a:lnTo>
                          <a:lnTo>
                            <a:pt x="8" y="32"/>
                          </a:lnTo>
                          <a:lnTo>
                            <a:pt x="8" y="40"/>
                          </a:lnTo>
                          <a:lnTo>
                            <a:pt x="24" y="48"/>
                          </a:lnTo>
                          <a:lnTo>
                            <a:pt x="32" y="48"/>
                          </a:lnTo>
                          <a:lnTo>
                            <a:pt x="40" y="40"/>
                          </a:lnTo>
                          <a:lnTo>
                            <a:pt x="48" y="32"/>
                          </a:lnTo>
                          <a:lnTo>
                            <a:pt x="48" y="24"/>
                          </a:lnTo>
                          <a:lnTo>
                            <a:pt x="48" y="16"/>
                          </a:lnTo>
                          <a:lnTo>
                            <a:pt x="48" y="8"/>
                          </a:lnTo>
                          <a:lnTo>
                            <a:pt x="40" y="0"/>
                          </a:lnTo>
                          <a:lnTo>
                            <a:pt x="32" y="0"/>
                          </a:lnTo>
                          <a:lnTo>
                            <a:pt x="16" y="0"/>
                          </a:lnTo>
                          <a:lnTo>
                            <a:pt x="8" y="0"/>
                          </a:lnTo>
                          <a:close/>
                        </a:path>
                      </a:pathLst>
                    </a:custGeom>
                    <a:solidFill>
                      <a:srgbClr val="000000"/>
                    </a:solidFill>
                    <a:ln w="9525">
                      <a:noFill/>
                      <a:round/>
                      <a:headEnd/>
                      <a:tailEnd/>
                    </a:ln>
                  </p:spPr>
                  <p:txBody>
                    <a:bodyPr>
                      <a:prstTxWarp prst="textNoShape">
                        <a:avLst/>
                      </a:prstTxWarp>
                    </a:bodyPr>
                    <a:lstStyle/>
                    <a:p>
                      <a:endParaRPr lang="en-US"/>
                    </a:p>
                  </p:txBody>
                </p:sp>
                <p:sp>
                  <p:nvSpPr>
                    <p:cNvPr id="115994" name="Freeform 493"/>
                    <p:cNvSpPr>
                      <a:spLocks/>
                    </p:cNvSpPr>
                    <p:nvPr/>
                  </p:nvSpPr>
                  <p:spPr bwMode="auto">
                    <a:xfrm>
                      <a:off x="3130" y="578"/>
                      <a:ext cx="48" cy="56"/>
                    </a:xfrm>
                    <a:custGeom>
                      <a:avLst/>
                      <a:gdLst>
                        <a:gd name="T0" fmla="*/ 0 w 48"/>
                        <a:gd name="T1" fmla="*/ 16 h 56"/>
                        <a:gd name="T2" fmla="*/ 0 w 48"/>
                        <a:gd name="T3" fmla="*/ 16 h 56"/>
                        <a:gd name="T4" fmla="*/ 0 w 48"/>
                        <a:gd name="T5" fmla="*/ 16 h 56"/>
                        <a:gd name="T6" fmla="*/ 0 w 48"/>
                        <a:gd name="T7" fmla="*/ 24 h 56"/>
                        <a:gd name="T8" fmla="*/ 0 w 48"/>
                        <a:gd name="T9" fmla="*/ 24 h 56"/>
                        <a:gd name="T10" fmla="*/ 0 w 48"/>
                        <a:gd name="T11" fmla="*/ 32 h 56"/>
                        <a:gd name="T12" fmla="*/ 0 w 48"/>
                        <a:gd name="T13" fmla="*/ 40 h 56"/>
                        <a:gd name="T14" fmla="*/ 0 w 48"/>
                        <a:gd name="T15" fmla="*/ 48 h 56"/>
                        <a:gd name="T16" fmla="*/ 8 w 48"/>
                        <a:gd name="T17" fmla="*/ 48 h 56"/>
                        <a:gd name="T18" fmla="*/ 8 w 48"/>
                        <a:gd name="T19" fmla="*/ 56 h 56"/>
                        <a:gd name="T20" fmla="*/ 8 w 48"/>
                        <a:gd name="T21" fmla="*/ 56 h 56"/>
                        <a:gd name="T22" fmla="*/ 24 w 48"/>
                        <a:gd name="T23" fmla="*/ 56 h 56"/>
                        <a:gd name="T24" fmla="*/ 24 w 48"/>
                        <a:gd name="T25" fmla="*/ 56 h 56"/>
                        <a:gd name="T26" fmla="*/ 32 w 48"/>
                        <a:gd name="T27" fmla="*/ 56 h 56"/>
                        <a:gd name="T28" fmla="*/ 32 w 48"/>
                        <a:gd name="T29" fmla="*/ 56 h 56"/>
                        <a:gd name="T30" fmla="*/ 40 w 48"/>
                        <a:gd name="T31" fmla="*/ 56 h 56"/>
                        <a:gd name="T32" fmla="*/ 48 w 48"/>
                        <a:gd name="T33" fmla="*/ 48 h 56"/>
                        <a:gd name="T34" fmla="*/ 48 w 48"/>
                        <a:gd name="T35" fmla="*/ 48 h 56"/>
                        <a:gd name="T36" fmla="*/ 48 w 48"/>
                        <a:gd name="T37" fmla="*/ 40 h 56"/>
                        <a:gd name="T38" fmla="*/ 48 w 48"/>
                        <a:gd name="T39" fmla="*/ 32 h 56"/>
                        <a:gd name="T40" fmla="*/ 48 w 48"/>
                        <a:gd name="T41" fmla="*/ 32 h 56"/>
                        <a:gd name="T42" fmla="*/ 48 w 48"/>
                        <a:gd name="T43" fmla="*/ 24 h 56"/>
                        <a:gd name="T44" fmla="*/ 48 w 48"/>
                        <a:gd name="T45" fmla="*/ 24 h 56"/>
                        <a:gd name="T46" fmla="*/ 48 w 48"/>
                        <a:gd name="T47" fmla="*/ 16 h 56"/>
                        <a:gd name="T48" fmla="*/ 40 w 48"/>
                        <a:gd name="T49" fmla="*/ 8 h 56"/>
                        <a:gd name="T50" fmla="*/ 40 w 48"/>
                        <a:gd name="T51" fmla="*/ 8 h 56"/>
                        <a:gd name="T52" fmla="*/ 40 w 48"/>
                        <a:gd name="T53" fmla="*/ 8 h 56"/>
                        <a:gd name="T54" fmla="*/ 32 w 48"/>
                        <a:gd name="T55" fmla="*/ 0 h 56"/>
                        <a:gd name="T56" fmla="*/ 32 w 48"/>
                        <a:gd name="T57" fmla="*/ 0 h 56"/>
                        <a:gd name="T58" fmla="*/ 16 w 48"/>
                        <a:gd name="T59" fmla="*/ 0 h 56"/>
                        <a:gd name="T60" fmla="*/ 16 w 48"/>
                        <a:gd name="T61" fmla="*/ 0 h 56"/>
                        <a:gd name="T62" fmla="*/ 8 w 48"/>
                        <a:gd name="T63" fmla="*/ 8 h 56"/>
                        <a:gd name="T64" fmla="*/ 0 w 48"/>
                        <a:gd name="T65" fmla="*/ 16 h 56"/>
                        <a:gd name="T66" fmla="*/ 16 w 48"/>
                        <a:gd name="T67" fmla="*/ 16 h 56"/>
                        <a:gd name="T68" fmla="*/ 24 w 48"/>
                        <a:gd name="T69" fmla="*/ 8 h 56"/>
                        <a:gd name="T70" fmla="*/ 24 w 48"/>
                        <a:gd name="T71" fmla="*/ 8 h 56"/>
                        <a:gd name="T72" fmla="*/ 32 w 48"/>
                        <a:gd name="T73" fmla="*/ 8 h 56"/>
                        <a:gd name="T74" fmla="*/ 40 w 48"/>
                        <a:gd name="T75" fmla="*/ 8 h 56"/>
                        <a:gd name="T76" fmla="*/ 40 w 48"/>
                        <a:gd name="T77" fmla="*/ 16 h 56"/>
                        <a:gd name="T78" fmla="*/ 48 w 48"/>
                        <a:gd name="T79" fmla="*/ 24 h 56"/>
                        <a:gd name="T80" fmla="*/ 48 w 48"/>
                        <a:gd name="T81" fmla="*/ 24 h 56"/>
                        <a:gd name="T82" fmla="*/ 48 w 48"/>
                        <a:gd name="T83" fmla="*/ 32 h 56"/>
                        <a:gd name="T84" fmla="*/ 40 w 48"/>
                        <a:gd name="T85" fmla="*/ 40 h 56"/>
                        <a:gd name="T86" fmla="*/ 40 w 48"/>
                        <a:gd name="T87" fmla="*/ 48 h 56"/>
                        <a:gd name="T88" fmla="*/ 32 w 48"/>
                        <a:gd name="T89" fmla="*/ 48 h 56"/>
                        <a:gd name="T90" fmla="*/ 32 w 48"/>
                        <a:gd name="T91" fmla="*/ 48 h 56"/>
                        <a:gd name="T92" fmla="*/ 24 w 48"/>
                        <a:gd name="T93" fmla="*/ 48 h 56"/>
                        <a:gd name="T94" fmla="*/ 16 w 48"/>
                        <a:gd name="T95" fmla="*/ 48 h 56"/>
                        <a:gd name="T96" fmla="*/ 8 w 48"/>
                        <a:gd name="T97" fmla="*/ 40 h 56"/>
                        <a:gd name="T98" fmla="*/ 8 w 48"/>
                        <a:gd name="T99" fmla="*/ 32 h 56"/>
                        <a:gd name="T100" fmla="*/ 8 w 48"/>
                        <a:gd name="T101" fmla="*/ 32 h 56"/>
                        <a:gd name="T102" fmla="*/ 8 w 48"/>
                        <a:gd name="T103" fmla="*/ 24 h 56"/>
                        <a:gd name="T104" fmla="*/ 8 w 48"/>
                        <a:gd name="T105" fmla="*/ 16 h 56"/>
                        <a:gd name="T106" fmla="*/ 16 w 48"/>
                        <a:gd name="T107" fmla="*/ 16 h 56"/>
                        <a:gd name="T108" fmla="*/ 0 w 48"/>
                        <a:gd name="T109" fmla="*/ 16 h 5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8"/>
                        <a:gd name="T166" fmla="*/ 0 h 56"/>
                        <a:gd name="T167" fmla="*/ 48 w 48"/>
                        <a:gd name="T168" fmla="*/ 56 h 5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8" h="56">
                          <a:moveTo>
                            <a:pt x="0" y="16"/>
                          </a:moveTo>
                          <a:lnTo>
                            <a:pt x="0" y="16"/>
                          </a:lnTo>
                          <a:lnTo>
                            <a:pt x="0" y="24"/>
                          </a:lnTo>
                          <a:lnTo>
                            <a:pt x="0" y="32"/>
                          </a:lnTo>
                          <a:lnTo>
                            <a:pt x="0" y="40"/>
                          </a:lnTo>
                          <a:lnTo>
                            <a:pt x="0" y="48"/>
                          </a:lnTo>
                          <a:lnTo>
                            <a:pt x="8" y="48"/>
                          </a:lnTo>
                          <a:lnTo>
                            <a:pt x="8" y="56"/>
                          </a:lnTo>
                          <a:lnTo>
                            <a:pt x="24" y="56"/>
                          </a:lnTo>
                          <a:lnTo>
                            <a:pt x="32" y="56"/>
                          </a:lnTo>
                          <a:lnTo>
                            <a:pt x="40" y="56"/>
                          </a:lnTo>
                          <a:lnTo>
                            <a:pt x="48" y="48"/>
                          </a:lnTo>
                          <a:lnTo>
                            <a:pt x="48" y="40"/>
                          </a:lnTo>
                          <a:lnTo>
                            <a:pt x="48" y="32"/>
                          </a:lnTo>
                          <a:lnTo>
                            <a:pt x="48" y="24"/>
                          </a:lnTo>
                          <a:lnTo>
                            <a:pt x="48" y="16"/>
                          </a:lnTo>
                          <a:lnTo>
                            <a:pt x="40" y="8"/>
                          </a:lnTo>
                          <a:lnTo>
                            <a:pt x="32" y="0"/>
                          </a:lnTo>
                          <a:lnTo>
                            <a:pt x="16" y="0"/>
                          </a:lnTo>
                          <a:lnTo>
                            <a:pt x="8" y="8"/>
                          </a:lnTo>
                          <a:lnTo>
                            <a:pt x="0" y="16"/>
                          </a:lnTo>
                          <a:lnTo>
                            <a:pt x="16" y="16"/>
                          </a:lnTo>
                          <a:lnTo>
                            <a:pt x="24" y="8"/>
                          </a:lnTo>
                          <a:lnTo>
                            <a:pt x="32" y="8"/>
                          </a:lnTo>
                          <a:lnTo>
                            <a:pt x="40" y="8"/>
                          </a:lnTo>
                          <a:lnTo>
                            <a:pt x="40" y="16"/>
                          </a:lnTo>
                          <a:lnTo>
                            <a:pt x="48" y="24"/>
                          </a:lnTo>
                          <a:lnTo>
                            <a:pt x="48" y="32"/>
                          </a:lnTo>
                          <a:lnTo>
                            <a:pt x="40" y="40"/>
                          </a:lnTo>
                          <a:lnTo>
                            <a:pt x="40" y="48"/>
                          </a:lnTo>
                          <a:lnTo>
                            <a:pt x="32" y="48"/>
                          </a:lnTo>
                          <a:lnTo>
                            <a:pt x="24" y="48"/>
                          </a:lnTo>
                          <a:lnTo>
                            <a:pt x="16" y="48"/>
                          </a:lnTo>
                          <a:lnTo>
                            <a:pt x="8" y="40"/>
                          </a:lnTo>
                          <a:lnTo>
                            <a:pt x="8" y="32"/>
                          </a:lnTo>
                          <a:lnTo>
                            <a:pt x="8" y="24"/>
                          </a:lnTo>
                          <a:lnTo>
                            <a:pt x="8" y="16"/>
                          </a:lnTo>
                          <a:lnTo>
                            <a:pt x="16" y="16"/>
                          </a:lnTo>
                          <a:lnTo>
                            <a:pt x="0" y="16"/>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115885" name="Group 494"/>
                <p:cNvGrpSpPr>
                  <a:grpSpLocks/>
                </p:cNvGrpSpPr>
                <p:nvPr/>
              </p:nvGrpSpPr>
              <p:grpSpPr bwMode="auto">
                <a:xfrm>
                  <a:off x="1872" y="2480"/>
                  <a:ext cx="96" cy="80"/>
                  <a:chOff x="3098" y="514"/>
                  <a:chExt cx="96" cy="80"/>
                </a:xfrm>
              </p:grpSpPr>
              <p:grpSp>
                <p:nvGrpSpPr>
                  <p:cNvPr id="115888" name="Group 495"/>
                  <p:cNvGrpSpPr>
                    <a:grpSpLocks/>
                  </p:cNvGrpSpPr>
                  <p:nvPr/>
                </p:nvGrpSpPr>
                <p:grpSpPr bwMode="auto">
                  <a:xfrm>
                    <a:off x="3098" y="522"/>
                    <a:ext cx="96" cy="72"/>
                    <a:chOff x="3098" y="522"/>
                    <a:chExt cx="96" cy="72"/>
                  </a:xfrm>
                </p:grpSpPr>
                <p:sp>
                  <p:nvSpPr>
                    <p:cNvPr id="115989" name="Freeform 496"/>
                    <p:cNvSpPr>
                      <a:spLocks/>
                    </p:cNvSpPr>
                    <p:nvPr/>
                  </p:nvSpPr>
                  <p:spPr bwMode="auto">
                    <a:xfrm>
                      <a:off x="3106" y="522"/>
                      <a:ext cx="80" cy="64"/>
                    </a:xfrm>
                    <a:custGeom>
                      <a:avLst/>
                      <a:gdLst>
                        <a:gd name="T0" fmla="*/ 80 w 80"/>
                        <a:gd name="T1" fmla="*/ 8 h 64"/>
                        <a:gd name="T2" fmla="*/ 80 w 80"/>
                        <a:gd name="T3" fmla="*/ 8 h 64"/>
                        <a:gd name="T4" fmla="*/ 72 w 80"/>
                        <a:gd name="T5" fmla="*/ 0 h 64"/>
                        <a:gd name="T6" fmla="*/ 64 w 80"/>
                        <a:gd name="T7" fmla="*/ 0 h 64"/>
                        <a:gd name="T8" fmla="*/ 56 w 80"/>
                        <a:gd name="T9" fmla="*/ 0 h 64"/>
                        <a:gd name="T10" fmla="*/ 48 w 80"/>
                        <a:gd name="T11" fmla="*/ 0 h 64"/>
                        <a:gd name="T12" fmla="*/ 40 w 80"/>
                        <a:gd name="T13" fmla="*/ 8 h 64"/>
                        <a:gd name="T14" fmla="*/ 32 w 80"/>
                        <a:gd name="T15" fmla="*/ 8 h 64"/>
                        <a:gd name="T16" fmla="*/ 24 w 80"/>
                        <a:gd name="T17" fmla="*/ 16 h 64"/>
                        <a:gd name="T18" fmla="*/ 16 w 80"/>
                        <a:gd name="T19" fmla="*/ 16 h 64"/>
                        <a:gd name="T20" fmla="*/ 16 w 80"/>
                        <a:gd name="T21" fmla="*/ 24 h 64"/>
                        <a:gd name="T22" fmla="*/ 8 w 80"/>
                        <a:gd name="T23" fmla="*/ 32 h 64"/>
                        <a:gd name="T24" fmla="*/ 0 w 80"/>
                        <a:gd name="T25" fmla="*/ 40 h 64"/>
                        <a:gd name="T26" fmla="*/ 0 w 80"/>
                        <a:gd name="T27" fmla="*/ 40 h 64"/>
                        <a:gd name="T28" fmla="*/ 0 w 80"/>
                        <a:gd name="T29" fmla="*/ 48 h 64"/>
                        <a:gd name="T30" fmla="*/ 0 w 80"/>
                        <a:gd name="T31" fmla="*/ 56 h 64"/>
                        <a:gd name="T32" fmla="*/ 0 w 80"/>
                        <a:gd name="T33" fmla="*/ 56 h 64"/>
                        <a:gd name="T34" fmla="*/ 0 w 80"/>
                        <a:gd name="T35" fmla="*/ 64 h 64"/>
                        <a:gd name="T36" fmla="*/ 8 w 80"/>
                        <a:gd name="T37" fmla="*/ 64 h 64"/>
                        <a:gd name="T38" fmla="*/ 16 w 80"/>
                        <a:gd name="T39" fmla="*/ 64 h 64"/>
                        <a:gd name="T40" fmla="*/ 16 w 80"/>
                        <a:gd name="T41" fmla="*/ 64 h 64"/>
                        <a:gd name="T42" fmla="*/ 24 w 80"/>
                        <a:gd name="T43" fmla="*/ 64 h 64"/>
                        <a:gd name="T44" fmla="*/ 32 w 80"/>
                        <a:gd name="T45" fmla="*/ 64 h 64"/>
                        <a:gd name="T46" fmla="*/ 40 w 80"/>
                        <a:gd name="T47" fmla="*/ 56 h 64"/>
                        <a:gd name="T48" fmla="*/ 48 w 80"/>
                        <a:gd name="T49" fmla="*/ 56 h 64"/>
                        <a:gd name="T50" fmla="*/ 56 w 80"/>
                        <a:gd name="T51" fmla="*/ 48 h 64"/>
                        <a:gd name="T52" fmla="*/ 64 w 80"/>
                        <a:gd name="T53" fmla="*/ 40 h 64"/>
                        <a:gd name="T54" fmla="*/ 72 w 80"/>
                        <a:gd name="T55" fmla="*/ 40 h 64"/>
                        <a:gd name="T56" fmla="*/ 80 w 80"/>
                        <a:gd name="T57" fmla="*/ 32 h 64"/>
                        <a:gd name="T58" fmla="*/ 80 w 80"/>
                        <a:gd name="T59" fmla="*/ 24 h 64"/>
                        <a:gd name="T60" fmla="*/ 80 w 80"/>
                        <a:gd name="T61" fmla="*/ 16 h 64"/>
                        <a:gd name="T62" fmla="*/ 80 w 80"/>
                        <a:gd name="T63" fmla="*/ 16 h 64"/>
                        <a:gd name="T64" fmla="*/ 80 w 80"/>
                        <a:gd name="T65" fmla="*/ 8 h 64"/>
                        <a:gd name="T66" fmla="*/ 80 w 80"/>
                        <a:gd name="T67" fmla="*/ 8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0"/>
                        <a:gd name="T103" fmla="*/ 0 h 64"/>
                        <a:gd name="T104" fmla="*/ 80 w 80"/>
                        <a:gd name="T105" fmla="*/ 64 h 6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0" h="64">
                          <a:moveTo>
                            <a:pt x="80" y="8"/>
                          </a:moveTo>
                          <a:lnTo>
                            <a:pt x="80" y="8"/>
                          </a:lnTo>
                          <a:lnTo>
                            <a:pt x="72" y="0"/>
                          </a:lnTo>
                          <a:lnTo>
                            <a:pt x="64" y="0"/>
                          </a:lnTo>
                          <a:lnTo>
                            <a:pt x="56" y="0"/>
                          </a:lnTo>
                          <a:lnTo>
                            <a:pt x="48" y="0"/>
                          </a:lnTo>
                          <a:lnTo>
                            <a:pt x="40" y="8"/>
                          </a:lnTo>
                          <a:lnTo>
                            <a:pt x="32" y="8"/>
                          </a:lnTo>
                          <a:lnTo>
                            <a:pt x="24" y="16"/>
                          </a:lnTo>
                          <a:lnTo>
                            <a:pt x="16" y="16"/>
                          </a:lnTo>
                          <a:lnTo>
                            <a:pt x="16" y="24"/>
                          </a:lnTo>
                          <a:lnTo>
                            <a:pt x="8" y="32"/>
                          </a:lnTo>
                          <a:lnTo>
                            <a:pt x="0" y="40"/>
                          </a:lnTo>
                          <a:lnTo>
                            <a:pt x="0" y="48"/>
                          </a:lnTo>
                          <a:lnTo>
                            <a:pt x="0" y="56"/>
                          </a:lnTo>
                          <a:lnTo>
                            <a:pt x="0" y="64"/>
                          </a:lnTo>
                          <a:lnTo>
                            <a:pt x="8" y="64"/>
                          </a:lnTo>
                          <a:lnTo>
                            <a:pt x="16" y="64"/>
                          </a:lnTo>
                          <a:lnTo>
                            <a:pt x="24" y="64"/>
                          </a:lnTo>
                          <a:lnTo>
                            <a:pt x="32" y="64"/>
                          </a:lnTo>
                          <a:lnTo>
                            <a:pt x="40" y="56"/>
                          </a:lnTo>
                          <a:lnTo>
                            <a:pt x="48" y="56"/>
                          </a:lnTo>
                          <a:lnTo>
                            <a:pt x="56" y="48"/>
                          </a:lnTo>
                          <a:lnTo>
                            <a:pt x="64" y="40"/>
                          </a:lnTo>
                          <a:lnTo>
                            <a:pt x="72" y="40"/>
                          </a:lnTo>
                          <a:lnTo>
                            <a:pt x="80" y="32"/>
                          </a:lnTo>
                          <a:lnTo>
                            <a:pt x="80" y="24"/>
                          </a:lnTo>
                          <a:lnTo>
                            <a:pt x="80" y="16"/>
                          </a:lnTo>
                          <a:lnTo>
                            <a:pt x="80" y="8"/>
                          </a:lnTo>
                          <a:close/>
                        </a:path>
                      </a:pathLst>
                    </a:custGeom>
                    <a:solidFill>
                      <a:srgbClr val="808080"/>
                    </a:solidFill>
                    <a:ln w="9525">
                      <a:noFill/>
                      <a:round/>
                      <a:headEnd/>
                      <a:tailEnd/>
                    </a:ln>
                  </p:spPr>
                  <p:txBody>
                    <a:bodyPr>
                      <a:prstTxWarp prst="textNoShape">
                        <a:avLst/>
                      </a:prstTxWarp>
                    </a:bodyPr>
                    <a:lstStyle/>
                    <a:p>
                      <a:endParaRPr lang="en-US"/>
                    </a:p>
                  </p:txBody>
                </p:sp>
                <p:sp>
                  <p:nvSpPr>
                    <p:cNvPr id="115990" name="Freeform 497"/>
                    <p:cNvSpPr>
                      <a:spLocks/>
                    </p:cNvSpPr>
                    <p:nvPr/>
                  </p:nvSpPr>
                  <p:spPr bwMode="auto">
                    <a:xfrm>
                      <a:off x="3098" y="522"/>
                      <a:ext cx="96" cy="72"/>
                    </a:xfrm>
                    <a:custGeom>
                      <a:avLst/>
                      <a:gdLst>
                        <a:gd name="T0" fmla="*/ 88 w 96"/>
                        <a:gd name="T1" fmla="*/ 0 h 72"/>
                        <a:gd name="T2" fmla="*/ 80 w 96"/>
                        <a:gd name="T3" fmla="*/ 0 h 72"/>
                        <a:gd name="T4" fmla="*/ 72 w 96"/>
                        <a:gd name="T5" fmla="*/ 0 h 72"/>
                        <a:gd name="T6" fmla="*/ 56 w 96"/>
                        <a:gd name="T7" fmla="*/ 0 h 72"/>
                        <a:gd name="T8" fmla="*/ 40 w 96"/>
                        <a:gd name="T9" fmla="*/ 8 h 72"/>
                        <a:gd name="T10" fmla="*/ 32 w 96"/>
                        <a:gd name="T11" fmla="*/ 8 h 72"/>
                        <a:gd name="T12" fmla="*/ 16 w 96"/>
                        <a:gd name="T13" fmla="*/ 24 h 72"/>
                        <a:gd name="T14" fmla="*/ 16 w 96"/>
                        <a:gd name="T15" fmla="*/ 32 h 72"/>
                        <a:gd name="T16" fmla="*/ 8 w 96"/>
                        <a:gd name="T17" fmla="*/ 40 h 72"/>
                        <a:gd name="T18" fmla="*/ 0 w 96"/>
                        <a:gd name="T19" fmla="*/ 48 h 72"/>
                        <a:gd name="T20" fmla="*/ 0 w 96"/>
                        <a:gd name="T21" fmla="*/ 56 h 72"/>
                        <a:gd name="T22" fmla="*/ 8 w 96"/>
                        <a:gd name="T23" fmla="*/ 64 h 72"/>
                        <a:gd name="T24" fmla="*/ 8 w 96"/>
                        <a:gd name="T25" fmla="*/ 64 h 72"/>
                        <a:gd name="T26" fmla="*/ 16 w 96"/>
                        <a:gd name="T27" fmla="*/ 64 h 72"/>
                        <a:gd name="T28" fmla="*/ 24 w 96"/>
                        <a:gd name="T29" fmla="*/ 72 h 72"/>
                        <a:gd name="T30" fmla="*/ 32 w 96"/>
                        <a:gd name="T31" fmla="*/ 64 h 72"/>
                        <a:gd name="T32" fmla="*/ 48 w 96"/>
                        <a:gd name="T33" fmla="*/ 64 h 72"/>
                        <a:gd name="T34" fmla="*/ 64 w 96"/>
                        <a:gd name="T35" fmla="*/ 56 h 72"/>
                        <a:gd name="T36" fmla="*/ 72 w 96"/>
                        <a:gd name="T37" fmla="*/ 48 h 72"/>
                        <a:gd name="T38" fmla="*/ 80 w 96"/>
                        <a:gd name="T39" fmla="*/ 40 h 72"/>
                        <a:gd name="T40" fmla="*/ 88 w 96"/>
                        <a:gd name="T41" fmla="*/ 24 h 72"/>
                        <a:gd name="T42" fmla="*/ 96 w 96"/>
                        <a:gd name="T43" fmla="*/ 16 h 72"/>
                        <a:gd name="T44" fmla="*/ 96 w 96"/>
                        <a:gd name="T45" fmla="*/ 16 h 72"/>
                        <a:gd name="T46" fmla="*/ 88 w 96"/>
                        <a:gd name="T47" fmla="*/ 8 h 72"/>
                        <a:gd name="T48" fmla="*/ 88 w 96"/>
                        <a:gd name="T49" fmla="*/ 8 h 72"/>
                        <a:gd name="T50" fmla="*/ 88 w 96"/>
                        <a:gd name="T51" fmla="*/ 16 h 72"/>
                        <a:gd name="T52" fmla="*/ 88 w 96"/>
                        <a:gd name="T53" fmla="*/ 24 h 72"/>
                        <a:gd name="T54" fmla="*/ 80 w 96"/>
                        <a:gd name="T55" fmla="*/ 32 h 72"/>
                        <a:gd name="T56" fmla="*/ 64 w 96"/>
                        <a:gd name="T57" fmla="*/ 48 h 72"/>
                        <a:gd name="T58" fmla="*/ 48 w 96"/>
                        <a:gd name="T59" fmla="*/ 56 h 72"/>
                        <a:gd name="T60" fmla="*/ 32 w 96"/>
                        <a:gd name="T61" fmla="*/ 64 h 72"/>
                        <a:gd name="T62" fmla="*/ 24 w 96"/>
                        <a:gd name="T63" fmla="*/ 64 h 72"/>
                        <a:gd name="T64" fmla="*/ 8 w 96"/>
                        <a:gd name="T65" fmla="*/ 56 h 72"/>
                        <a:gd name="T66" fmla="*/ 8 w 96"/>
                        <a:gd name="T67" fmla="*/ 56 h 72"/>
                        <a:gd name="T68" fmla="*/ 8 w 96"/>
                        <a:gd name="T69" fmla="*/ 40 h 72"/>
                        <a:gd name="T70" fmla="*/ 16 w 96"/>
                        <a:gd name="T71" fmla="*/ 32 h 72"/>
                        <a:gd name="T72" fmla="*/ 32 w 96"/>
                        <a:gd name="T73" fmla="*/ 24 h 72"/>
                        <a:gd name="T74" fmla="*/ 40 w 96"/>
                        <a:gd name="T75" fmla="*/ 8 h 72"/>
                        <a:gd name="T76" fmla="*/ 56 w 96"/>
                        <a:gd name="T77" fmla="*/ 8 h 72"/>
                        <a:gd name="T78" fmla="*/ 72 w 96"/>
                        <a:gd name="T79" fmla="*/ 8 h 72"/>
                        <a:gd name="T80" fmla="*/ 80 w 96"/>
                        <a:gd name="T81" fmla="*/ 8 h 72"/>
                        <a:gd name="T82" fmla="*/ 88 w 96"/>
                        <a:gd name="T83" fmla="*/ 0 h 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6"/>
                        <a:gd name="T127" fmla="*/ 0 h 72"/>
                        <a:gd name="T128" fmla="*/ 96 w 96"/>
                        <a:gd name="T129" fmla="*/ 72 h 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6" h="72">
                          <a:moveTo>
                            <a:pt x="88" y="0"/>
                          </a:moveTo>
                          <a:lnTo>
                            <a:pt x="88" y="0"/>
                          </a:lnTo>
                          <a:lnTo>
                            <a:pt x="80" y="0"/>
                          </a:lnTo>
                          <a:lnTo>
                            <a:pt x="72" y="0"/>
                          </a:lnTo>
                          <a:lnTo>
                            <a:pt x="64" y="0"/>
                          </a:lnTo>
                          <a:lnTo>
                            <a:pt x="56" y="0"/>
                          </a:lnTo>
                          <a:lnTo>
                            <a:pt x="48" y="0"/>
                          </a:lnTo>
                          <a:lnTo>
                            <a:pt x="40" y="8"/>
                          </a:lnTo>
                          <a:lnTo>
                            <a:pt x="32" y="8"/>
                          </a:lnTo>
                          <a:lnTo>
                            <a:pt x="24" y="16"/>
                          </a:lnTo>
                          <a:lnTo>
                            <a:pt x="16" y="24"/>
                          </a:lnTo>
                          <a:lnTo>
                            <a:pt x="16" y="32"/>
                          </a:lnTo>
                          <a:lnTo>
                            <a:pt x="8" y="32"/>
                          </a:lnTo>
                          <a:lnTo>
                            <a:pt x="8" y="40"/>
                          </a:lnTo>
                          <a:lnTo>
                            <a:pt x="0" y="40"/>
                          </a:lnTo>
                          <a:lnTo>
                            <a:pt x="0" y="48"/>
                          </a:lnTo>
                          <a:lnTo>
                            <a:pt x="0" y="56"/>
                          </a:lnTo>
                          <a:lnTo>
                            <a:pt x="8" y="64"/>
                          </a:lnTo>
                          <a:lnTo>
                            <a:pt x="16" y="64"/>
                          </a:lnTo>
                          <a:lnTo>
                            <a:pt x="24" y="72"/>
                          </a:lnTo>
                          <a:lnTo>
                            <a:pt x="32" y="72"/>
                          </a:lnTo>
                          <a:lnTo>
                            <a:pt x="32" y="64"/>
                          </a:lnTo>
                          <a:lnTo>
                            <a:pt x="40" y="64"/>
                          </a:lnTo>
                          <a:lnTo>
                            <a:pt x="48" y="64"/>
                          </a:lnTo>
                          <a:lnTo>
                            <a:pt x="64" y="56"/>
                          </a:lnTo>
                          <a:lnTo>
                            <a:pt x="72" y="48"/>
                          </a:lnTo>
                          <a:lnTo>
                            <a:pt x="80" y="48"/>
                          </a:lnTo>
                          <a:lnTo>
                            <a:pt x="80" y="40"/>
                          </a:lnTo>
                          <a:lnTo>
                            <a:pt x="88" y="32"/>
                          </a:lnTo>
                          <a:lnTo>
                            <a:pt x="88" y="24"/>
                          </a:lnTo>
                          <a:lnTo>
                            <a:pt x="96" y="16"/>
                          </a:lnTo>
                          <a:lnTo>
                            <a:pt x="88" y="16"/>
                          </a:lnTo>
                          <a:lnTo>
                            <a:pt x="88" y="8"/>
                          </a:lnTo>
                          <a:lnTo>
                            <a:pt x="88" y="0"/>
                          </a:lnTo>
                          <a:lnTo>
                            <a:pt x="88" y="8"/>
                          </a:lnTo>
                          <a:lnTo>
                            <a:pt x="88" y="16"/>
                          </a:lnTo>
                          <a:lnTo>
                            <a:pt x="88" y="24"/>
                          </a:lnTo>
                          <a:lnTo>
                            <a:pt x="80" y="32"/>
                          </a:lnTo>
                          <a:lnTo>
                            <a:pt x="72" y="40"/>
                          </a:lnTo>
                          <a:lnTo>
                            <a:pt x="64" y="48"/>
                          </a:lnTo>
                          <a:lnTo>
                            <a:pt x="56" y="56"/>
                          </a:lnTo>
                          <a:lnTo>
                            <a:pt x="48" y="56"/>
                          </a:lnTo>
                          <a:lnTo>
                            <a:pt x="40" y="56"/>
                          </a:lnTo>
                          <a:lnTo>
                            <a:pt x="32" y="64"/>
                          </a:lnTo>
                          <a:lnTo>
                            <a:pt x="24" y="64"/>
                          </a:lnTo>
                          <a:lnTo>
                            <a:pt x="16" y="64"/>
                          </a:lnTo>
                          <a:lnTo>
                            <a:pt x="8" y="56"/>
                          </a:lnTo>
                          <a:lnTo>
                            <a:pt x="8" y="48"/>
                          </a:lnTo>
                          <a:lnTo>
                            <a:pt x="8" y="40"/>
                          </a:lnTo>
                          <a:lnTo>
                            <a:pt x="16" y="40"/>
                          </a:lnTo>
                          <a:lnTo>
                            <a:pt x="16" y="32"/>
                          </a:lnTo>
                          <a:lnTo>
                            <a:pt x="24" y="24"/>
                          </a:lnTo>
                          <a:lnTo>
                            <a:pt x="32" y="24"/>
                          </a:lnTo>
                          <a:lnTo>
                            <a:pt x="40" y="16"/>
                          </a:lnTo>
                          <a:lnTo>
                            <a:pt x="40" y="8"/>
                          </a:lnTo>
                          <a:lnTo>
                            <a:pt x="48" y="8"/>
                          </a:lnTo>
                          <a:lnTo>
                            <a:pt x="56" y="8"/>
                          </a:lnTo>
                          <a:lnTo>
                            <a:pt x="64" y="8"/>
                          </a:lnTo>
                          <a:lnTo>
                            <a:pt x="72" y="8"/>
                          </a:lnTo>
                          <a:lnTo>
                            <a:pt x="80" y="8"/>
                          </a:lnTo>
                          <a:lnTo>
                            <a:pt x="88" y="8"/>
                          </a:lnTo>
                          <a:lnTo>
                            <a:pt x="88" y="0"/>
                          </a:lnTo>
                          <a:close/>
                        </a:path>
                      </a:pathLst>
                    </a:custGeom>
                    <a:solidFill>
                      <a:srgbClr val="000000"/>
                    </a:solidFill>
                    <a:ln w="9525">
                      <a:noFill/>
                      <a:round/>
                      <a:headEnd/>
                      <a:tailEnd/>
                    </a:ln>
                  </p:spPr>
                  <p:txBody>
                    <a:bodyPr>
                      <a:prstTxWarp prst="textNoShape">
                        <a:avLst/>
                      </a:prstTxWarp>
                    </a:bodyPr>
                    <a:lstStyle/>
                    <a:p>
                      <a:endParaRPr lang="en-US"/>
                    </a:p>
                  </p:txBody>
                </p:sp>
              </p:grpSp>
              <p:grpSp>
                <p:nvGrpSpPr>
                  <p:cNvPr id="115891" name="Group 498"/>
                  <p:cNvGrpSpPr>
                    <a:grpSpLocks/>
                  </p:cNvGrpSpPr>
                  <p:nvPr/>
                </p:nvGrpSpPr>
                <p:grpSpPr bwMode="auto">
                  <a:xfrm>
                    <a:off x="3138" y="514"/>
                    <a:ext cx="56" cy="56"/>
                    <a:chOff x="3138" y="514"/>
                    <a:chExt cx="56" cy="56"/>
                  </a:xfrm>
                </p:grpSpPr>
                <p:sp>
                  <p:nvSpPr>
                    <p:cNvPr id="115987" name="Freeform 499"/>
                    <p:cNvSpPr>
                      <a:spLocks/>
                    </p:cNvSpPr>
                    <p:nvPr/>
                  </p:nvSpPr>
                  <p:spPr bwMode="auto">
                    <a:xfrm>
                      <a:off x="3138" y="522"/>
                      <a:ext cx="48" cy="48"/>
                    </a:xfrm>
                    <a:custGeom>
                      <a:avLst/>
                      <a:gdLst>
                        <a:gd name="T0" fmla="*/ 48 w 48"/>
                        <a:gd name="T1" fmla="*/ 8 h 48"/>
                        <a:gd name="T2" fmla="*/ 40 w 48"/>
                        <a:gd name="T3" fmla="*/ 0 h 48"/>
                        <a:gd name="T4" fmla="*/ 32 w 48"/>
                        <a:gd name="T5" fmla="*/ 0 h 48"/>
                        <a:gd name="T6" fmla="*/ 24 w 48"/>
                        <a:gd name="T7" fmla="*/ 0 h 48"/>
                        <a:gd name="T8" fmla="*/ 16 w 48"/>
                        <a:gd name="T9" fmla="*/ 0 h 48"/>
                        <a:gd name="T10" fmla="*/ 8 w 48"/>
                        <a:gd name="T11" fmla="*/ 8 h 48"/>
                        <a:gd name="T12" fmla="*/ 0 w 48"/>
                        <a:gd name="T13" fmla="*/ 16 h 48"/>
                        <a:gd name="T14" fmla="*/ 0 w 48"/>
                        <a:gd name="T15" fmla="*/ 24 h 48"/>
                        <a:gd name="T16" fmla="*/ 8 w 48"/>
                        <a:gd name="T17" fmla="*/ 32 h 48"/>
                        <a:gd name="T18" fmla="*/ 16 w 48"/>
                        <a:gd name="T19" fmla="*/ 40 h 48"/>
                        <a:gd name="T20" fmla="*/ 24 w 48"/>
                        <a:gd name="T21" fmla="*/ 40 h 48"/>
                        <a:gd name="T22" fmla="*/ 32 w 48"/>
                        <a:gd name="T23" fmla="*/ 48 h 48"/>
                        <a:gd name="T24" fmla="*/ 40 w 48"/>
                        <a:gd name="T25" fmla="*/ 40 h 48"/>
                        <a:gd name="T26" fmla="*/ 48 w 48"/>
                        <a:gd name="T27" fmla="*/ 32 h 48"/>
                        <a:gd name="T28" fmla="*/ 48 w 48"/>
                        <a:gd name="T29" fmla="*/ 24 h 48"/>
                        <a:gd name="T30" fmla="*/ 48 w 48"/>
                        <a:gd name="T31" fmla="*/ 16 h 48"/>
                        <a:gd name="T32" fmla="*/ 48 w 48"/>
                        <a:gd name="T33" fmla="*/ 8 h 48"/>
                        <a:gd name="T34" fmla="*/ 48 w 48"/>
                        <a:gd name="T35" fmla="*/ 8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48" y="8"/>
                          </a:moveTo>
                          <a:lnTo>
                            <a:pt x="40" y="0"/>
                          </a:lnTo>
                          <a:lnTo>
                            <a:pt x="32" y="0"/>
                          </a:lnTo>
                          <a:lnTo>
                            <a:pt x="24" y="0"/>
                          </a:lnTo>
                          <a:lnTo>
                            <a:pt x="16" y="0"/>
                          </a:lnTo>
                          <a:lnTo>
                            <a:pt x="8" y="8"/>
                          </a:lnTo>
                          <a:lnTo>
                            <a:pt x="0" y="16"/>
                          </a:lnTo>
                          <a:lnTo>
                            <a:pt x="0" y="24"/>
                          </a:lnTo>
                          <a:lnTo>
                            <a:pt x="8" y="32"/>
                          </a:lnTo>
                          <a:lnTo>
                            <a:pt x="16" y="40"/>
                          </a:lnTo>
                          <a:lnTo>
                            <a:pt x="24" y="40"/>
                          </a:lnTo>
                          <a:lnTo>
                            <a:pt x="32" y="48"/>
                          </a:lnTo>
                          <a:lnTo>
                            <a:pt x="40" y="40"/>
                          </a:lnTo>
                          <a:lnTo>
                            <a:pt x="48" y="32"/>
                          </a:lnTo>
                          <a:lnTo>
                            <a:pt x="48" y="24"/>
                          </a:lnTo>
                          <a:lnTo>
                            <a:pt x="48" y="16"/>
                          </a:lnTo>
                          <a:lnTo>
                            <a:pt x="48" y="8"/>
                          </a:lnTo>
                          <a:close/>
                        </a:path>
                      </a:pathLst>
                    </a:custGeom>
                    <a:solidFill>
                      <a:srgbClr val="000000"/>
                    </a:solidFill>
                    <a:ln w="9525">
                      <a:noFill/>
                      <a:round/>
                      <a:headEnd/>
                      <a:tailEnd/>
                    </a:ln>
                  </p:spPr>
                  <p:txBody>
                    <a:bodyPr>
                      <a:prstTxWarp prst="textNoShape">
                        <a:avLst/>
                      </a:prstTxWarp>
                    </a:bodyPr>
                    <a:lstStyle/>
                    <a:p>
                      <a:endParaRPr lang="en-US"/>
                    </a:p>
                  </p:txBody>
                </p:sp>
                <p:sp>
                  <p:nvSpPr>
                    <p:cNvPr id="115988" name="Freeform 500"/>
                    <p:cNvSpPr>
                      <a:spLocks/>
                    </p:cNvSpPr>
                    <p:nvPr/>
                  </p:nvSpPr>
                  <p:spPr bwMode="auto">
                    <a:xfrm>
                      <a:off x="3138" y="514"/>
                      <a:ext cx="56" cy="56"/>
                    </a:xfrm>
                    <a:custGeom>
                      <a:avLst/>
                      <a:gdLst>
                        <a:gd name="T0" fmla="*/ 40 w 56"/>
                        <a:gd name="T1" fmla="*/ 8 h 56"/>
                        <a:gd name="T2" fmla="*/ 40 w 56"/>
                        <a:gd name="T3" fmla="*/ 8 h 56"/>
                        <a:gd name="T4" fmla="*/ 40 w 56"/>
                        <a:gd name="T5" fmla="*/ 8 h 56"/>
                        <a:gd name="T6" fmla="*/ 32 w 56"/>
                        <a:gd name="T7" fmla="*/ 0 h 56"/>
                        <a:gd name="T8" fmla="*/ 24 w 56"/>
                        <a:gd name="T9" fmla="*/ 0 h 56"/>
                        <a:gd name="T10" fmla="*/ 24 w 56"/>
                        <a:gd name="T11" fmla="*/ 0 h 56"/>
                        <a:gd name="T12" fmla="*/ 24 w 56"/>
                        <a:gd name="T13" fmla="*/ 0 h 56"/>
                        <a:gd name="T14" fmla="*/ 16 w 56"/>
                        <a:gd name="T15" fmla="*/ 8 h 56"/>
                        <a:gd name="T16" fmla="*/ 8 w 56"/>
                        <a:gd name="T17" fmla="*/ 8 h 56"/>
                        <a:gd name="T18" fmla="*/ 8 w 56"/>
                        <a:gd name="T19" fmla="*/ 16 h 56"/>
                        <a:gd name="T20" fmla="*/ 8 w 56"/>
                        <a:gd name="T21" fmla="*/ 16 h 56"/>
                        <a:gd name="T22" fmla="*/ 0 w 56"/>
                        <a:gd name="T23" fmla="*/ 24 h 56"/>
                        <a:gd name="T24" fmla="*/ 0 w 56"/>
                        <a:gd name="T25" fmla="*/ 32 h 56"/>
                        <a:gd name="T26" fmla="*/ 0 w 56"/>
                        <a:gd name="T27" fmla="*/ 32 h 56"/>
                        <a:gd name="T28" fmla="*/ 0 w 56"/>
                        <a:gd name="T29" fmla="*/ 32 h 56"/>
                        <a:gd name="T30" fmla="*/ 0 w 56"/>
                        <a:gd name="T31" fmla="*/ 40 h 56"/>
                        <a:gd name="T32" fmla="*/ 8 w 56"/>
                        <a:gd name="T33" fmla="*/ 48 h 56"/>
                        <a:gd name="T34" fmla="*/ 8 w 56"/>
                        <a:gd name="T35" fmla="*/ 48 h 56"/>
                        <a:gd name="T36" fmla="*/ 8 w 56"/>
                        <a:gd name="T37" fmla="*/ 48 h 56"/>
                        <a:gd name="T38" fmla="*/ 24 w 56"/>
                        <a:gd name="T39" fmla="*/ 56 h 56"/>
                        <a:gd name="T40" fmla="*/ 32 w 56"/>
                        <a:gd name="T41" fmla="*/ 56 h 56"/>
                        <a:gd name="T42" fmla="*/ 32 w 56"/>
                        <a:gd name="T43" fmla="*/ 56 h 56"/>
                        <a:gd name="T44" fmla="*/ 32 w 56"/>
                        <a:gd name="T45" fmla="*/ 56 h 56"/>
                        <a:gd name="T46" fmla="*/ 40 w 56"/>
                        <a:gd name="T47" fmla="*/ 56 h 56"/>
                        <a:gd name="T48" fmla="*/ 48 w 56"/>
                        <a:gd name="T49" fmla="*/ 48 h 56"/>
                        <a:gd name="T50" fmla="*/ 48 w 56"/>
                        <a:gd name="T51" fmla="*/ 48 h 56"/>
                        <a:gd name="T52" fmla="*/ 48 w 56"/>
                        <a:gd name="T53" fmla="*/ 40 h 56"/>
                        <a:gd name="T54" fmla="*/ 56 w 56"/>
                        <a:gd name="T55" fmla="*/ 32 h 56"/>
                        <a:gd name="T56" fmla="*/ 56 w 56"/>
                        <a:gd name="T57" fmla="*/ 24 h 56"/>
                        <a:gd name="T58" fmla="*/ 56 w 56"/>
                        <a:gd name="T59" fmla="*/ 24 h 56"/>
                        <a:gd name="T60" fmla="*/ 56 w 56"/>
                        <a:gd name="T61" fmla="*/ 24 h 56"/>
                        <a:gd name="T62" fmla="*/ 48 w 56"/>
                        <a:gd name="T63" fmla="*/ 16 h 56"/>
                        <a:gd name="T64" fmla="*/ 40 w 56"/>
                        <a:gd name="T65" fmla="*/ 8 h 56"/>
                        <a:gd name="T66" fmla="*/ 48 w 56"/>
                        <a:gd name="T67" fmla="*/ 16 h 56"/>
                        <a:gd name="T68" fmla="*/ 48 w 56"/>
                        <a:gd name="T69" fmla="*/ 24 h 56"/>
                        <a:gd name="T70" fmla="*/ 48 w 56"/>
                        <a:gd name="T71" fmla="*/ 32 h 56"/>
                        <a:gd name="T72" fmla="*/ 40 w 56"/>
                        <a:gd name="T73" fmla="*/ 40 h 56"/>
                        <a:gd name="T74" fmla="*/ 40 w 56"/>
                        <a:gd name="T75" fmla="*/ 48 h 56"/>
                        <a:gd name="T76" fmla="*/ 32 w 56"/>
                        <a:gd name="T77" fmla="*/ 48 h 56"/>
                        <a:gd name="T78" fmla="*/ 24 w 56"/>
                        <a:gd name="T79" fmla="*/ 48 h 56"/>
                        <a:gd name="T80" fmla="*/ 16 w 56"/>
                        <a:gd name="T81" fmla="*/ 48 h 56"/>
                        <a:gd name="T82" fmla="*/ 8 w 56"/>
                        <a:gd name="T83" fmla="*/ 40 h 56"/>
                        <a:gd name="T84" fmla="*/ 8 w 56"/>
                        <a:gd name="T85" fmla="*/ 32 h 56"/>
                        <a:gd name="T86" fmla="*/ 8 w 56"/>
                        <a:gd name="T87" fmla="*/ 24 h 56"/>
                        <a:gd name="T88" fmla="*/ 8 w 56"/>
                        <a:gd name="T89" fmla="*/ 16 h 56"/>
                        <a:gd name="T90" fmla="*/ 16 w 56"/>
                        <a:gd name="T91" fmla="*/ 8 h 56"/>
                        <a:gd name="T92" fmla="*/ 24 w 56"/>
                        <a:gd name="T93" fmla="*/ 8 h 56"/>
                        <a:gd name="T94" fmla="*/ 32 w 56"/>
                        <a:gd name="T95" fmla="*/ 8 h 56"/>
                        <a:gd name="T96" fmla="*/ 40 w 56"/>
                        <a:gd name="T97" fmla="*/ 8 h 56"/>
                        <a:gd name="T98" fmla="*/ 48 w 56"/>
                        <a:gd name="T99" fmla="*/ 16 h 56"/>
                        <a:gd name="T100" fmla="*/ 40 w 56"/>
                        <a:gd name="T101" fmla="*/ 8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
                        <a:gd name="T154" fmla="*/ 0 h 56"/>
                        <a:gd name="T155" fmla="*/ 56 w 56"/>
                        <a:gd name="T156" fmla="*/ 56 h 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 h="56">
                          <a:moveTo>
                            <a:pt x="40" y="8"/>
                          </a:moveTo>
                          <a:lnTo>
                            <a:pt x="40" y="8"/>
                          </a:lnTo>
                          <a:lnTo>
                            <a:pt x="32" y="0"/>
                          </a:lnTo>
                          <a:lnTo>
                            <a:pt x="24" y="0"/>
                          </a:lnTo>
                          <a:lnTo>
                            <a:pt x="16" y="8"/>
                          </a:lnTo>
                          <a:lnTo>
                            <a:pt x="8" y="8"/>
                          </a:lnTo>
                          <a:lnTo>
                            <a:pt x="8" y="16"/>
                          </a:lnTo>
                          <a:lnTo>
                            <a:pt x="0" y="24"/>
                          </a:lnTo>
                          <a:lnTo>
                            <a:pt x="0" y="32"/>
                          </a:lnTo>
                          <a:lnTo>
                            <a:pt x="0" y="40"/>
                          </a:lnTo>
                          <a:lnTo>
                            <a:pt x="8" y="48"/>
                          </a:lnTo>
                          <a:lnTo>
                            <a:pt x="24" y="56"/>
                          </a:lnTo>
                          <a:lnTo>
                            <a:pt x="32" y="56"/>
                          </a:lnTo>
                          <a:lnTo>
                            <a:pt x="40" y="56"/>
                          </a:lnTo>
                          <a:lnTo>
                            <a:pt x="48" y="48"/>
                          </a:lnTo>
                          <a:lnTo>
                            <a:pt x="48" y="40"/>
                          </a:lnTo>
                          <a:lnTo>
                            <a:pt x="56" y="32"/>
                          </a:lnTo>
                          <a:lnTo>
                            <a:pt x="56" y="24"/>
                          </a:lnTo>
                          <a:lnTo>
                            <a:pt x="48" y="16"/>
                          </a:lnTo>
                          <a:lnTo>
                            <a:pt x="40" y="8"/>
                          </a:lnTo>
                          <a:lnTo>
                            <a:pt x="48" y="16"/>
                          </a:lnTo>
                          <a:lnTo>
                            <a:pt x="48" y="24"/>
                          </a:lnTo>
                          <a:lnTo>
                            <a:pt x="48" y="32"/>
                          </a:lnTo>
                          <a:lnTo>
                            <a:pt x="40" y="40"/>
                          </a:lnTo>
                          <a:lnTo>
                            <a:pt x="40" y="48"/>
                          </a:lnTo>
                          <a:lnTo>
                            <a:pt x="32" y="48"/>
                          </a:lnTo>
                          <a:lnTo>
                            <a:pt x="24" y="48"/>
                          </a:lnTo>
                          <a:lnTo>
                            <a:pt x="16" y="48"/>
                          </a:lnTo>
                          <a:lnTo>
                            <a:pt x="8" y="40"/>
                          </a:lnTo>
                          <a:lnTo>
                            <a:pt x="8" y="32"/>
                          </a:lnTo>
                          <a:lnTo>
                            <a:pt x="8" y="24"/>
                          </a:lnTo>
                          <a:lnTo>
                            <a:pt x="8" y="16"/>
                          </a:lnTo>
                          <a:lnTo>
                            <a:pt x="16" y="8"/>
                          </a:lnTo>
                          <a:lnTo>
                            <a:pt x="24" y="8"/>
                          </a:lnTo>
                          <a:lnTo>
                            <a:pt x="32" y="8"/>
                          </a:lnTo>
                          <a:lnTo>
                            <a:pt x="40" y="8"/>
                          </a:lnTo>
                          <a:lnTo>
                            <a:pt x="48" y="16"/>
                          </a:lnTo>
                          <a:lnTo>
                            <a:pt x="40" y="8"/>
                          </a:lnTo>
                          <a:close/>
                        </a:path>
                      </a:pathLst>
                    </a:custGeom>
                    <a:solidFill>
                      <a:srgbClr val="000000"/>
                    </a:solidFill>
                    <a:ln w="9525">
                      <a:noFill/>
                      <a:round/>
                      <a:headEnd/>
                      <a:tailEnd/>
                    </a:ln>
                  </p:spPr>
                  <p:txBody>
                    <a:bodyPr>
                      <a:prstTxWarp prst="textNoShape">
                        <a:avLst/>
                      </a:prstTxWarp>
                    </a:bodyPr>
                    <a:lstStyle/>
                    <a:p>
                      <a:endParaRPr lang="en-US"/>
                    </a:p>
                  </p:txBody>
                </p:sp>
              </p:grpSp>
            </p:grpSp>
          </p:grpSp>
          <p:grpSp>
            <p:nvGrpSpPr>
              <p:cNvPr id="115894" name="Group 501"/>
              <p:cNvGrpSpPr>
                <a:grpSpLocks/>
              </p:cNvGrpSpPr>
              <p:nvPr/>
            </p:nvGrpSpPr>
            <p:grpSpPr bwMode="auto">
              <a:xfrm>
                <a:off x="528" y="2544"/>
                <a:ext cx="152" cy="440"/>
                <a:chOff x="1370" y="578"/>
                <a:chExt cx="152" cy="440"/>
              </a:xfrm>
            </p:grpSpPr>
            <p:sp>
              <p:nvSpPr>
                <p:cNvPr id="115976" name="Freeform 502"/>
                <p:cNvSpPr>
                  <a:spLocks/>
                </p:cNvSpPr>
                <p:nvPr/>
              </p:nvSpPr>
              <p:spPr bwMode="auto">
                <a:xfrm>
                  <a:off x="1370" y="626"/>
                  <a:ext cx="152" cy="392"/>
                </a:xfrm>
                <a:custGeom>
                  <a:avLst/>
                  <a:gdLst>
                    <a:gd name="T0" fmla="*/ 16 w 152"/>
                    <a:gd name="T1" fmla="*/ 0 h 392"/>
                    <a:gd name="T2" fmla="*/ 8 w 152"/>
                    <a:gd name="T3" fmla="*/ 8 h 392"/>
                    <a:gd name="T4" fmla="*/ 0 w 152"/>
                    <a:gd name="T5" fmla="*/ 16 h 392"/>
                    <a:gd name="T6" fmla="*/ 0 w 152"/>
                    <a:gd name="T7" fmla="*/ 24 h 392"/>
                    <a:gd name="T8" fmla="*/ 0 w 152"/>
                    <a:gd name="T9" fmla="*/ 360 h 392"/>
                    <a:gd name="T10" fmla="*/ 0 w 152"/>
                    <a:gd name="T11" fmla="*/ 368 h 392"/>
                    <a:gd name="T12" fmla="*/ 0 w 152"/>
                    <a:gd name="T13" fmla="*/ 376 h 392"/>
                    <a:gd name="T14" fmla="*/ 8 w 152"/>
                    <a:gd name="T15" fmla="*/ 384 h 392"/>
                    <a:gd name="T16" fmla="*/ 16 w 152"/>
                    <a:gd name="T17" fmla="*/ 384 h 392"/>
                    <a:gd name="T18" fmla="*/ 24 w 152"/>
                    <a:gd name="T19" fmla="*/ 392 h 392"/>
                    <a:gd name="T20" fmla="*/ 128 w 152"/>
                    <a:gd name="T21" fmla="*/ 392 h 392"/>
                    <a:gd name="T22" fmla="*/ 128 w 152"/>
                    <a:gd name="T23" fmla="*/ 384 h 392"/>
                    <a:gd name="T24" fmla="*/ 144 w 152"/>
                    <a:gd name="T25" fmla="*/ 384 h 392"/>
                    <a:gd name="T26" fmla="*/ 144 w 152"/>
                    <a:gd name="T27" fmla="*/ 376 h 392"/>
                    <a:gd name="T28" fmla="*/ 152 w 152"/>
                    <a:gd name="T29" fmla="*/ 368 h 392"/>
                    <a:gd name="T30" fmla="*/ 152 w 152"/>
                    <a:gd name="T31" fmla="*/ 360 h 392"/>
                    <a:gd name="T32" fmla="*/ 152 w 152"/>
                    <a:gd name="T33" fmla="*/ 24 h 392"/>
                    <a:gd name="T34" fmla="*/ 144 w 152"/>
                    <a:gd name="T35" fmla="*/ 16 h 392"/>
                    <a:gd name="T36" fmla="*/ 144 w 152"/>
                    <a:gd name="T37" fmla="*/ 8 h 392"/>
                    <a:gd name="T38" fmla="*/ 128 w 152"/>
                    <a:gd name="T39" fmla="*/ 0 h 392"/>
                    <a:gd name="T40" fmla="*/ 128 w 152"/>
                    <a:gd name="T41" fmla="*/ 0 h 392"/>
                    <a:gd name="T42" fmla="*/ 24 w 152"/>
                    <a:gd name="T43" fmla="*/ 0 h 392"/>
                    <a:gd name="T44" fmla="*/ 24 w 152"/>
                    <a:gd name="T45" fmla="*/ 8 h 392"/>
                    <a:gd name="T46" fmla="*/ 128 w 152"/>
                    <a:gd name="T47" fmla="*/ 8 h 392"/>
                    <a:gd name="T48" fmla="*/ 128 w 152"/>
                    <a:gd name="T49" fmla="*/ 8 h 392"/>
                    <a:gd name="T50" fmla="*/ 144 w 152"/>
                    <a:gd name="T51" fmla="*/ 16 h 392"/>
                    <a:gd name="T52" fmla="*/ 144 w 152"/>
                    <a:gd name="T53" fmla="*/ 24 h 392"/>
                    <a:gd name="T54" fmla="*/ 144 w 152"/>
                    <a:gd name="T55" fmla="*/ 368 h 392"/>
                    <a:gd name="T56" fmla="*/ 144 w 152"/>
                    <a:gd name="T57" fmla="*/ 368 h 392"/>
                    <a:gd name="T58" fmla="*/ 128 w 152"/>
                    <a:gd name="T59" fmla="*/ 384 h 392"/>
                    <a:gd name="T60" fmla="*/ 128 w 152"/>
                    <a:gd name="T61" fmla="*/ 384 h 392"/>
                    <a:gd name="T62" fmla="*/ 24 w 152"/>
                    <a:gd name="T63" fmla="*/ 384 h 392"/>
                    <a:gd name="T64" fmla="*/ 16 w 152"/>
                    <a:gd name="T65" fmla="*/ 384 h 392"/>
                    <a:gd name="T66" fmla="*/ 8 w 152"/>
                    <a:gd name="T67" fmla="*/ 368 h 392"/>
                    <a:gd name="T68" fmla="*/ 8 w 152"/>
                    <a:gd name="T69" fmla="*/ 368 h 392"/>
                    <a:gd name="T70" fmla="*/ 8 w 152"/>
                    <a:gd name="T71" fmla="*/ 24 h 392"/>
                    <a:gd name="T72" fmla="*/ 8 w 152"/>
                    <a:gd name="T73" fmla="*/ 16 h 392"/>
                    <a:gd name="T74" fmla="*/ 16 w 152"/>
                    <a:gd name="T75" fmla="*/ 8 h 392"/>
                    <a:gd name="T76" fmla="*/ 24 w 152"/>
                    <a:gd name="T77" fmla="*/ 8 h 3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392"/>
                    <a:gd name="T119" fmla="*/ 152 w 152"/>
                    <a:gd name="T120" fmla="*/ 392 h 39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392">
                      <a:moveTo>
                        <a:pt x="24" y="0"/>
                      </a:moveTo>
                      <a:lnTo>
                        <a:pt x="16" y="0"/>
                      </a:lnTo>
                      <a:lnTo>
                        <a:pt x="8" y="8"/>
                      </a:lnTo>
                      <a:lnTo>
                        <a:pt x="0" y="16"/>
                      </a:lnTo>
                      <a:lnTo>
                        <a:pt x="0" y="24"/>
                      </a:lnTo>
                      <a:lnTo>
                        <a:pt x="0" y="360"/>
                      </a:lnTo>
                      <a:lnTo>
                        <a:pt x="0" y="368"/>
                      </a:lnTo>
                      <a:lnTo>
                        <a:pt x="0" y="376"/>
                      </a:lnTo>
                      <a:lnTo>
                        <a:pt x="8" y="384"/>
                      </a:lnTo>
                      <a:lnTo>
                        <a:pt x="16" y="384"/>
                      </a:lnTo>
                      <a:lnTo>
                        <a:pt x="24" y="392"/>
                      </a:lnTo>
                      <a:lnTo>
                        <a:pt x="120" y="392"/>
                      </a:lnTo>
                      <a:lnTo>
                        <a:pt x="128" y="392"/>
                      </a:lnTo>
                      <a:lnTo>
                        <a:pt x="128" y="384"/>
                      </a:lnTo>
                      <a:lnTo>
                        <a:pt x="136" y="384"/>
                      </a:lnTo>
                      <a:lnTo>
                        <a:pt x="144" y="384"/>
                      </a:lnTo>
                      <a:lnTo>
                        <a:pt x="144" y="376"/>
                      </a:lnTo>
                      <a:lnTo>
                        <a:pt x="144" y="368"/>
                      </a:lnTo>
                      <a:lnTo>
                        <a:pt x="152" y="368"/>
                      </a:lnTo>
                      <a:lnTo>
                        <a:pt x="152" y="360"/>
                      </a:lnTo>
                      <a:lnTo>
                        <a:pt x="152" y="24"/>
                      </a:lnTo>
                      <a:lnTo>
                        <a:pt x="144" y="16"/>
                      </a:lnTo>
                      <a:lnTo>
                        <a:pt x="144" y="8"/>
                      </a:lnTo>
                      <a:lnTo>
                        <a:pt x="136" y="0"/>
                      </a:lnTo>
                      <a:lnTo>
                        <a:pt x="128" y="0"/>
                      </a:lnTo>
                      <a:lnTo>
                        <a:pt x="120" y="0"/>
                      </a:lnTo>
                      <a:lnTo>
                        <a:pt x="24" y="0"/>
                      </a:lnTo>
                      <a:lnTo>
                        <a:pt x="24" y="8"/>
                      </a:lnTo>
                      <a:lnTo>
                        <a:pt x="120" y="8"/>
                      </a:lnTo>
                      <a:lnTo>
                        <a:pt x="128" y="8"/>
                      </a:lnTo>
                      <a:lnTo>
                        <a:pt x="136" y="8"/>
                      </a:lnTo>
                      <a:lnTo>
                        <a:pt x="144" y="16"/>
                      </a:lnTo>
                      <a:lnTo>
                        <a:pt x="144" y="24"/>
                      </a:lnTo>
                      <a:lnTo>
                        <a:pt x="144" y="360"/>
                      </a:lnTo>
                      <a:lnTo>
                        <a:pt x="144" y="368"/>
                      </a:lnTo>
                      <a:lnTo>
                        <a:pt x="136" y="376"/>
                      </a:lnTo>
                      <a:lnTo>
                        <a:pt x="128" y="384"/>
                      </a:lnTo>
                      <a:lnTo>
                        <a:pt x="120" y="384"/>
                      </a:lnTo>
                      <a:lnTo>
                        <a:pt x="24" y="384"/>
                      </a:lnTo>
                      <a:lnTo>
                        <a:pt x="16" y="384"/>
                      </a:lnTo>
                      <a:lnTo>
                        <a:pt x="8" y="376"/>
                      </a:lnTo>
                      <a:lnTo>
                        <a:pt x="8" y="368"/>
                      </a:lnTo>
                      <a:lnTo>
                        <a:pt x="8" y="360"/>
                      </a:lnTo>
                      <a:lnTo>
                        <a:pt x="8" y="24"/>
                      </a:lnTo>
                      <a:lnTo>
                        <a:pt x="8" y="16"/>
                      </a:lnTo>
                      <a:lnTo>
                        <a:pt x="8" y="8"/>
                      </a:lnTo>
                      <a:lnTo>
                        <a:pt x="16" y="8"/>
                      </a:lnTo>
                      <a:lnTo>
                        <a:pt x="24" y="8"/>
                      </a:lnTo>
                      <a:lnTo>
                        <a:pt x="24" y="0"/>
                      </a:lnTo>
                      <a:close/>
                    </a:path>
                  </a:pathLst>
                </a:custGeom>
                <a:solidFill>
                  <a:srgbClr val="000000"/>
                </a:solidFill>
                <a:ln w="9525">
                  <a:noFill/>
                  <a:round/>
                  <a:headEnd/>
                  <a:tailEnd/>
                </a:ln>
              </p:spPr>
              <p:txBody>
                <a:bodyPr>
                  <a:prstTxWarp prst="textNoShape">
                    <a:avLst/>
                  </a:prstTxWarp>
                </a:bodyPr>
                <a:lstStyle/>
                <a:p>
                  <a:endParaRPr lang="en-US"/>
                </a:p>
              </p:txBody>
            </p:sp>
            <p:grpSp>
              <p:nvGrpSpPr>
                <p:cNvPr id="115897" name="Group 503"/>
                <p:cNvGrpSpPr>
                  <a:grpSpLocks/>
                </p:cNvGrpSpPr>
                <p:nvPr/>
              </p:nvGrpSpPr>
              <p:grpSpPr bwMode="auto">
                <a:xfrm>
                  <a:off x="1370" y="578"/>
                  <a:ext cx="152" cy="56"/>
                  <a:chOff x="1370" y="578"/>
                  <a:chExt cx="152" cy="56"/>
                </a:xfrm>
              </p:grpSpPr>
              <p:sp>
                <p:nvSpPr>
                  <p:cNvPr id="115978" name="Freeform 504"/>
                  <p:cNvSpPr>
                    <a:spLocks/>
                  </p:cNvSpPr>
                  <p:nvPr/>
                </p:nvSpPr>
                <p:spPr bwMode="auto">
                  <a:xfrm>
                    <a:off x="1370" y="578"/>
                    <a:ext cx="144" cy="48"/>
                  </a:xfrm>
                  <a:custGeom>
                    <a:avLst/>
                    <a:gdLst>
                      <a:gd name="T0" fmla="*/ 8 w 144"/>
                      <a:gd name="T1" fmla="*/ 0 h 48"/>
                      <a:gd name="T2" fmla="*/ 8 w 144"/>
                      <a:gd name="T3" fmla="*/ 0 h 48"/>
                      <a:gd name="T4" fmla="*/ 8 w 144"/>
                      <a:gd name="T5" fmla="*/ 8 h 48"/>
                      <a:gd name="T6" fmla="*/ 0 w 144"/>
                      <a:gd name="T7" fmla="*/ 8 h 48"/>
                      <a:gd name="T8" fmla="*/ 0 w 144"/>
                      <a:gd name="T9" fmla="*/ 8 h 48"/>
                      <a:gd name="T10" fmla="*/ 0 w 144"/>
                      <a:gd name="T11" fmla="*/ 40 h 48"/>
                      <a:gd name="T12" fmla="*/ 0 w 144"/>
                      <a:gd name="T13" fmla="*/ 48 h 48"/>
                      <a:gd name="T14" fmla="*/ 8 w 144"/>
                      <a:gd name="T15" fmla="*/ 48 h 48"/>
                      <a:gd name="T16" fmla="*/ 8 w 144"/>
                      <a:gd name="T17" fmla="*/ 48 h 48"/>
                      <a:gd name="T18" fmla="*/ 8 w 144"/>
                      <a:gd name="T19" fmla="*/ 48 h 48"/>
                      <a:gd name="T20" fmla="*/ 136 w 144"/>
                      <a:gd name="T21" fmla="*/ 48 h 48"/>
                      <a:gd name="T22" fmla="*/ 144 w 144"/>
                      <a:gd name="T23" fmla="*/ 48 h 48"/>
                      <a:gd name="T24" fmla="*/ 144 w 144"/>
                      <a:gd name="T25" fmla="*/ 48 h 48"/>
                      <a:gd name="T26" fmla="*/ 144 w 144"/>
                      <a:gd name="T27" fmla="*/ 48 h 48"/>
                      <a:gd name="T28" fmla="*/ 144 w 144"/>
                      <a:gd name="T29" fmla="*/ 40 h 48"/>
                      <a:gd name="T30" fmla="*/ 144 w 144"/>
                      <a:gd name="T31" fmla="*/ 8 h 48"/>
                      <a:gd name="T32" fmla="*/ 144 w 144"/>
                      <a:gd name="T33" fmla="*/ 8 h 48"/>
                      <a:gd name="T34" fmla="*/ 144 w 144"/>
                      <a:gd name="T35" fmla="*/ 8 h 48"/>
                      <a:gd name="T36" fmla="*/ 144 w 144"/>
                      <a:gd name="T37" fmla="*/ 0 h 48"/>
                      <a:gd name="T38" fmla="*/ 136 w 144"/>
                      <a:gd name="T39" fmla="*/ 0 h 48"/>
                      <a:gd name="T40" fmla="*/ 8 w 144"/>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48"/>
                      <a:gd name="T65" fmla="*/ 144 w 144"/>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48">
                        <a:moveTo>
                          <a:pt x="8" y="0"/>
                        </a:moveTo>
                        <a:lnTo>
                          <a:pt x="8" y="0"/>
                        </a:lnTo>
                        <a:lnTo>
                          <a:pt x="8" y="8"/>
                        </a:lnTo>
                        <a:lnTo>
                          <a:pt x="0" y="8"/>
                        </a:lnTo>
                        <a:lnTo>
                          <a:pt x="0" y="40"/>
                        </a:lnTo>
                        <a:lnTo>
                          <a:pt x="0" y="48"/>
                        </a:lnTo>
                        <a:lnTo>
                          <a:pt x="8" y="48"/>
                        </a:lnTo>
                        <a:lnTo>
                          <a:pt x="136" y="48"/>
                        </a:lnTo>
                        <a:lnTo>
                          <a:pt x="144" y="48"/>
                        </a:lnTo>
                        <a:lnTo>
                          <a:pt x="144" y="40"/>
                        </a:lnTo>
                        <a:lnTo>
                          <a:pt x="144" y="8"/>
                        </a:lnTo>
                        <a:lnTo>
                          <a:pt x="144" y="0"/>
                        </a:lnTo>
                        <a:lnTo>
                          <a:pt x="136" y="0"/>
                        </a:lnTo>
                        <a:lnTo>
                          <a:pt x="8" y="0"/>
                        </a:lnTo>
                        <a:close/>
                      </a:path>
                    </a:pathLst>
                  </a:custGeom>
                  <a:solidFill>
                    <a:srgbClr val="B2B2B2"/>
                  </a:solidFill>
                  <a:ln w="9525">
                    <a:noFill/>
                    <a:round/>
                    <a:headEnd/>
                    <a:tailEnd/>
                  </a:ln>
                </p:spPr>
                <p:txBody>
                  <a:bodyPr>
                    <a:prstTxWarp prst="textNoShape">
                      <a:avLst/>
                    </a:prstTxWarp>
                  </a:bodyPr>
                  <a:lstStyle/>
                  <a:p>
                    <a:endParaRPr lang="en-US"/>
                  </a:p>
                </p:txBody>
              </p:sp>
              <p:sp>
                <p:nvSpPr>
                  <p:cNvPr id="115979" name="Freeform 505"/>
                  <p:cNvSpPr>
                    <a:spLocks/>
                  </p:cNvSpPr>
                  <p:nvPr/>
                </p:nvSpPr>
                <p:spPr bwMode="auto">
                  <a:xfrm>
                    <a:off x="1370" y="578"/>
                    <a:ext cx="152" cy="56"/>
                  </a:xfrm>
                  <a:custGeom>
                    <a:avLst/>
                    <a:gdLst>
                      <a:gd name="T0" fmla="*/ 8 w 152"/>
                      <a:gd name="T1" fmla="*/ 0 h 56"/>
                      <a:gd name="T2" fmla="*/ 8 w 152"/>
                      <a:gd name="T3" fmla="*/ 0 h 56"/>
                      <a:gd name="T4" fmla="*/ 0 w 152"/>
                      <a:gd name="T5" fmla="*/ 0 h 56"/>
                      <a:gd name="T6" fmla="*/ 0 w 152"/>
                      <a:gd name="T7" fmla="*/ 0 h 56"/>
                      <a:gd name="T8" fmla="*/ 0 w 152"/>
                      <a:gd name="T9" fmla="*/ 8 h 56"/>
                      <a:gd name="T10" fmla="*/ 0 w 152"/>
                      <a:gd name="T11" fmla="*/ 8 h 56"/>
                      <a:gd name="T12" fmla="*/ 0 w 152"/>
                      <a:gd name="T13" fmla="*/ 8 h 56"/>
                      <a:gd name="T14" fmla="*/ 0 w 152"/>
                      <a:gd name="T15" fmla="*/ 40 h 56"/>
                      <a:gd name="T16" fmla="*/ 0 w 152"/>
                      <a:gd name="T17" fmla="*/ 48 h 56"/>
                      <a:gd name="T18" fmla="*/ 0 w 152"/>
                      <a:gd name="T19" fmla="*/ 48 h 56"/>
                      <a:gd name="T20" fmla="*/ 0 w 152"/>
                      <a:gd name="T21" fmla="*/ 48 h 56"/>
                      <a:gd name="T22" fmla="*/ 0 w 152"/>
                      <a:gd name="T23" fmla="*/ 48 h 56"/>
                      <a:gd name="T24" fmla="*/ 0 w 152"/>
                      <a:gd name="T25" fmla="*/ 48 h 56"/>
                      <a:gd name="T26" fmla="*/ 8 w 152"/>
                      <a:gd name="T27" fmla="*/ 48 h 56"/>
                      <a:gd name="T28" fmla="*/ 8 w 152"/>
                      <a:gd name="T29" fmla="*/ 56 h 56"/>
                      <a:gd name="T30" fmla="*/ 8 w 152"/>
                      <a:gd name="T31" fmla="*/ 56 h 56"/>
                      <a:gd name="T32" fmla="*/ 136 w 152"/>
                      <a:gd name="T33" fmla="*/ 56 h 56"/>
                      <a:gd name="T34" fmla="*/ 144 w 152"/>
                      <a:gd name="T35" fmla="*/ 56 h 56"/>
                      <a:gd name="T36" fmla="*/ 144 w 152"/>
                      <a:gd name="T37" fmla="*/ 56 h 56"/>
                      <a:gd name="T38" fmla="*/ 144 w 152"/>
                      <a:gd name="T39" fmla="*/ 48 h 56"/>
                      <a:gd name="T40" fmla="*/ 144 w 152"/>
                      <a:gd name="T41" fmla="*/ 48 h 56"/>
                      <a:gd name="T42" fmla="*/ 144 w 152"/>
                      <a:gd name="T43" fmla="*/ 48 h 56"/>
                      <a:gd name="T44" fmla="*/ 144 w 152"/>
                      <a:gd name="T45" fmla="*/ 48 h 56"/>
                      <a:gd name="T46" fmla="*/ 152 w 152"/>
                      <a:gd name="T47" fmla="*/ 48 h 56"/>
                      <a:gd name="T48" fmla="*/ 152 w 152"/>
                      <a:gd name="T49" fmla="*/ 48 h 56"/>
                      <a:gd name="T50" fmla="*/ 152 w 152"/>
                      <a:gd name="T51" fmla="*/ 40 h 56"/>
                      <a:gd name="T52" fmla="*/ 152 w 152"/>
                      <a:gd name="T53" fmla="*/ 8 h 56"/>
                      <a:gd name="T54" fmla="*/ 152 w 152"/>
                      <a:gd name="T55" fmla="*/ 8 h 56"/>
                      <a:gd name="T56" fmla="*/ 144 w 152"/>
                      <a:gd name="T57" fmla="*/ 8 h 56"/>
                      <a:gd name="T58" fmla="*/ 144 w 152"/>
                      <a:gd name="T59" fmla="*/ 0 h 56"/>
                      <a:gd name="T60" fmla="*/ 144 w 152"/>
                      <a:gd name="T61" fmla="*/ 0 h 56"/>
                      <a:gd name="T62" fmla="*/ 144 w 152"/>
                      <a:gd name="T63" fmla="*/ 0 h 56"/>
                      <a:gd name="T64" fmla="*/ 144 w 152"/>
                      <a:gd name="T65" fmla="*/ 0 h 56"/>
                      <a:gd name="T66" fmla="*/ 144 w 152"/>
                      <a:gd name="T67" fmla="*/ 0 h 56"/>
                      <a:gd name="T68" fmla="*/ 136 w 152"/>
                      <a:gd name="T69" fmla="*/ 0 h 56"/>
                      <a:gd name="T70" fmla="*/ 8 w 152"/>
                      <a:gd name="T71" fmla="*/ 0 h 56"/>
                      <a:gd name="T72" fmla="*/ 8 w 152"/>
                      <a:gd name="T73" fmla="*/ 0 h 56"/>
                      <a:gd name="T74" fmla="*/ 8 w 152"/>
                      <a:gd name="T75" fmla="*/ 8 h 56"/>
                      <a:gd name="T76" fmla="*/ 136 w 152"/>
                      <a:gd name="T77" fmla="*/ 8 h 56"/>
                      <a:gd name="T78" fmla="*/ 136 w 152"/>
                      <a:gd name="T79" fmla="*/ 8 h 56"/>
                      <a:gd name="T80" fmla="*/ 144 w 152"/>
                      <a:gd name="T81" fmla="*/ 8 h 56"/>
                      <a:gd name="T82" fmla="*/ 144 w 152"/>
                      <a:gd name="T83" fmla="*/ 8 h 56"/>
                      <a:gd name="T84" fmla="*/ 144 w 152"/>
                      <a:gd name="T85" fmla="*/ 8 h 56"/>
                      <a:gd name="T86" fmla="*/ 144 w 152"/>
                      <a:gd name="T87" fmla="*/ 40 h 56"/>
                      <a:gd name="T88" fmla="*/ 144 w 152"/>
                      <a:gd name="T89" fmla="*/ 40 h 56"/>
                      <a:gd name="T90" fmla="*/ 144 w 152"/>
                      <a:gd name="T91" fmla="*/ 48 h 56"/>
                      <a:gd name="T92" fmla="*/ 136 w 152"/>
                      <a:gd name="T93" fmla="*/ 48 h 56"/>
                      <a:gd name="T94" fmla="*/ 136 w 152"/>
                      <a:gd name="T95" fmla="*/ 48 h 56"/>
                      <a:gd name="T96" fmla="*/ 8 w 152"/>
                      <a:gd name="T97" fmla="*/ 48 h 56"/>
                      <a:gd name="T98" fmla="*/ 8 w 152"/>
                      <a:gd name="T99" fmla="*/ 48 h 56"/>
                      <a:gd name="T100" fmla="*/ 8 w 152"/>
                      <a:gd name="T101" fmla="*/ 48 h 56"/>
                      <a:gd name="T102" fmla="*/ 8 w 152"/>
                      <a:gd name="T103" fmla="*/ 40 h 56"/>
                      <a:gd name="T104" fmla="*/ 8 w 152"/>
                      <a:gd name="T105" fmla="*/ 40 h 56"/>
                      <a:gd name="T106" fmla="*/ 8 w 152"/>
                      <a:gd name="T107" fmla="*/ 8 h 56"/>
                      <a:gd name="T108" fmla="*/ 8 w 152"/>
                      <a:gd name="T109" fmla="*/ 8 h 56"/>
                      <a:gd name="T110" fmla="*/ 8 w 152"/>
                      <a:gd name="T111" fmla="*/ 8 h 56"/>
                      <a:gd name="T112" fmla="*/ 8 w 152"/>
                      <a:gd name="T113" fmla="*/ 8 h 56"/>
                      <a:gd name="T114" fmla="*/ 8 w 152"/>
                      <a:gd name="T115" fmla="*/ 8 h 56"/>
                      <a:gd name="T116" fmla="*/ 8 w 152"/>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2"/>
                      <a:gd name="T178" fmla="*/ 0 h 56"/>
                      <a:gd name="T179" fmla="*/ 152 w 152"/>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2" h="56">
                        <a:moveTo>
                          <a:pt x="8" y="0"/>
                        </a:moveTo>
                        <a:lnTo>
                          <a:pt x="8" y="0"/>
                        </a:lnTo>
                        <a:lnTo>
                          <a:pt x="0" y="0"/>
                        </a:lnTo>
                        <a:lnTo>
                          <a:pt x="0" y="8"/>
                        </a:lnTo>
                        <a:lnTo>
                          <a:pt x="0" y="40"/>
                        </a:lnTo>
                        <a:lnTo>
                          <a:pt x="0" y="48"/>
                        </a:lnTo>
                        <a:lnTo>
                          <a:pt x="8" y="48"/>
                        </a:lnTo>
                        <a:lnTo>
                          <a:pt x="8" y="56"/>
                        </a:lnTo>
                        <a:lnTo>
                          <a:pt x="136" y="56"/>
                        </a:lnTo>
                        <a:lnTo>
                          <a:pt x="144" y="56"/>
                        </a:lnTo>
                        <a:lnTo>
                          <a:pt x="144" y="48"/>
                        </a:lnTo>
                        <a:lnTo>
                          <a:pt x="152" y="48"/>
                        </a:lnTo>
                        <a:lnTo>
                          <a:pt x="152" y="40"/>
                        </a:lnTo>
                        <a:lnTo>
                          <a:pt x="152" y="8"/>
                        </a:lnTo>
                        <a:lnTo>
                          <a:pt x="144" y="8"/>
                        </a:lnTo>
                        <a:lnTo>
                          <a:pt x="144" y="0"/>
                        </a:lnTo>
                        <a:lnTo>
                          <a:pt x="136" y="0"/>
                        </a:lnTo>
                        <a:lnTo>
                          <a:pt x="8" y="0"/>
                        </a:lnTo>
                        <a:lnTo>
                          <a:pt x="8" y="8"/>
                        </a:lnTo>
                        <a:lnTo>
                          <a:pt x="136" y="8"/>
                        </a:lnTo>
                        <a:lnTo>
                          <a:pt x="144" y="8"/>
                        </a:lnTo>
                        <a:lnTo>
                          <a:pt x="144" y="40"/>
                        </a:lnTo>
                        <a:lnTo>
                          <a:pt x="144" y="48"/>
                        </a:lnTo>
                        <a:lnTo>
                          <a:pt x="136" y="48"/>
                        </a:lnTo>
                        <a:lnTo>
                          <a:pt x="8" y="48"/>
                        </a:lnTo>
                        <a:lnTo>
                          <a:pt x="8" y="40"/>
                        </a:lnTo>
                        <a:lnTo>
                          <a:pt x="8" y="8"/>
                        </a:lnTo>
                        <a:lnTo>
                          <a:pt x="8" y="0"/>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115901" name="Group 506"/>
              <p:cNvGrpSpPr>
                <a:grpSpLocks/>
              </p:cNvGrpSpPr>
              <p:nvPr/>
            </p:nvGrpSpPr>
            <p:grpSpPr bwMode="auto">
              <a:xfrm>
                <a:off x="1824" y="2448"/>
                <a:ext cx="432" cy="536"/>
                <a:chOff x="1752" y="2448"/>
                <a:chExt cx="432" cy="536"/>
              </a:xfrm>
            </p:grpSpPr>
            <p:grpSp>
              <p:nvGrpSpPr>
                <p:cNvPr id="115902" name="Group 507"/>
                <p:cNvGrpSpPr>
                  <a:grpSpLocks/>
                </p:cNvGrpSpPr>
                <p:nvPr/>
              </p:nvGrpSpPr>
              <p:grpSpPr bwMode="auto">
                <a:xfrm>
                  <a:off x="1752" y="2448"/>
                  <a:ext cx="432" cy="536"/>
                  <a:chOff x="2978" y="482"/>
                  <a:chExt cx="432" cy="536"/>
                </a:xfrm>
              </p:grpSpPr>
              <p:sp>
                <p:nvSpPr>
                  <p:cNvPr id="115971" name="Freeform 508"/>
                  <p:cNvSpPr>
                    <a:spLocks/>
                  </p:cNvSpPr>
                  <p:nvPr/>
                </p:nvSpPr>
                <p:spPr bwMode="auto">
                  <a:xfrm>
                    <a:off x="2978" y="482"/>
                    <a:ext cx="424" cy="200"/>
                  </a:xfrm>
                  <a:custGeom>
                    <a:avLst/>
                    <a:gdLst>
                      <a:gd name="T0" fmla="*/ 16 w 424"/>
                      <a:gd name="T1" fmla="*/ 8 h 200"/>
                      <a:gd name="T2" fmla="*/ 416 w 424"/>
                      <a:gd name="T3" fmla="*/ 8 h 200"/>
                      <a:gd name="T4" fmla="*/ 216 w 424"/>
                      <a:gd name="T5" fmla="*/ 192 h 200"/>
                      <a:gd name="T6" fmla="*/ 16 w 424"/>
                      <a:gd name="T7" fmla="*/ 8 h 200"/>
                      <a:gd name="T8" fmla="*/ 216 w 424"/>
                      <a:gd name="T9" fmla="*/ 200 h 200"/>
                      <a:gd name="T10" fmla="*/ 216 w 424"/>
                      <a:gd name="T11" fmla="*/ 200 h 200"/>
                      <a:gd name="T12" fmla="*/ 216 w 424"/>
                      <a:gd name="T13" fmla="*/ 200 h 200"/>
                      <a:gd name="T14" fmla="*/ 216 w 424"/>
                      <a:gd name="T15" fmla="*/ 200 h 200"/>
                      <a:gd name="T16" fmla="*/ 424 w 424"/>
                      <a:gd name="T17" fmla="*/ 8 h 200"/>
                      <a:gd name="T18" fmla="*/ 424 w 424"/>
                      <a:gd name="T19" fmla="*/ 0 h 200"/>
                      <a:gd name="T20" fmla="*/ 424 w 424"/>
                      <a:gd name="T21" fmla="*/ 0 h 200"/>
                      <a:gd name="T22" fmla="*/ 424 w 424"/>
                      <a:gd name="T23" fmla="*/ 0 h 200"/>
                      <a:gd name="T24" fmla="*/ 424 w 424"/>
                      <a:gd name="T25" fmla="*/ 0 h 200"/>
                      <a:gd name="T26" fmla="*/ 424 w 424"/>
                      <a:gd name="T27" fmla="*/ 0 h 200"/>
                      <a:gd name="T28" fmla="*/ 424 w 424"/>
                      <a:gd name="T29" fmla="*/ 0 h 200"/>
                      <a:gd name="T30" fmla="*/ 8 w 424"/>
                      <a:gd name="T31" fmla="*/ 0 h 200"/>
                      <a:gd name="T32" fmla="*/ 8 w 424"/>
                      <a:gd name="T33" fmla="*/ 0 h 200"/>
                      <a:gd name="T34" fmla="*/ 8 w 424"/>
                      <a:gd name="T35" fmla="*/ 0 h 200"/>
                      <a:gd name="T36" fmla="*/ 0 w 424"/>
                      <a:gd name="T37" fmla="*/ 0 h 200"/>
                      <a:gd name="T38" fmla="*/ 0 w 424"/>
                      <a:gd name="T39" fmla="*/ 0 h 200"/>
                      <a:gd name="T40" fmla="*/ 0 w 424"/>
                      <a:gd name="T41" fmla="*/ 0 h 200"/>
                      <a:gd name="T42" fmla="*/ 0 w 424"/>
                      <a:gd name="T43" fmla="*/ 0 h 200"/>
                      <a:gd name="T44" fmla="*/ 8 w 424"/>
                      <a:gd name="T45" fmla="*/ 8 h 200"/>
                      <a:gd name="T46" fmla="*/ 216 w 424"/>
                      <a:gd name="T47" fmla="*/ 200 h 200"/>
                      <a:gd name="T48" fmla="*/ 16 w 424"/>
                      <a:gd name="T49" fmla="*/ 8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4"/>
                      <a:gd name="T76" fmla="*/ 0 h 200"/>
                      <a:gd name="T77" fmla="*/ 424 w 424"/>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4" h="200">
                        <a:moveTo>
                          <a:pt x="16" y="8"/>
                        </a:moveTo>
                        <a:lnTo>
                          <a:pt x="416" y="8"/>
                        </a:lnTo>
                        <a:lnTo>
                          <a:pt x="216" y="192"/>
                        </a:lnTo>
                        <a:lnTo>
                          <a:pt x="16" y="8"/>
                        </a:lnTo>
                        <a:lnTo>
                          <a:pt x="216" y="200"/>
                        </a:lnTo>
                        <a:lnTo>
                          <a:pt x="424" y="8"/>
                        </a:lnTo>
                        <a:lnTo>
                          <a:pt x="424" y="0"/>
                        </a:lnTo>
                        <a:lnTo>
                          <a:pt x="8" y="0"/>
                        </a:lnTo>
                        <a:lnTo>
                          <a:pt x="0" y="0"/>
                        </a:lnTo>
                        <a:lnTo>
                          <a:pt x="8" y="8"/>
                        </a:lnTo>
                        <a:lnTo>
                          <a:pt x="216" y="200"/>
                        </a:lnTo>
                        <a:lnTo>
                          <a:pt x="16" y="8"/>
                        </a:lnTo>
                        <a:close/>
                      </a:path>
                    </a:pathLst>
                  </a:custGeom>
                  <a:solidFill>
                    <a:srgbClr val="000000"/>
                  </a:solidFill>
                  <a:ln w="9525">
                    <a:noFill/>
                    <a:round/>
                    <a:headEnd/>
                    <a:tailEnd/>
                  </a:ln>
                </p:spPr>
                <p:txBody>
                  <a:bodyPr>
                    <a:prstTxWarp prst="textNoShape">
                      <a:avLst/>
                    </a:prstTxWarp>
                  </a:bodyPr>
                  <a:lstStyle/>
                  <a:p>
                    <a:endParaRPr lang="en-US"/>
                  </a:p>
                </p:txBody>
              </p:sp>
              <p:sp>
                <p:nvSpPr>
                  <p:cNvPr id="115972" name="Rectangle 509"/>
                  <p:cNvSpPr>
                    <a:spLocks noChangeArrowheads="1"/>
                  </p:cNvSpPr>
                  <p:nvPr/>
                </p:nvSpPr>
                <p:spPr bwMode="auto">
                  <a:xfrm>
                    <a:off x="3186" y="674"/>
                    <a:ext cx="8" cy="288"/>
                  </a:xfrm>
                  <a:prstGeom prst="rect">
                    <a:avLst/>
                  </a:prstGeom>
                  <a:solidFill>
                    <a:srgbClr val="5F5F5F"/>
                  </a:solidFill>
                  <a:ln w="9525">
                    <a:noFill/>
                    <a:miter lim="800000"/>
                    <a:headEnd/>
                    <a:tailEnd/>
                  </a:ln>
                </p:spPr>
                <p:txBody>
                  <a:bodyPr>
                    <a:prstTxWarp prst="textNoShape">
                      <a:avLst/>
                    </a:prstTxWarp>
                  </a:bodyPr>
                  <a:lstStyle/>
                  <a:p>
                    <a:endParaRPr lang="en-US"/>
                  </a:p>
                </p:txBody>
              </p:sp>
              <p:grpSp>
                <p:nvGrpSpPr>
                  <p:cNvPr id="115910" name="Group 510"/>
                  <p:cNvGrpSpPr>
                    <a:grpSpLocks/>
                  </p:cNvGrpSpPr>
                  <p:nvPr/>
                </p:nvGrpSpPr>
                <p:grpSpPr bwMode="auto">
                  <a:xfrm>
                    <a:off x="2978" y="962"/>
                    <a:ext cx="432" cy="56"/>
                    <a:chOff x="2978" y="962"/>
                    <a:chExt cx="432" cy="56"/>
                  </a:xfrm>
                </p:grpSpPr>
                <p:sp>
                  <p:nvSpPr>
                    <p:cNvPr id="115974" name="Freeform 511"/>
                    <p:cNvSpPr>
                      <a:spLocks/>
                    </p:cNvSpPr>
                    <p:nvPr/>
                  </p:nvSpPr>
                  <p:spPr bwMode="auto">
                    <a:xfrm>
                      <a:off x="2978" y="962"/>
                      <a:ext cx="432" cy="48"/>
                    </a:xfrm>
                    <a:custGeom>
                      <a:avLst/>
                      <a:gdLst>
                        <a:gd name="T0" fmla="*/ 216 w 432"/>
                        <a:gd name="T1" fmla="*/ 0 h 48"/>
                        <a:gd name="T2" fmla="*/ 0 w 432"/>
                        <a:gd name="T3" fmla="*/ 48 h 48"/>
                        <a:gd name="T4" fmla="*/ 432 w 432"/>
                        <a:gd name="T5" fmla="*/ 48 h 48"/>
                        <a:gd name="T6" fmla="*/ 216 w 432"/>
                        <a:gd name="T7" fmla="*/ 0 h 48"/>
                        <a:gd name="T8" fmla="*/ 0 60000 65536"/>
                        <a:gd name="T9" fmla="*/ 0 60000 65536"/>
                        <a:gd name="T10" fmla="*/ 0 60000 65536"/>
                        <a:gd name="T11" fmla="*/ 0 60000 65536"/>
                        <a:gd name="T12" fmla="*/ 0 w 432"/>
                        <a:gd name="T13" fmla="*/ 0 h 48"/>
                        <a:gd name="T14" fmla="*/ 432 w 432"/>
                        <a:gd name="T15" fmla="*/ 48 h 48"/>
                      </a:gdLst>
                      <a:ahLst/>
                      <a:cxnLst>
                        <a:cxn ang="T8">
                          <a:pos x="T0" y="T1"/>
                        </a:cxn>
                        <a:cxn ang="T9">
                          <a:pos x="T2" y="T3"/>
                        </a:cxn>
                        <a:cxn ang="T10">
                          <a:pos x="T4" y="T5"/>
                        </a:cxn>
                        <a:cxn ang="T11">
                          <a:pos x="T6" y="T7"/>
                        </a:cxn>
                      </a:cxnLst>
                      <a:rect l="T12" t="T13" r="T14" b="T15"/>
                      <a:pathLst>
                        <a:path w="432" h="48">
                          <a:moveTo>
                            <a:pt x="216" y="0"/>
                          </a:moveTo>
                          <a:lnTo>
                            <a:pt x="0" y="48"/>
                          </a:lnTo>
                          <a:lnTo>
                            <a:pt x="432" y="48"/>
                          </a:lnTo>
                          <a:lnTo>
                            <a:pt x="216" y="0"/>
                          </a:lnTo>
                          <a:close/>
                        </a:path>
                      </a:pathLst>
                    </a:custGeom>
                    <a:solidFill>
                      <a:srgbClr val="EAEAEA"/>
                    </a:solidFill>
                    <a:ln w="9525">
                      <a:noFill/>
                      <a:round/>
                      <a:headEnd/>
                      <a:tailEnd/>
                    </a:ln>
                  </p:spPr>
                  <p:txBody>
                    <a:bodyPr>
                      <a:prstTxWarp prst="textNoShape">
                        <a:avLst/>
                      </a:prstTxWarp>
                    </a:bodyPr>
                    <a:lstStyle/>
                    <a:p>
                      <a:endParaRPr lang="en-US"/>
                    </a:p>
                  </p:txBody>
                </p:sp>
                <p:sp>
                  <p:nvSpPr>
                    <p:cNvPr id="115975" name="Freeform 512"/>
                    <p:cNvSpPr>
                      <a:spLocks/>
                    </p:cNvSpPr>
                    <p:nvPr/>
                  </p:nvSpPr>
                  <p:spPr bwMode="auto">
                    <a:xfrm>
                      <a:off x="2978" y="962"/>
                      <a:ext cx="432" cy="56"/>
                    </a:xfrm>
                    <a:custGeom>
                      <a:avLst/>
                      <a:gdLst>
                        <a:gd name="T0" fmla="*/ 0 w 432"/>
                        <a:gd name="T1" fmla="*/ 48 h 56"/>
                        <a:gd name="T2" fmla="*/ 0 w 432"/>
                        <a:gd name="T3" fmla="*/ 48 h 56"/>
                        <a:gd name="T4" fmla="*/ 0 w 432"/>
                        <a:gd name="T5" fmla="*/ 48 h 56"/>
                        <a:gd name="T6" fmla="*/ 0 w 432"/>
                        <a:gd name="T7" fmla="*/ 48 h 56"/>
                        <a:gd name="T8" fmla="*/ 0 w 432"/>
                        <a:gd name="T9" fmla="*/ 48 h 56"/>
                        <a:gd name="T10" fmla="*/ 0 w 432"/>
                        <a:gd name="T11" fmla="*/ 48 h 56"/>
                        <a:gd name="T12" fmla="*/ 0 w 432"/>
                        <a:gd name="T13" fmla="*/ 56 h 56"/>
                        <a:gd name="T14" fmla="*/ 0 w 432"/>
                        <a:gd name="T15" fmla="*/ 56 h 56"/>
                        <a:gd name="T16" fmla="*/ 0 w 432"/>
                        <a:gd name="T17" fmla="*/ 56 h 56"/>
                        <a:gd name="T18" fmla="*/ 432 w 432"/>
                        <a:gd name="T19" fmla="*/ 56 h 56"/>
                        <a:gd name="T20" fmla="*/ 432 w 432"/>
                        <a:gd name="T21" fmla="*/ 56 h 56"/>
                        <a:gd name="T22" fmla="*/ 432 w 432"/>
                        <a:gd name="T23" fmla="*/ 56 h 56"/>
                        <a:gd name="T24" fmla="*/ 432 w 432"/>
                        <a:gd name="T25" fmla="*/ 48 h 56"/>
                        <a:gd name="T26" fmla="*/ 432 w 432"/>
                        <a:gd name="T27" fmla="*/ 48 h 56"/>
                        <a:gd name="T28" fmla="*/ 432 w 432"/>
                        <a:gd name="T29" fmla="*/ 48 h 56"/>
                        <a:gd name="T30" fmla="*/ 432 w 432"/>
                        <a:gd name="T31" fmla="*/ 48 h 56"/>
                        <a:gd name="T32" fmla="*/ 432 w 432"/>
                        <a:gd name="T33" fmla="*/ 48 h 56"/>
                        <a:gd name="T34" fmla="*/ 432 w 432"/>
                        <a:gd name="T35" fmla="*/ 48 h 56"/>
                        <a:gd name="T36" fmla="*/ 216 w 432"/>
                        <a:gd name="T37" fmla="*/ 0 h 56"/>
                        <a:gd name="T38" fmla="*/ 216 w 432"/>
                        <a:gd name="T39" fmla="*/ 0 h 56"/>
                        <a:gd name="T40" fmla="*/ 0 w 432"/>
                        <a:gd name="T41" fmla="*/ 48 h 56"/>
                        <a:gd name="T42" fmla="*/ 216 w 432"/>
                        <a:gd name="T43" fmla="*/ 8 h 56"/>
                        <a:gd name="T44" fmla="*/ 400 w 432"/>
                        <a:gd name="T45" fmla="*/ 48 h 56"/>
                        <a:gd name="T46" fmla="*/ 24 w 432"/>
                        <a:gd name="T47" fmla="*/ 48 h 56"/>
                        <a:gd name="T48" fmla="*/ 216 w 432"/>
                        <a:gd name="T49" fmla="*/ 8 h 56"/>
                        <a:gd name="T50" fmla="*/ 0 w 432"/>
                        <a:gd name="T51" fmla="*/ 48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2"/>
                        <a:gd name="T79" fmla="*/ 0 h 56"/>
                        <a:gd name="T80" fmla="*/ 432 w 43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2" h="56">
                          <a:moveTo>
                            <a:pt x="0" y="48"/>
                          </a:moveTo>
                          <a:lnTo>
                            <a:pt x="0" y="48"/>
                          </a:lnTo>
                          <a:lnTo>
                            <a:pt x="0" y="56"/>
                          </a:lnTo>
                          <a:lnTo>
                            <a:pt x="432" y="56"/>
                          </a:lnTo>
                          <a:lnTo>
                            <a:pt x="432" y="48"/>
                          </a:lnTo>
                          <a:lnTo>
                            <a:pt x="216" y="0"/>
                          </a:lnTo>
                          <a:lnTo>
                            <a:pt x="0" y="48"/>
                          </a:lnTo>
                          <a:lnTo>
                            <a:pt x="216" y="8"/>
                          </a:lnTo>
                          <a:lnTo>
                            <a:pt x="400" y="48"/>
                          </a:lnTo>
                          <a:lnTo>
                            <a:pt x="24" y="48"/>
                          </a:lnTo>
                          <a:lnTo>
                            <a:pt x="216" y="8"/>
                          </a:lnTo>
                          <a:lnTo>
                            <a:pt x="0" y="48"/>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115912" name="Group 513"/>
                <p:cNvGrpSpPr>
                  <a:grpSpLocks/>
                </p:cNvGrpSpPr>
                <p:nvPr/>
              </p:nvGrpSpPr>
              <p:grpSpPr bwMode="auto">
                <a:xfrm>
                  <a:off x="1960" y="2496"/>
                  <a:ext cx="56" cy="104"/>
                  <a:chOff x="3186" y="530"/>
                  <a:chExt cx="56" cy="104"/>
                </a:xfrm>
              </p:grpSpPr>
              <p:sp>
                <p:nvSpPr>
                  <p:cNvPr id="115967" name="Oval 514"/>
                  <p:cNvSpPr>
                    <a:spLocks noChangeArrowheads="1"/>
                  </p:cNvSpPr>
                  <p:nvPr/>
                </p:nvSpPr>
                <p:spPr bwMode="auto">
                  <a:xfrm>
                    <a:off x="3194" y="538"/>
                    <a:ext cx="40" cy="88"/>
                  </a:xfrm>
                  <a:prstGeom prst="ellipse">
                    <a:avLst/>
                  </a:prstGeom>
                  <a:solidFill>
                    <a:srgbClr val="808080"/>
                  </a:solidFill>
                  <a:ln w="9525">
                    <a:noFill/>
                    <a:round/>
                    <a:headEnd/>
                    <a:tailEnd/>
                  </a:ln>
                </p:spPr>
                <p:txBody>
                  <a:bodyPr>
                    <a:prstTxWarp prst="textNoShape">
                      <a:avLst/>
                    </a:prstTxWarp>
                  </a:bodyPr>
                  <a:lstStyle/>
                  <a:p>
                    <a:endParaRPr lang="en-US"/>
                  </a:p>
                </p:txBody>
              </p:sp>
              <p:sp>
                <p:nvSpPr>
                  <p:cNvPr id="115968" name="Oval 515"/>
                  <p:cNvSpPr>
                    <a:spLocks noChangeArrowheads="1"/>
                  </p:cNvSpPr>
                  <p:nvPr/>
                </p:nvSpPr>
                <p:spPr bwMode="auto">
                  <a:xfrm>
                    <a:off x="3186" y="530"/>
                    <a:ext cx="56" cy="104"/>
                  </a:xfrm>
                  <a:prstGeom prst="ellipse">
                    <a:avLst/>
                  </a:prstGeom>
                  <a:noFill/>
                  <a:ln w="19050">
                    <a:solidFill>
                      <a:srgbClr val="000000"/>
                    </a:solidFill>
                    <a:round/>
                    <a:headEnd/>
                    <a:tailEnd/>
                  </a:ln>
                </p:spPr>
                <p:txBody>
                  <a:bodyPr>
                    <a:prstTxWarp prst="textNoShape">
                      <a:avLst/>
                    </a:prstTxWarp>
                  </a:bodyPr>
                  <a:lstStyle/>
                  <a:p>
                    <a:endParaRPr lang="en-US"/>
                  </a:p>
                </p:txBody>
              </p:sp>
              <p:sp>
                <p:nvSpPr>
                  <p:cNvPr id="115969" name="Oval 516"/>
                  <p:cNvSpPr>
                    <a:spLocks noChangeArrowheads="1"/>
                  </p:cNvSpPr>
                  <p:nvPr/>
                </p:nvSpPr>
                <p:spPr bwMode="auto">
                  <a:xfrm>
                    <a:off x="3194" y="538"/>
                    <a:ext cx="40" cy="40"/>
                  </a:xfrm>
                  <a:prstGeom prst="ellipse">
                    <a:avLst/>
                  </a:prstGeom>
                  <a:solidFill>
                    <a:srgbClr val="000000"/>
                  </a:solidFill>
                  <a:ln w="9525">
                    <a:noFill/>
                    <a:round/>
                    <a:headEnd/>
                    <a:tailEnd/>
                  </a:ln>
                </p:spPr>
                <p:txBody>
                  <a:bodyPr>
                    <a:prstTxWarp prst="textNoShape">
                      <a:avLst/>
                    </a:prstTxWarp>
                  </a:bodyPr>
                  <a:lstStyle/>
                  <a:p>
                    <a:endParaRPr lang="en-US"/>
                  </a:p>
                </p:txBody>
              </p:sp>
              <p:sp>
                <p:nvSpPr>
                  <p:cNvPr id="115970" name="Oval 517"/>
                  <p:cNvSpPr>
                    <a:spLocks noChangeArrowheads="1"/>
                  </p:cNvSpPr>
                  <p:nvPr/>
                </p:nvSpPr>
                <p:spPr bwMode="auto">
                  <a:xfrm>
                    <a:off x="3186" y="530"/>
                    <a:ext cx="56" cy="56"/>
                  </a:xfrm>
                  <a:prstGeom prst="ellipse">
                    <a:avLst/>
                  </a:prstGeom>
                  <a:noFill/>
                  <a:ln w="19050">
                    <a:solidFill>
                      <a:srgbClr val="000000"/>
                    </a:solidFill>
                    <a:round/>
                    <a:headEnd/>
                    <a:tailEnd/>
                  </a:ln>
                </p:spPr>
                <p:txBody>
                  <a:bodyPr>
                    <a:prstTxWarp prst="textNoShape">
                      <a:avLst/>
                    </a:prstTxWarp>
                  </a:bodyPr>
                  <a:lstStyle/>
                  <a:p>
                    <a:endParaRPr lang="en-US"/>
                  </a:p>
                </p:txBody>
              </p:sp>
            </p:grpSp>
            <p:grpSp>
              <p:nvGrpSpPr>
                <p:cNvPr id="115913" name="Group 518"/>
                <p:cNvGrpSpPr>
                  <a:grpSpLocks/>
                </p:cNvGrpSpPr>
                <p:nvPr/>
              </p:nvGrpSpPr>
              <p:grpSpPr bwMode="auto">
                <a:xfrm>
                  <a:off x="1968" y="2536"/>
                  <a:ext cx="96" cy="72"/>
                  <a:chOff x="3194" y="570"/>
                  <a:chExt cx="96" cy="72"/>
                </a:xfrm>
              </p:grpSpPr>
              <p:grpSp>
                <p:nvGrpSpPr>
                  <p:cNvPr id="115914" name="Group 519"/>
                  <p:cNvGrpSpPr>
                    <a:grpSpLocks/>
                  </p:cNvGrpSpPr>
                  <p:nvPr/>
                </p:nvGrpSpPr>
                <p:grpSpPr bwMode="auto">
                  <a:xfrm>
                    <a:off x="3194" y="570"/>
                    <a:ext cx="96" cy="64"/>
                    <a:chOff x="3194" y="570"/>
                    <a:chExt cx="96" cy="64"/>
                  </a:xfrm>
                </p:grpSpPr>
                <p:sp>
                  <p:nvSpPr>
                    <p:cNvPr id="115965" name="Freeform 520"/>
                    <p:cNvSpPr>
                      <a:spLocks/>
                    </p:cNvSpPr>
                    <p:nvPr/>
                  </p:nvSpPr>
                  <p:spPr bwMode="auto">
                    <a:xfrm>
                      <a:off x="3194" y="570"/>
                      <a:ext cx="88" cy="64"/>
                    </a:xfrm>
                    <a:custGeom>
                      <a:avLst/>
                      <a:gdLst>
                        <a:gd name="T0" fmla="*/ 0 w 88"/>
                        <a:gd name="T1" fmla="*/ 56 h 64"/>
                        <a:gd name="T2" fmla="*/ 8 w 88"/>
                        <a:gd name="T3" fmla="*/ 56 h 64"/>
                        <a:gd name="T4" fmla="*/ 8 w 88"/>
                        <a:gd name="T5" fmla="*/ 64 h 64"/>
                        <a:gd name="T6" fmla="*/ 16 w 88"/>
                        <a:gd name="T7" fmla="*/ 64 h 64"/>
                        <a:gd name="T8" fmla="*/ 24 w 88"/>
                        <a:gd name="T9" fmla="*/ 64 h 64"/>
                        <a:gd name="T10" fmla="*/ 32 w 88"/>
                        <a:gd name="T11" fmla="*/ 64 h 64"/>
                        <a:gd name="T12" fmla="*/ 40 w 88"/>
                        <a:gd name="T13" fmla="*/ 64 h 64"/>
                        <a:gd name="T14" fmla="*/ 48 w 88"/>
                        <a:gd name="T15" fmla="*/ 56 h 64"/>
                        <a:gd name="T16" fmla="*/ 56 w 88"/>
                        <a:gd name="T17" fmla="*/ 56 h 64"/>
                        <a:gd name="T18" fmla="*/ 64 w 88"/>
                        <a:gd name="T19" fmla="*/ 48 h 64"/>
                        <a:gd name="T20" fmla="*/ 72 w 88"/>
                        <a:gd name="T21" fmla="*/ 48 h 64"/>
                        <a:gd name="T22" fmla="*/ 80 w 88"/>
                        <a:gd name="T23" fmla="*/ 40 h 64"/>
                        <a:gd name="T24" fmla="*/ 88 w 88"/>
                        <a:gd name="T25" fmla="*/ 32 h 64"/>
                        <a:gd name="T26" fmla="*/ 88 w 88"/>
                        <a:gd name="T27" fmla="*/ 24 h 64"/>
                        <a:gd name="T28" fmla="*/ 88 w 88"/>
                        <a:gd name="T29" fmla="*/ 24 h 64"/>
                        <a:gd name="T30" fmla="*/ 88 w 88"/>
                        <a:gd name="T31" fmla="*/ 16 h 64"/>
                        <a:gd name="T32" fmla="*/ 88 w 88"/>
                        <a:gd name="T33" fmla="*/ 8 h 64"/>
                        <a:gd name="T34" fmla="*/ 88 w 88"/>
                        <a:gd name="T35" fmla="*/ 8 h 64"/>
                        <a:gd name="T36" fmla="*/ 80 w 88"/>
                        <a:gd name="T37" fmla="*/ 8 h 64"/>
                        <a:gd name="T38" fmla="*/ 80 w 88"/>
                        <a:gd name="T39" fmla="*/ 0 h 64"/>
                        <a:gd name="T40" fmla="*/ 72 w 88"/>
                        <a:gd name="T41" fmla="*/ 0 h 64"/>
                        <a:gd name="T42" fmla="*/ 64 w 88"/>
                        <a:gd name="T43" fmla="*/ 8 h 64"/>
                        <a:gd name="T44" fmla="*/ 56 w 88"/>
                        <a:gd name="T45" fmla="*/ 8 h 64"/>
                        <a:gd name="T46" fmla="*/ 48 w 88"/>
                        <a:gd name="T47" fmla="*/ 8 h 64"/>
                        <a:gd name="T48" fmla="*/ 32 w 88"/>
                        <a:gd name="T49" fmla="*/ 16 h 64"/>
                        <a:gd name="T50" fmla="*/ 24 w 88"/>
                        <a:gd name="T51" fmla="*/ 16 h 64"/>
                        <a:gd name="T52" fmla="*/ 16 w 88"/>
                        <a:gd name="T53" fmla="*/ 24 h 64"/>
                        <a:gd name="T54" fmla="*/ 16 w 88"/>
                        <a:gd name="T55" fmla="*/ 32 h 64"/>
                        <a:gd name="T56" fmla="*/ 8 w 88"/>
                        <a:gd name="T57" fmla="*/ 32 h 64"/>
                        <a:gd name="T58" fmla="*/ 8 w 88"/>
                        <a:gd name="T59" fmla="*/ 40 h 64"/>
                        <a:gd name="T60" fmla="*/ 0 w 88"/>
                        <a:gd name="T61" fmla="*/ 48 h 64"/>
                        <a:gd name="T62" fmla="*/ 0 w 88"/>
                        <a:gd name="T63" fmla="*/ 48 h 64"/>
                        <a:gd name="T64" fmla="*/ 0 w 88"/>
                        <a:gd name="T65" fmla="*/ 56 h 64"/>
                        <a:gd name="T66" fmla="*/ 0 w 88"/>
                        <a:gd name="T67" fmla="*/ 56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8"/>
                        <a:gd name="T103" fmla="*/ 0 h 64"/>
                        <a:gd name="T104" fmla="*/ 88 w 88"/>
                        <a:gd name="T105" fmla="*/ 64 h 6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8" h="64">
                          <a:moveTo>
                            <a:pt x="0" y="56"/>
                          </a:moveTo>
                          <a:lnTo>
                            <a:pt x="8" y="56"/>
                          </a:lnTo>
                          <a:lnTo>
                            <a:pt x="8" y="64"/>
                          </a:lnTo>
                          <a:lnTo>
                            <a:pt x="16" y="64"/>
                          </a:lnTo>
                          <a:lnTo>
                            <a:pt x="24" y="64"/>
                          </a:lnTo>
                          <a:lnTo>
                            <a:pt x="32" y="64"/>
                          </a:lnTo>
                          <a:lnTo>
                            <a:pt x="40" y="64"/>
                          </a:lnTo>
                          <a:lnTo>
                            <a:pt x="48" y="56"/>
                          </a:lnTo>
                          <a:lnTo>
                            <a:pt x="56" y="56"/>
                          </a:lnTo>
                          <a:lnTo>
                            <a:pt x="64" y="48"/>
                          </a:lnTo>
                          <a:lnTo>
                            <a:pt x="72" y="48"/>
                          </a:lnTo>
                          <a:lnTo>
                            <a:pt x="80" y="40"/>
                          </a:lnTo>
                          <a:lnTo>
                            <a:pt x="88" y="32"/>
                          </a:lnTo>
                          <a:lnTo>
                            <a:pt x="88" y="24"/>
                          </a:lnTo>
                          <a:lnTo>
                            <a:pt x="88" y="16"/>
                          </a:lnTo>
                          <a:lnTo>
                            <a:pt x="88" y="8"/>
                          </a:lnTo>
                          <a:lnTo>
                            <a:pt x="80" y="8"/>
                          </a:lnTo>
                          <a:lnTo>
                            <a:pt x="80" y="0"/>
                          </a:lnTo>
                          <a:lnTo>
                            <a:pt x="72" y="0"/>
                          </a:lnTo>
                          <a:lnTo>
                            <a:pt x="64" y="8"/>
                          </a:lnTo>
                          <a:lnTo>
                            <a:pt x="56" y="8"/>
                          </a:lnTo>
                          <a:lnTo>
                            <a:pt x="48" y="8"/>
                          </a:lnTo>
                          <a:lnTo>
                            <a:pt x="32" y="16"/>
                          </a:lnTo>
                          <a:lnTo>
                            <a:pt x="24" y="16"/>
                          </a:lnTo>
                          <a:lnTo>
                            <a:pt x="16" y="24"/>
                          </a:lnTo>
                          <a:lnTo>
                            <a:pt x="16" y="32"/>
                          </a:lnTo>
                          <a:lnTo>
                            <a:pt x="8" y="32"/>
                          </a:lnTo>
                          <a:lnTo>
                            <a:pt x="8" y="40"/>
                          </a:lnTo>
                          <a:lnTo>
                            <a:pt x="0" y="48"/>
                          </a:lnTo>
                          <a:lnTo>
                            <a:pt x="0" y="56"/>
                          </a:lnTo>
                          <a:close/>
                        </a:path>
                      </a:pathLst>
                    </a:custGeom>
                    <a:solidFill>
                      <a:srgbClr val="808080"/>
                    </a:solidFill>
                    <a:ln w="9525">
                      <a:noFill/>
                      <a:round/>
                      <a:headEnd/>
                      <a:tailEnd/>
                    </a:ln>
                  </p:spPr>
                  <p:txBody>
                    <a:bodyPr>
                      <a:prstTxWarp prst="textNoShape">
                        <a:avLst/>
                      </a:prstTxWarp>
                    </a:bodyPr>
                    <a:lstStyle/>
                    <a:p>
                      <a:endParaRPr lang="en-US"/>
                    </a:p>
                  </p:txBody>
                </p:sp>
                <p:sp>
                  <p:nvSpPr>
                    <p:cNvPr id="115966" name="Freeform 521"/>
                    <p:cNvSpPr>
                      <a:spLocks/>
                    </p:cNvSpPr>
                    <p:nvPr/>
                  </p:nvSpPr>
                  <p:spPr bwMode="auto">
                    <a:xfrm>
                      <a:off x="3194" y="570"/>
                      <a:ext cx="96" cy="64"/>
                    </a:xfrm>
                    <a:custGeom>
                      <a:avLst/>
                      <a:gdLst>
                        <a:gd name="T0" fmla="*/ 8 w 96"/>
                        <a:gd name="T1" fmla="*/ 64 h 64"/>
                        <a:gd name="T2" fmla="*/ 8 w 96"/>
                        <a:gd name="T3" fmla="*/ 64 h 64"/>
                        <a:gd name="T4" fmla="*/ 24 w 96"/>
                        <a:gd name="T5" fmla="*/ 64 h 64"/>
                        <a:gd name="T6" fmla="*/ 32 w 96"/>
                        <a:gd name="T7" fmla="*/ 64 h 64"/>
                        <a:gd name="T8" fmla="*/ 48 w 96"/>
                        <a:gd name="T9" fmla="*/ 64 h 64"/>
                        <a:gd name="T10" fmla="*/ 56 w 96"/>
                        <a:gd name="T11" fmla="*/ 56 h 64"/>
                        <a:gd name="T12" fmla="*/ 72 w 96"/>
                        <a:gd name="T13" fmla="*/ 48 h 64"/>
                        <a:gd name="T14" fmla="*/ 80 w 96"/>
                        <a:gd name="T15" fmla="*/ 40 h 64"/>
                        <a:gd name="T16" fmla="*/ 88 w 96"/>
                        <a:gd name="T17" fmla="*/ 32 h 64"/>
                        <a:gd name="T18" fmla="*/ 96 w 96"/>
                        <a:gd name="T19" fmla="*/ 24 h 64"/>
                        <a:gd name="T20" fmla="*/ 96 w 96"/>
                        <a:gd name="T21" fmla="*/ 16 h 64"/>
                        <a:gd name="T22" fmla="*/ 96 w 96"/>
                        <a:gd name="T23" fmla="*/ 8 h 64"/>
                        <a:gd name="T24" fmla="*/ 88 w 96"/>
                        <a:gd name="T25" fmla="*/ 8 h 64"/>
                        <a:gd name="T26" fmla="*/ 80 w 96"/>
                        <a:gd name="T27" fmla="*/ 0 h 64"/>
                        <a:gd name="T28" fmla="*/ 72 w 96"/>
                        <a:gd name="T29" fmla="*/ 0 h 64"/>
                        <a:gd name="T30" fmla="*/ 64 w 96"/>
                        <a:gd name="T31" fmla="*/ 0 h 64"/>
                        <a:gd name="T32" fmla="*/ 48 w 96"/>
                        <a:gd name="T33" fmla="*/ 8 h 64"/>
                        <a:gd name="T34" fmla="*/ 32 w 96"/>
                        <a:gd name="T35" fmla="*/ 8 h 64"/>
                        <a:gd name="T36" fmla="*/ 16 w 96"/>
                        <a:gd name="T37" fmla="*/ 24 h 64"/>
                        <a:gd name="T38" fmla="*/ 8 w 96"/>
                        <a:gd name="T39" fmla="*/ 24 h 64"/>
                        <a:gd name="T40" fmla="*/ 0 w 96"/>
                        <a:gd name="T41" fmla="*/ 40 h 64"/>
                        <a:gd name="T42" fmla="*/ 0 w 96"/>
                        <a:gd name="T43" fmla="*/ 48 h 64"/>
                        <a:gd name="T44" fmla="*/ 0 w 96"/>
                        <a:gd name="T45" fmla="*/ 48 h 64"/>
                        <a:gd name="T46" fmla="*/ 0 w 96"/>
                        <a:gd name="T47" fmla="*/ 56 h 64"/>
                        <a:gd name="T48" fmla="*/ 8 w 96"/>
                        <a:gd name="T49" fmla="*/ 56 h 64"/>
                        <a:gd name="T50" fmla="*/ 8 w 96"/>
                        <a:gd name="T51" fmla="*/ 48 h 64"/>
                        <a:gd name="T52" fmla="*/ 8 w 96"/>
                        <a:gd name="T53" fmla="*/ 32 h 64"/>
                        <a:gd name="T54" fmla="*/ 24 w 96"/>
                        <a:gd name="T55" fmla="*/ 24 h 64"/>
                        <a:gd name="T56" fmla="*/ 40 w 96"/>
                        <a:gd name="T57" fmla="*/ 16 h 64"/>
                        <a:gd name="T58" fmla="*/ 48 w 96"/>
                        <a:gd name="T59" fmla="*/ 8 h 64"/>
                        <a:gd name="T60" fmla="*/ 64 w 96"/>
                        <a:gd name="T61" fmla="*/ 8 h 64"/>
                        <a:gd name="T62" fmla="*/ 72 w 96"/>
                        <a:gd name="T63" fmla="*/ 8 h 64"/>
                        <a:gd name="T64" fmla="*/ 88 w 96"/>
                        <a:gd name="T65" fmla="*/ 8 h 64"/>
                        <a:gd name="T66" fmla="*/ 88 w 96"/>
                        <a:gd name="T67" fmla="*/ 16 h 64"/>
                        <a:gd name="T68" fmla="*/ 88 w 96"/>
                        <a:gd name="T69" fmla="*/ 24 h 64"/>
                        <a:gd name="T70" fmla="*/ 80 w 96"/>
                        <a:gd name="T71" fmla="*/ 40 h 64"/>
                        <a:gd name="T72" fmla="*/ 64 w 96"/>
                        <a:gd name="T73" fmla="*/ 48 h 64"/>
                        <a:gd name="T74" fmla="*/ 48 w 96"/>
                        <a:gd name="T75" fmla="*/ 56 h 64"/>
                        <a:gd name="T76" fmla="*/ 32 w 96"/>
                        <a:gd name="T77" fmla="*/ 64 h 64"/>
                        <a:gd name="T78" fmla="*/ 16 w 96"/>
                        <a:gd name="T79" fmla="*/ 64 h 64"/>
                        <a:gd name="T80" fmla="*/ 8 w 96"/>
                        <a:gd name="T81" fmla="*/ 56 h 64"/>
                        <a:gd name="T82" fmla="*/ 8 w 96"/>
                        <a:gd name="T83" fmla="*/ 64 h 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6"/>
                        <a:gd name="T127" fmla="*/ 0 h 64"/>
                        <a:gd name="T128" fmla="*/ 96 w 96"/>
                        <a:gd name="T129" fmla="*/ 64 h 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6" h="64">
                          <a:moveTo>
                            <a:pt x="8" y="64"/>
                          </a:moveTo>
                          <a:lnTo>
                            <a:pt x="8" y="64"/>
                          </a:lnTo>
                          <a:lnTo>
                            <a:pt x="16" y="64"/>
                          </a:lnTo>
                          <a:lnTo>
                            <a:pt x="24" y="64"/>
                          </a:lnTo>
                          <a:lnTo>
                            <a:pt x="32" y="64"/>
                          </a:lnTo>
                          <a:lnTo>
                            <a:pt x="40" y="64"/>
                          </a:lnTo>
                          <a:lnTo>
                            <a:pt x="48" y="64"/>
                          </a:lnTo>
                          <a:lnTo>
                            <a:pt x="56" y="56"/>
                          </a:lnTo>
                          <a:lnTo>
                            <a:pt x="64" y="56"/>
                          </a:lnTo>
                          <a:lnTo>
                            <a:pt x="72" y="48"/>
                          </a:lnTo>
                          <a:lnTo>
                            <a:pt x="80" y="40"/>
                          </a:lnTo>
                          <a:lnTo>
                            <a:pt x="88" y="32"/>
                          </a:lnTo>
                          <a:lnTo>
                            <a:pt x="88" y="24"/>
                          </a:lnTo>
                          <a:lnTo>
                            <a:pt x="96" y="24"/>
                          </a:lnTo>
                          <a:lnTo>
                            <a:pt x="96" y="16"/>
                          </a:lnTo>
                          <a:lnTo>
                            <a:pt x="96" y="8"/>
                          </a:lnTo>
                          <a:lnTo>
                            <a:pt x="88" y="8"/>
                          </a:lnTo>
                          <a:lnTo>
                            <a:pt x="80" y="0"/>
                          </a:lnTo>
                          <a:lnTo>
                            <a:pt x="72" y="0"/>
                          </a:lnTo>
                          <a:lnTo>
                            <a:pt x="64" y="0"/>
                          </a:lnTo>
                          <a:lnTo>
                            <a:pt x="56" y="0"/>
                          </a:lnTo>
                          <a:lnTo>
                            <a:pt x="48" y="8"/>
                          </a:lnTo>
                          <a:lnTo>
                            <a:pt x="40" y="8"/>
                          </a:lnTo>
                          <a:lnTo>
                            <a:pt x="32" y="8"/>
                          </a:lnTo>
                          <a:lnTo>
                            <a:pt x="24" y="16"/>
                          </a:lnTo>
                          <a:lnTo>
                            <a:pt x="16" y="24"/>
                          </a:lnTo>
                          <a:lnTo>
                            <a:pt x="8" y="24"/>
                          </a:lnTo>
                          <a:lnTo>
                            <a:pt x="8" y="32"/>
                          </a:lnTo>
                          <a:lnTo>
                            <a:pt x="0" y="40"/>
                          </a:lnTo>
                          <a:lnTo>
                            <a:pt x="0" y="48"/>
                          </a:lnTo>
                          <a:lnTo>
                            <a:pt x="0" y="56"/>
                          </a:lnTo>
                          <a:lnTo>
                            <a:pt x="8" y="64"/>
                          </a:lnTo>
                          <a:lnTo>
                            <a:pt x="8" y="56"/>
                          </a:lnTo>
                          <a:lnTo>
                            <a:pt x="8" y="48"/>
                          </a:lnTo>
                          <a:lnTo>
                            <a:pt x="8" y="40"/>
                          </a:lnTo>
                          <a:lnTo>
                            <a:pt x="8" y="32"/>
                          </a:lnTo>
                          <a:lnTo>
                            <a:pt x="16" y="32"/>
                          </a:lnTo>
                          <a:lnTo>
                            <a:pt x="24" y="24"/>
                          </a:lnTo>
                          <a:lnTo>
                            <a:pt x="32" y="24"/>
                          </a:lnTo>
                          <a:lnTo>
                            <a:pt x="40" y="16"/>
                          </a:lnTo>
                          <a:lnTo>
                            <a:pt x="48" y="8"/>
                          </a:lnTo>
                          <a:lnTo>
                            <a:pt x="56" y="8"/>
                          </a:lnTo>
                          <a:lnTo>
                            <a:pt x="64" y="8"/>
                          </a:lnTo>
                          <a:lnTo>
                            <a:pt x="72" y="8"/>
                          </a:lnTo>
                          <a:lnTo>
                            <a:pt x="80" y="8"/>
                          </a:lnTo>
                          <a:lnTo>
                            <a:pt x="88" y="8"/>
                          </a:lnTo>
                          <a:lnTo>
                            <a:pt x="88" y="16"/>
                          </a:lnTo>
                          <a:lnTo>
                            <a:pt x="88" y="24"/>
                          </a:lnTo>
                          <a:lnTo>
                            <a:pt x="80" y="32"/>
                          </a:lnTo>
                          <a:lnTo>
                            <a:pt x="80" y="40"/>
                          </a:lnTo>
                          <a:lnTo>
                            <a:pt x="72" y="40"/>
                          </a:lnTo>
                          <a:lnTo>
                            <a:pt x="64" y="48"/>
                          </a:lnTo>
                          <a:lnTo>
                            <a:pt x="56" y="56"/>
                          </a:lnTo>
                          <a:lnTo>
                            <a:pt x="48" y="56"/>
                          </a:lnTo>
                          <a:lnTo>
                            <a:pt x="40" y="56"/>
                          </a:lnTo>
                          <a:lnTo>
                            <a:pt x="32" y="64"/>
                          </a:lnTo>
                          <a:lnTo>
                            <a:pt x="24" y="64"/>
                          </a:lnTo>
                          <a:lnTo>
                            <a:pt x="16" y="64"/>
                          </a:lnTo>
                          <a:lnTo>
                            <a:pt x="16" y="56"/>
                          </a:lnTo>
                          <a:lnTo>
                            <a:pt x="8" y="56"/>
                          </a:lnTo>
                          <a:lnTo>
                            <a:pt x="8" y="64"/>
                          </a:lnTo>
                          <a:close/>
                        </a:path>
                      </a:pathLst>
                    </a:custGeom>
                    <a:solidFill>
                      <a:srgbClr val="000000"/>
                    </a:solidFill>
                    <a:ln w="9525">
                      <a:noFill/>
                      <a:round/>
                      <a:headEnd/>
                      <a:tailEnd/>
                    </a:ln>
                  </p:spPr>
                  <p:txBody>
                    <a:bodyPr>
                      <a:prstTxWarp prst="textNoShape">
                        <a:avLst/>
                      </a:prstTxWarp>
                    </a:bodyPr>
                    <a:lstStyle/>
                    <a:p>
                      <a:endParaRPr lang="en-US"/>
                    </a:p>
                  </p:txBody>
                </p:sp>
              </p:grpSp>
              <p:grpSp>
                <p:nvGrpSpPr>
                  <p:cNvPr id="115916" name="Group 522"/>
                  <p:cNvGrpSpPr>
                    <a:grpSpLocks/>
                  </p:cNvGrpSpPr>
                  <p:nvPr/>
                </p:nvGrpSpPr>
                <p:grpSpPr bwMode="auto">
                  <a:xfrm>
                    <a:off x="3194" y="586"/>
                    <a:ext cx="48" cy="56"/>
                    <a:chOff x="3194" y="586"/>
                    <a:chExt cx="48" cy="56"/>
                  </a:xfrm>
                </p:grpSpPr>
                <p:sp>
                  <p:nvSpPr>
                    <p:cNvPr id="115963" name="Freeform 523"/>
                    <p:cNvSpPr>
                      <a:spLocks/>
                    </p:cNvSpPr>
                    <p:nvPr/>
                  </p:nvSpPr>
                  <p:spPr bwMode="auto">
                    <a:xfrm>
                      <a:off x="3194" y="586"/>
                      <a:ext cx="48" cy="48"/>
                    </a:xfrm>
                    <a:custGeom>
                      <a:avLst/>
                      <a:gdLst>
                        <a:gd name="T0" fmla="*/ 0 w 48"/>
                        <a:gd name="T1" fmla="*/ 40 h 48"/>
                        <a:gd name="T2" fmla="*/ 8 w 48"/>
                        <a:gd name="T3" fmla="*/ 48 h 48"/>
                        <a:gd name="T4" fmla="*/ 16 w 48"/>
                        <a:gd name="T5" fmla="*/ 48 h 48"/>
                        <a:gd name="T6" fmla="*/ 24 w 48"/>
                        <a:gd name="T7" fmla="*/ 48 h 48"/>
                        <a:gd name="T8" fmla="*/ 32 w 48"/>
                        <a:gd name="T9" fmla="*/ 48 h 48"/>
                        <a:gd name="T10" fmla="*/ 40 w 48"/>
                        <a:gd name="T11" fmla="*/ 40 h 48"/>
                        <a:gd name="T12" fmla="*/ 48 w 48"/>
                        <a:gd name="T13" fmla="*/ 32 h 48"/>
                        <a:gd name="T14" fmla="*/ 48 w 48"/>
                        <a:gd name="T15" fmla="*/ 24 h 48"/>
                        <a:gd name="T16" fmla="*/ 48 w 48"/>
                        <a:gd name="T17" fmla="*/ 16 h 48"/>
                        <a:gd name="T18" fmla="*/ 40 w 48"/>
                        <a:gd name="T19" fmla="*/ 8 h 48"/>
                        <a:gd name="T20" fmla="*/ 32 w 48"/>
                        <a:gd name="T21" fmla="*/ 8 h 48"/>
                        <a:gd name="T22" fmla="*/ 24 w 48"/>
                        <a:gd name="T23" fmla="*/ 0 h 48"/>
                        <a:gd name="T24" fmla="*/ 16 w 48"/>
                        <a:gd name="T25" fmla="*/ 8 h 48"/>
                        <a:gd name="T26" fmla="*/ 8 w 48"/>
                        <a:gd name="T27" fmla="*/ 16 h 48"/>
                        <a:gd name="T28" fmla="*/ 0 w 48"/>
                        <a:gd name="T29" fmla="*/ 24 h 48"/>
                        <a:gd name="T30" fmla="*/ 0 w 48"/>
                        <a:gd name="T31" fmla="*/ 32 h 48"/>
                        <a:gd name="T32" fmla="*/ 0 w 48"/>
                        <a:gd name="T33" fmla="*/ 40 h 48"/>
                        <a:gd name="T34" fmla="*/ 0 w 48"/>
                        <a:gd name="T35" fmla="*/ 40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0" y="40"/>
                          </a:moveTo>
                          <a:lnTo>
                            <a:pt x="8" y="48"/>
                          </a:lnTo>
                          <a:lnTo>
                            <a:pt x="16" y="48"/>
                          </a:lnTo>
                          <a:lnTo>
                            <a:pt x="24" y="48"/>
                          </a:lnTo>
                          <a:lnTo>
                            <a:pt x="32" y="48"/>
                          </a:lnTo>
                          <a:lnTo>
                            <a:pt x="40" y="40"/>
                          </a:lnTo>
                          <a:lnTo>
                            <a:pt x="48" y="32"/>
                          </a:lnTo>
                          <a:lnTo>
                            <a:pt x="48" y="24"/>
                          </a:lnTo>
                          <a:lnTo>
                            <a:pt x="48" y="16"/>
                          </a:lnTo>
                          <a:lnTo>
                            <a:pt x="40" y="8"/>
                          </a:lnTo>
                          <a:lnTo>
                            <a:pt x="32" y="8"/>
                          </a:lnTo>
                          <a:lnTo>
                            <a:pt x="24" y="0"/>
                          </a:lnTo>
                          <a:lnTo>
                            <a:pt x="16" y="8"/>
                          </a:lnTo>
                          <a:lnTo>
                            <a:pt x="8" y="16"/>
                          </a:lnTo>
                          <a:lnTo>
                            <a:pt x="0" y="24"/>
                          </a:lnTo>
                          <a:lnTo>
                            <a:pt x="0" y="32"/>
                          </a:lnTo>
                          <a:lnTo>
                            <a:pt x="0" y="40"/>
                          </a:lnTo>
                          <a:close/>
                        </a:path>
                      </a:pathLst>
                    </a:custGeom>
                    <a:solidFill>
                      <a:srgbClr val="000000"/>
                    </a:solidFill>
                    <a:ln w="9525">
                      <a:noFill/>
                      <a:round/>
                      <a:headEnd/>
                      <a:tailEnd/>
                    </a:ln>
                  </p:spPr>
                  <p:txBody>
                    <a:bodyPr>
                      <a:prstTxWarp prst="textNoShape">
                        <a:avLst/>
                      </a:prstTxWarp>
                    </a:bodyPr>
                    <a:lstStyle/>
                    <a:p>
                      <a:endParaRPr lang="en-US"/>
                    </a:p>
                  </p:txBody>
                </p:sp>
                <p:sp>
                  <p:nvSpPr>
                    <p:cNvPr id="115964" name="Freeform 524"/>
                    <p:cNvSpPr>
                      <a:spLocks/>
                    </p:cNvSpPr>
                    <p:nvPr/>
                  </p:nvSpPr>
                  <p:spPr bwMode="auto">
                    <a:xfrm>
                      <a:off x="3194" y="586"/>
                      <a:ext cx="48" cy="56"/>
                    </a:xfrm>
                    <a:custGeom>
                      <a:avLst/>
                      <a:gdLst>
                        <a:gd name="T0" fmla="*/ 8 w 48"/>
                        <a:gd name="T1" fmla="*/ 48 h 56"/>
                        <a:gd name="T2" fmla="*/ 8 w 48"/>
                        <a:gd name="T3" fmla="*/ 48 h 56"/>
                        <a:gd name="T4" fmla="*/ 8 w 48"/>
                        <a:gd name="T5" fmla="*/ 48 h 56"/>
                        <a:gd name="T6" fmla="*/ 16 w 48"/>
                        <a:gd name="T7" fmla="*/ 56 h 56"/>
                        <a:gd name="T8" fmla="*/ 16 w 48"/>
                        <a:gd name="T9" fmla="*/ 56 h 56"/>
                        <a:gd name="T10" fmla="*/ 24 w 48"/>
                        <a:gd name="T11" fmla="*/ 56 h 56"/>
                        <a:gd name="T12" fmla="*/ 24 w 48"/>
                        <a:gd name="T13" fmla="*/ 56 h 56"/>
                        <a:gd name="T14" fmla="*/ 40 w 48"/>
                        <a:gd name="T15" fmla="*/ 48 h 56"/>
                        <a:gd name="T16" fmla="*/ 40 w 48"/>
                        <a:gd name="T17" fmla="*/ 48 h 56"/>
                        <a:gd name="T18" fmla="*/ 48 w 48"/>
                        <a:gd name="T19" fmla="*/ 48 h 56"/>
                        <a:gd name="T20" fmla="*/ 48 w 48"/>
                        <a:gd name="T21" fmla="*/ 48 h 56"/>
                        <a:gd name="T22" fmla="*/ 48 w 48"/>
                        <a:gd name="T23" fmla="*/ 40 h 56"/>
                        <a:gd name="T24" fmla="*/ 48 w 48"/>
                        <a:gd name="T25" fmla="*/ 32 h 56"/>
                        <a:gd name="T26" fmla="*/ 48 w 48"/>
                        <a:gd name="T27" fmla="*/ 24 h 56"/>
                        <a:gd name="T28" fmla="*/ 48 w 48"/>
                        <a:gd name="T29" fmla="*/ 24 h 56"/>
                        <a:gd name="T30" fmla="*/ 48 w 48"/>
                        <a:gd name="T31" fmla="*/ 24 h 56"/>
                        <a:gd name="T32" fmla="*/ 48 w 48"/>
                        <a:gd name="T33" fmla="*/ 16 h 56"/>
                        <a:gd name="T34" fmla="*/ 40 w 48"/>
                        <a:gd name="T35" fmla="*/ 8 h 56"/>
                        <a:gd name="T36" fmla="*/ 40 w 48"/>
                        <a:gd name="T37" fmla="*/ 8 h 56"/>
                        <a:gd name="T38" fmla="*/ 32 w 48"/>
                        <a:gd name="T39" fmla="*/ 0 h 56"/>
                        <a:gd name="T40" fmla="*/ 32 w 48"/>
                        <a:gd name="T41" fmla="*/ 0 h 56"/>
                        <a:gd name="T42" fmla="*/ 24 w 48"/>
                        <a:gd name="T43" fmla="*/ 0 h 56"/>
                        <a:gd name="T44" fmla="*/ 24 w 48"/>
                        <a:gd name="T45" fmla="*/ 0 h 56"/>
                        <a:gd name="T46" fmla="*/ 24 w 48"/>
                        <a:gd name="T47" fmla="*/ 0 h 56"/>
                        <a:gd name="T48" fmla="*/ 16 w 48"/>
                        <a:gd name="T49" fmla="*/ 8 h 56"/>
                        <a:gd name="T50" fmla="*/ 8 w 48"/>
                        <a:gd name="T51" fmla="*/ 8 h 56"/>
                        <a:gd name="T52" fmla="*/ 0 w 48"/>
                        <a:gd name="T53" fmla="*/ 8 h 56"/>
                        <a:gd name="T54" fmla="*/ 0 w 48"/>
                        <a:gd name="T55" fmla="*/ 16 h 56"/>
                        <a:gd name="T56" fmla="*/ 0 w 48"/>
                        <a:gd name="T57" fmla="*/ 24 h 56"/>
                        <a:gd name="T58" fmla="*/ 0 w 48"/>
                        <a:gd name="T59" fmla="*/ 32 h 56"/>
                        <a:gd name="T60" fmla="*/ 0 w 48"/>
                        <a:gd name="T61" fmla="*/ 32 h 56"/>
                        <a:gd name="T62" fmla="*/ 0 w 48"/>
                        <a:gd name="T63" fmla="*/ 40 h 56"/>
                        <a:gd name="T64" fmla="*/ 8 w 48"/>
                        <a:gd name="T65" fmla="*/ 48 h 56"/>
                        <a:gd name="T66" fmla="*/ 8 w 48"/>
                        <a:gd name="T67" fmla="*/ 40 h 56"/>
                        <a:gd name="T68" fmla="*/ 8 w 48"/>
                        <a:gd name="T69" fmla="*/ 32 h 56"/>
                        <a:gd name="T70" fmla="*/ 8 w 48"/>
                        <a:gd name="T71" fmla="*/ 24 h 56"/>
                        <a:gd name="T72" fmla="*/ 8 w 48"/>
                        <a:gd name="T73" fmla="*/ 16 h 56"/>
                        <a:gd name="T74" fmla="*/ 16 w 48"/>
                        <a:gd name="T75" fmla="*/ 8 h 56"/>
                        <a:gd name="T76" fmla="*/ 24 w 48"/>
                        <a:gd name="T77" fmla="*/ 8 h 56"/>
                        <a:gd name="T78" fmla="*/ 32 w 48"/>
                        <a:gd name="T79" fmla="*/ 8 h 56"/>
                        <a:gd name="T80" fmla="*/ 40 w 48"/>
                        <a:gd name="T81" fmla="*/ 8 h 56"/>
                        <a:gd name="T82" fmla="*/ 40 w 48"/>
                        <a:gd name="T83" fmla="*/ 16 h 56"/>
                        <a:gd name="T84" fmla="*/ 48 w 48"/>
                        <a:gd name="T85" fmla="*/ 24 h 56"/>
                        <a:gd name="T86" fmla="*/ 48 w 48"/>
                        <a:gd name="T87" fmla="*/ 32 h 56"/>
                        <a:gd name="T88" fmla="*/ 40 w 48"/>
                        <a:gd name="T89" fmla="*/ 40 h 56"/>
                        <a:gd name="T90" fmla="*/ 40 w 48"/>
                        <a:gd name="T91" fmla="*/ 40 h 56"/>
                        <a:gd name="T92" fmla="*/ 32 w 48"/>
                        <a:gd name="T93" fmla="*/ 48 h 56"/>
                        <a:gd name="T94" fmla="*/ 24 w 48"/>
                        <a:gd name="T95" fmla="*/ 48 h 56"/>
                        <a:gd name="T96" fmla="*/ 16 w 48"/>
                        <a:gd name="T97" fmla="*/ 48 h 56"/>
                        <a:gd name="T98" fmla="*/ 8 w 48"/>
                        <a:gd name="T99" fmla="*/ 40 h 56"/>
                        <a:gd name="T100" fmla="*/ 8 w 48"/>
                        <a:gd name="T101" fmla="*/ 40 h 56"/>
                        <a:gd name="T102" fmla="*/ 8 w 48"/>
                        <a:gd name="T103" fmla="*/ 40 h 56"/>
                        <a:gd name="T104" fmla="*/ 8 w 48"/>
                        <a:gd name="T105" fmla="*/ 48 h 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
                        <a:gd name="T160" fmla="*/ 0 h 56"/>
                        <a:gd name="T161" fmla="*/ 48 w 48"/>
                        <a:gd name="T162" fmla="*/ 56 h 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 h="56">
                          <a:moveTo>
                            <a:pt x="8" y="48"/>
                          </a:moveTo>
                          <a:lnTo>
                            <a:pt x="8" y="48"/>
                          </a:lnTo>
                          <a:lnTo>
                            <a:pt x="16" y="56"/>
                          </a:lnTo>
                          <a:lnTo>
                            <a:pt x="24" y="56"/>
                          </a:lnTo>
                          <a:lnTo>
                            <a:pt x="40" y="48"/>
                          </a:lnTo>
                          <a:lnTo>
                            <a:pt x="48" y="48"/>
                          </a:lnTo>
                          <a:lnTo>
                            <a:pt x="48" y="40"/>
                          </a:lnTo>
                          <a:lnTo>
                            <a:pt x="48" y="32"/>
                          </a:lnTo>
                          <a:lnTo>
                            <a:pt x="48" y="24"/>
                          </a:lnTo>
                          <a:lnTo>
                            <a:pt x="48" y="16"/>
                          </a:lnTo>
                          <a:lnTo>
                            <a:pt x="40" y="8"/>
                          </a:lnTo>
                          <a:lnTo>
                            <a:pt x="32" y="0"/>
                          </a:lnTo>
                          <a:lnTo>
                            <a:pt x="24" y="0"/>
                          </a:lnTo>
                          <a:lnTo>
                            <a:pt x="16" y="8"/>
                          </a:lnTo>
                          <a:lnTo>
                            <a:pt x="8" y="8"/>
                          </a:lnTo>
                          <a:lnTo>
                            <a:pt x="0" y="8"/>
                          </a:lnTo>
                          <a:lnTo>
                            <a:pt x="0" y="16"/>
                          </a:lnTo>
                          <a:lnTo>
                            <a:pt x="0" y="24"/>
                          </a:lnTo>
                          <a:lnTo>
                            <a:pt x="0" y="32"/>
                          </a:lnTo>
                          <a:lnTo>
                            <a:pt x="0" y="40"/>
                          </a:lnTo>
                          <a:lnTo>
                            <a:pt x="8" y="48"/>
                          </a:lnTo>
                          <a:lnTo>
                            <a:pt x="8" y="40"/>
                          </a:lnTo>
                          <a:lnTo>
                            <a:pt x="8" y="32"/>
                          </a:lnTo>
                          <a:lnTo>
                            <a:pt x="8" y="24"/>
                          </a:lnTo>
                          <a:lnTo>
                            <a:pt x="8" y="16"/>
                          </a:lnTo>
                          <a:lnTo>
                            <a:pt x="16" y="8"/>
                          </a:lnTo>
                          <a:lnTo>
                            <a:pt x="24" y="8"/>
                          </a:lnTo>
                          <a:lnTo>
                            <a:pt x="32" y="8"/>
                          </a:lnTo>
                          <a:lnTo>
                            <a:pt x="40" y="8"/>
                          </a:lnTo>
                          <a:lnTo>
                            <a:pt x="40" y="16"/>
                          </a:lnTo>
                          <a:lnTo>
                            <a:pt x="48" y="24"/>
                          </a:lnTo>
                          <a:lnTo>
                            <a:pt x="48" y="32"/>
                          </a:lnTo>
                          <a:lnTo>
                            <a:pt x="40" y="40"/>
                          </a:lnTo>
                          <a:lnTo>
                            <a:pt x="32" y="48"/>
                          </a:lnTo>
                          <a:lnTo>
                            <a:pt x="24" y="48"/>
                          </a:lnTo>
                          <a:lnTo>
                            <a:pt x="16" y="48"/>
                          </a:lnTo>
                          <a:lnTo>
                            <a:pt x="8" y="40"/>
                          </a:lnTo>
                          <a:lnTo>
                            <a:pt x="8" y="48"/>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115917" name="Group 525"/>
                <p:cNvGrpSpPr>
                  <a:grpSpLocks/>
                </p:cNvGrpSpPr>
                <p:nvPr/>
              </p:nvGrpSpPr>
              <p:grpSpPr bwMode="auto">
                <a:xfrm>
                  <a:off x="1904" y="2544"/>
                  <a:ext cx="72" cy="96"/>
                  <a:chOff x="3130" y="578"/>
                  <a:chExt cx="72" cy="96"/>
                </a:xfrm>
              </p:grpSpPr>
              <p:grpSp>
                <p:nvGrpSpPr>
                  <p:cNvPr id="115918" name="Group 526"/>
                  <p:cNvGrpSpPr>
                    <a:grpSpLocks/>
                  </p:cNvGrpSpPr>
                  <p:nvPr/>
                </p:nvGrpSpPr>
                <p:grpSpPr bwMode="auto">
                  <a:xfrm>
                    <a:off x="3130" y="586"/>
                    <a:ext cx="72" cy="88"/>
                    <a:chOff x="3130" y="586"/>
                    <a:chExt cx="72" cy="88"/>
                  </a:xfrm>
                </p:grpSpPr>
                <p:sp>
                  <p:nvSpPr>
                    <p:cNvPr id="115959" name="Freeform 527"/>
                    <p:cNvSpPr>
                      <a:spLocks/>
                    </p:cNvSpPr>
                    <p:nvPr/>
                  </p:nvSpPr>
                  <p:spPr bwMode="auto">
                    <a:xfrm>
                      <a:off x="3138" y="586"/>
                      <a:ext cx="64" cy="80"/>
                    </a:xfrm>
                    <a:custGeom>
                      <a:avLst/>
                      <a:gdLst>
                        <a:gd name="T0" fmla="*/ 0 w 64"/>
                        <a:gd name="T1" fmla="*/ 0 h 80"/>
                        <a:gd name="T2" fmla="*/ 0 w 64"/>
                        <a:gd name="T3" fmla="*/ 8 h 80"/>
                        <a:gd name="T4" fmla="*/ 0 w 64"/>
                        <a:gd name="T5" fmla="*/ 8 h 80"/>
                        <a:gd name="T6" fmla="*/ 0 w 64"/>
                        <a:gd name="T7" fmla="*/ 16 h 80"/>
                        <a:gd name="T8" fmla="*/ 0 w 64"/>
                        <a:gd name="T9" fmla="*/ 24 h 80"/>
                        <a:gd name="T10" fmla="*/ 0 w 64"/>
                        <a:gd name="T11" fmla="*/ 32 h 80"/>
                        <a:gd name="T12" fmla="*/ 0 w 64"/>
                        <a:gd name="T13" fmla="*/ 40 h 80"/>
                        <a:gd name="T14" fmla="*/ 8 w 64"/>
                        <a:gd name="T15" fmla="*/ 48 h 80"/>
                        <a:gd name="T16" fmla="*/ 8 w 64"/>
                        <a:gd name="T17" fmla="*/ 56 h 80"/>
                        <a:gd name="T18" fmla="*/ 16 w 64"/>
                        <a:gd name="T19" fmla="*/ 64 h 80"/>
                        <a:gd name="T20" fmla="*/ 24 w 64"/>
                        <a:gd name="T21" fmla="*/ 72 h 80"/>
                        <a:gd name="T22" fmla="*/ 32 w 64"/>
                        <a:gd name="T23" fmla="*/ 72 h 80"/>
                        <a:gd name="T24" fmla="*/ 40 w 64"/>
                        <a:gd name="T25" fmla="*/ 80 h 80"/>
                        <a:gd name="T26" fmla="*/ 40 w 64"/>
                        <a:gd name="T27" fmla="*/ 80 h 80"/>
                        <a:gd name="T28" fmla="*/ 48 w 64"/>
                        <a:gd name="T29" fmla="*/ 80 h 80"/>
                        <a:gd name="T30" fmla="*/ 56 w 64"/>
                        <a:gd name="T31" fmla="*/ 80 h 80"/>
                        <a:gd name="T32" fmla="*/ 56 w 64"/>
                        <a:gd name="T33" fmla="*/ 80 h 80"/>
                        <a:gd name="T34" fmla="*/ 64 w 64"/>
                        <a:gd name="T35" fmla="*/ 80 h 80"/>
                        <a:gd name="T36" fmla="*/ 64 w 64"/>
                        <a:gd name="T37" fmla="*/ 72 h 80"/>
                        <a:gd name="T38" fmla="*/ 64 w 64"/>
                        <a:gd name="T39" fmla="*/ 64 h 80"/>
                        <a:gd name="T40" fmla="*/ 64 w 64"/>
                        <a:gd name="T41" fmla="*/ 56 h 80"/>
                        <a:gd name="T42" fmla="*/ 64 w 64"/>
                        <a:gd name="T43" fmla="*/ 56 h 80"/>
                        <a:gd name="T44" fmla="*/ 56 w 64"/>
                        <a:gd name="T45" fmla="*/ 48 h 80"/>
                        <a:gd name="T46" fmla="*/ 56 w 64"/>
                        <a:gd name="T47" fmla="*/ 32 h 80"/>
                        <a:gd name="T48" fmla="*/ 48 w 64"/>
                        <a:gd name="T49" fmla="*/ 24 h 80"/>
                        <a:gd name="T50" fmla="*/ 48 w 64"/>
                        <a:gd name="T51" fmla="*/ 24 h 80"/>
                        <a:gd name="T52" fmla="*/ 40 w 64"/>
                        <a:gd name="T53" fmla="*/ 16 h 80"/>
                        <a:gd name="T54" fmla="*/ 32 w 64"/>
                        <a:gd name="T55" fmla="*/ 8 h 80"/>
                        <a:gd name="T56" fmla="*/ 24 w 64"/>
                        <a:gd name="T57" fmla="*/ 8 h 80"/>
                        <a:gd name="T58" fmla="*/ 16 w 64"/>
                        <a:gd name="T59" fmla="*/ 0 h 80"/>
                        <a:gd name="T60" fmla="*/ 16 w 64"/>
                        <a:gd name="T61" fmla="*/ 0 h 80"/>
                        <a:gd name="T62" fmla="*/ 8 w 64"/>
                        <a:gd name="T63" fmla="*/ 0 h 80"/>
                        <a:gd name="T64" fmla="*/ 0 w 64"/>
                        <a:gd name="T65" fmla="*/ 0 h 80"/>
                        <a:gd name="T66" fmla="*/ 0 w 64"/>
                        <a:gd name="T67" fmla="*/ 0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4"/>
                        <a:gd name="T103" fmla="*/ 0 h 80"/>
                        <a:gd name="T104" fmla="*/ 64 w 64"/>
                        <a:gd name="T105" fmla="*/ 80 h 8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4" h="80">
                          <a:moveTo>
                            <a:pt x="0" y="0"/>
                          </a:moveTo>
                          <a:lnTo>
                            <a:pt x="0" y="8"/>
                          </a:lnTo>
                          <a:lnTo>
                            <a:pt x="0" y="16"/>
                          </a:lnTo>
                          <a:lnTo>
                            <a:pt x="0" y="24"/>
                          </a:lnTo>
                          <a:lnTo>
                            <a:pt x="0" y="32"/>
                          </a:lnTo>
                          <a:lnTo>
                            <a:pt x="0" y="40"/>
                          </a:lnTo>
                          <a:lnTo>
                            <a:pt x="8" y="48"/>
                          </a:lnTo>
                          <a:lnTo>
                            <a:pt x="8" y="56"/>
                          </a:lnTo>
                          <a:lnTo>
                            <a:pt x="16" y="64"/>
                          </a:lnTo>
                          <a:lnTo>
                            <a:pt x="24" y="72"/>
                          </a:lnTo>
                          <a:lnTo>
                            <a:pt x="32" y="72"/>
                          </a:lnTo>
                          <a:lnTo>
                            <a:pt x="40" y="80"/>
                          </a:lnTo>
                          <a:lnTo>
                            <a:pt x="48" y="80"/>
                          </a:lnTo>
                          <a:lnTo>
                            <a:pt x="56" y="80"/>
                          </a:lnTo>
                          <a:lnTo>
                            <a:pt x="64" y="80"/>
                          </a:lnTo>
                          <a:lnTo>
                            <a:pt x="64" y="72"/>
                          </a:lnTo>
                          <a:lnTo>
                            <a:pt x="64" y="64"/>
                          </a:lnTo>
                          <a:lnTo>
                            <a:pt x="64" y="56"/>
                          </a:lnTo>
                          <a:lnTo>
                            <a:pt x="56" y="48"/>
                          </a:lnTo>
                          <a:lnTo>
                            <a:pt x="56" y="32"/>
                          </a:lnTo>
                          <a:lnTo>
                            <a:pt x="48" y="24"/>
                          </a:lnTo>
                          <a:lnTo>
                            <a:pt x="40" y="16"/>
                          </a:lnTo>
                          <a:lnTo>
                            <a:pt x="32" y="8"/>
                          </a:lnTo>
                          <a:lnTo>
                            <a:pt x="24" y="8"/>
                          </a:lnTo>
                          <a:lnTo>
                            <a:pt x="16" y="0"/>
                          </a:lnTo>
                          <a:lnTo>
                            <a:pt x="8" y="0"/>
                          </a:lnTo>
                          <a:lnTo>
                            <a:pt x="0" y="0"/>
                          </a:lnTo>
                          <a:close/>
                        </a:path>
                      </a:pathLst>
                    </a:custGeom>
                    <a:solidFill>
                      <a:srgbClr val="808080"/>
                    </a:solidFill>
                    <a:ln w="9525">
                      <a:noFill/>
                      <a:round/>
                      <a:headEnd/>
                      <a:tailEnd/>
                    </a:ln>
                  </p:spPr>
                  <p:txBody>
                    <a:bodyPr>
                      <a:prstTxWarp prst="textNoShape">
                        <a:avLst/>
                      </a:prstTxWarp>
                    </a:bodyPr>
                    <a:lstStyle/>
                    <a:p>
                      <a:endParaRPr lang="en-US"/>
                    </a:p>
                  </p:txBody>
                </p:sp>
                <p:sp>
                  <p:nvSpPr>
                    <p:cNvPr id="115960" name="Freeform 528"/>
                    <p:cNvSpPr>
                      <a:spLocks/>
                    </p:cNvSpPr>
                    <p:nvPr/>
                  </p:nvSpPr>
                  <p:spPr bwMode="auto">
                    <a:xfrm>
                      <a:off x="3130" y="586"/>
                      <a:ext cx="72" cy="88"/>
                    </a:xfrm>
                    <a:custGeom>
                      <a:avLst/>
                      <a:gdLst>
                        <a:gd name="T0" fmla="*/ 8 w 72"/>
                        <a:gd name="T1" fmla="*/ 8 h 88"/>
                        <a:gd name="T2" fmla="*/ 0 w 72"/>
                        <a:gd name="T3" fmla="*/ 8 h 88"/>
                        <a:gd name="T4" fmla="*/ 0 w 72"/>
                        <a:gd name="T5" fmla="*/ 16 h 88"/>
                        <a:gd name="T6" fmla="*/ 8 w 72"/>
                        <a:gd name="T7" fmla="*/ 32 h 88"/>
                        <a:gd name="T8" fmla="*/ 8 w 72"/>
                        <a:gd name="T9" fmla="*/ 48 h 88"/>
                        <a:gd name="T10" fmla="*/ 16 w 72"/>
                        <a:gd name="T11" fmla="*/ 56 h 88"/>
                        <a:gd name="T12" fmla="*/ 24 w 72"/>
                        <a:gd name="T13" fmla="*/ 64 h 88"/>
                        <a:gd name="T14" fmla="*/ 40 w 72"/>
                        <a:gd name="T15" fmla="*/ 80 h 88"/>
                        <a:gd name="T16" fmla="*/ 48 w 72"/>
                        <a:gd name="T17" fmla="*/ 80 h 88"/>
                        <a:gd name="T18" fmla="*/ 56 w 72"/>
                        <a:gd name="T19" fmla="*/ 88 h 88"/>
                        <a:gd name="T20" fmla="*/ 64 w 72"/>
                        <a:gd name="T21" fmla="*/ 88 h 88"/>
                        <a:gd name="T22" fmla="*/ 72 w 72"/>
                        <a:gd name="T23" fmla="*/ 80 h 88"/>
                        <a:gd name="T24" fmla="*/ 72 w 72"/>
                        <a:gd name="T25" fmla="*/ 80 h 88"/>
                        <a:gd name="T26" fmla="*/ 72 w 72"/>
                        <a:gd name="T27" fmla="*/ 72 h 88"/>
                        <a:gd name="T28" fmla="*/ 72 w 72"/>
                        <a:gd name="T29" fmla="*/ 64 h 88"/>
                        <a:gd name="T30" fmla="*/ 72 w 72"/>
                        <a:gd name="T31" fmla="*/ 48 h 88"/>
                        <a:gd name="T32" fmla="*/ 64 w 72"/>
                        <a:gd name="T33" fmla="*/ 32 h 88"/>
                        <a:gd name="T34" fmla="*/ 64 w 72"/>
                        <a:gd name="T35" fmla="*/ 24 h 88"/>
                        <a:gd name="T36" fmla="*/ 56 w 72"/>
                        <a:gd name="T37" fmla="*/ 16 h 88"/>
                        <a:gd name="T38" fmla="*/ 40 w 72"/>
                        <a:gd name="T39" fmla="*/ 8 h 88"/>
                        <a:gd name="T40" fmla="*/ 32 w 72"/>
                        <a:gd name="T41" fmla="*/ 0 h 88"/>
                        <a:gd name="T42" fmla="*/ 24 w 72"/>
                        <a:gd name="T43" fmla="*/ 0 h 88"/>
                        <a:gd name="T44" fmla="*/ 16 w 72"/>
                        <a:gd name="T45" fmla="*/ 0 h 88"/>
                        <a:gd name="T46" fmla="*/ 8 w 72"/>
                        <a:gd name="T47" fmla="*/ 0 h 88"/>
                        <a:gd name="T48" fmla="*/ 16 w 72"/>
                        <a:gd name="T49" fmla="*/ 8 h 88"/>
                        <a:gd name="T50" fmla="*/ 16 w 72"/>
                        <a:gd name="T51" fmla="*/ 0 h 88"/>
                        <a:gd name="T52" fmla="*/ 24 w 72"/>
                        <a:gd name="T53" fmla="*/ 8 h 88"/>
                        <a:gd name="T54" fmla="*/ 40 w 72"/>
                        <a:gd name="T55" fmla="*/ 8 h 88"/>
                        <a:gd name="T56" fmla="*/ 48 w 72"/>
                        <a:gd name="T57" fmla="*/ 24 h 88"/>
                        <a:gd name="T58" fmla="*/ 64 w 72"/>
                        <a:gd name="T59" fmla="*/ 40 h 88"/>
                        <a:gd name="T60" fmla="*/ 64 w 72"/>
                        <a:gd name="T61" fmla="*/ 56 h 88"/>
                        <a:gd name="T62" fmla="*/ 72 w 72"/>
                        <a:gd name="T63" fmla="*/ 64 h 88"/>
                        <a:gd name="T64" fmla="*/ 64 w 72"/>
                        <a:gd name="T65" fmla="*/ 80 h 88"/>
                        <a:gd name="T66" fmla="*/ 64 w 72"/>
                        <a:gd name="T67" fmla="*/ 80 h 88"/>
                        <a:gd name="T68" fmla="*/ 56 w 72"/>
                        <a:gd name="T69" fmla="*/ 80 h 88"/>
                        <a:gd name="T70" fmla="*/ 48 w 72"/>
                        <a:gd name="T71" fmla="*/ 80 h 88"/>
                        <a:gd name="T72" fmla="*/ 32 w 72"/>
                        <a:gd name="T73" fmla="*/ 64 h 88"/>
                        <a:gd name="T74" fmla="*/ 24 w 72"/>
                        <a:gd name="T75" fmla="*/ 56 h 88"/>
                        <a:gd name="T76" fmla="*/ 16 w 72"/>
                        <a:gd name="T77" fmla="*/ 40 h 88"/>
                        <a:gd name="T78" fmla="*/ 8 w 72"/>
                        <a:gd name="T79" fmla="*/ 24 h 88"/>
                        <a:gd name="T80" fmla="*/ 8 w 72"/>
                        <a:gd name="T81" fmla="*/ 8 h 88"/>
                        <a:gd name="T82" fmla="*/ 16 w 72"/>
                        <a:gd name="T83" fmla="*/ 8 h 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
                        <a:gd name="T127" fmla="*/ 0 h 88"/>
                        <a:gd name="T128" fmla="*/ 72 w 72"/>
                        <a:gd name="T129" fmla="*/ 88 h 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 h="88">
                          <a:moveTo>
                            <a:pt x="8" y="0"/>
                          </a:moveTo>
                          <a:lnTo>
                            <a:pt x="8" y="8"/>
                          </a:lnTo>
                          <a:lnTo>
                            <a:pt x="0" y="8"/>
                          </a:lnTo>
                          <a:lnTo>
                            <a:pt x="0" y="16"/>
                          </a:lnTo>
                          <a:lnTo>
                            <a:pt x="0" y="24"/>
                          </a:lnTo>
                          <a:lnTo>
                            <a:pt x="8" y="32"/>
                          </a:lnTo>
                          <a:lnTo>
                            <a:pt x="8" y="40"/>
                          </a:lnTo>
                          <a:lnTo>
                            <a:pt x="8" y="48"/>
                          </a:lnTo>
                          <a:lnTo>
                            <a:pt x="16" y="56"/>
                          </a:lnTo>
                          <a:lnTo>
                            <a:pt x="24" y="64"/>
                          </a:lnTo>
                          <a:lnTo>
                            <a:pt x="32" y="72"/>
                          </a:lnTo>
                          <a:lnTo>
                            <a:pt x="40" y="80"/>
                          </a:lnTo>
                          <a:lnTo>
                            <a:pt x="48" y="80"/>
                          </a:lnTo>
                          <a:lnTo>
                            <a:pt x="48" y="88"/>
                          </a:lnTo>
                          <a:lnTo>
                            <a:pt x="56" y="88"/>
                          </a:lnTo>
                          <a:lnTo>
                            <a:pt x="64" y="88"/>
                          </a:lnTo>
                          <a:lnTo>
                            <a:pt x="72" y="80"/>
                          </a:lnTo>
                          <a:lnTo>
                            <a:pt x="72" y="72"/>
                          </a:lnTo>
                          <a:lnTo>
                            <a:pt x="72" y="64"/>
                          </a:lnTo>
                          <a:lnTo>
                            <a:pt x="72" y="56"/>
                          </a:lnTo>
                          <a:lnTo>
                            <a:pt x="72" y="48"/>
                          </a:lnTo>
                          <a:lnTo>
                            <a:pt x="72" y="40"/>
                          </a:lnTo>
                          <a:lnTo>
                            <a:pt x="64" y="32"/>
                          </a:lnTo>
                          <a:lnTo>
                            <a:pt x="64" y="24"/>
                          </a:lnTo>
                          <a:lnTo>
                            <a:pt x="56" y="16"/>
                          </a:lnTo>
                          <a:lnTo>
                            <a:pt x="48" y="8"/>
                          </a:lnTo>
                          <a:lnTo>
                            <a:pt x="40" y="8"/>
                          </a:lnTo>
                          <a:lnTo>
                            <a:pt x="32" y="0"/>
                          </a:lnTo>
                          <a:lnTo>
                            <a:pt x="24" y="0"/>
                          </a:lnTo>
                          <a:lnTo>
                            <a:pt x="16" y="0"/>
                          </a:lnTo>
                          <a:lnTo>
                            <a:pt x="8" y="0"/>
                          </a:lnTo>
                          <a:lnTo>
                            <a:pt x="16" y="8"/>
                          </a:lnTo>
                          <a:lnTo>
                            <a:pt x="16" y="0"/>
                          </a:lnTo>
                          <a:lnTo>
                            <a:pt x="24" y="0"/>
                          </a:lnTo>
                          <a:lnTo>
                            <a:pt x="24" y="8"/>
                          </a:lnTo>
                          <a:lnTo>
                            <a:pt x="32" y="8"/>
                          </a:lnTo>
                          <a:lnTo>
                            <a:pt x="40" y="8"/>
                          </a:lnTo>
                          <a:lnTo>
                            <a:pt x="48" y="16"/>
                          </a:lnTo>
                          <a:lnTo>
                            <a:pt x="48" y="24"/>
                          </a:lnTo>
                          <a:lnTo>
                            <a:pt x="56" y="32"/>
                          </a:lnTo>
                          <a:lnTo>
                            <a:pt x="64" y="40"/>
                          </a:lnTo>
                          <a:lnTo>
                            <a:pt x="64" y="48"/>
                          </a:lnTo>
                          <a:lnTo>
                            <a:pt x="64" y="56"/>
                          </a:lnTo>
                          <a:lnTo>
                            <a:pt x="72" y="64"/>
                          </a:lnTo>
                          <a:lnTo>
                            <a:pt x="72" y="72"/>
                          </a:lnTo>
                          <a:lnTo>
                            <a:pt x="64" y="80"/>
                          </a:lnTo>
                          <a:lnTo>
                            <a:pt x="56" y="80"/>
                          </a:lnTo>
                          <a:lnTo>
                            <a:pt x="48" y="80"/>
                          </a:lnTo>
                          <a:lnTo>
                            <a:pt x="40" y="72"/>
                          </a:lnTo>
                          <a:lnTo>
                            <a:pt x="32" y="64"/>
                          </a:lnTo>
                          <a:lnTo>
                            <a:pt x="24" y="64"/>
                          </a:lnTo>
                          <a:lnTo>
                            <a:pt x="24" y="56"/>
                          </a:lnTo>
                          <a:lnTo>
                            <a:pt x="16" y="48"/>
                          </a:lnTo>
                          <a:lnTo>
                            <a:pt x="16" y="40"/>
                          </a:lnTo>
                          <a:lnTo>
                            <a:pt x="8" y="32"/>
                          </a:lnTo>
                          <a:lnTo>
                            <a:pt x="8" y="24"/>
                          </a:lnTo>
                          <a:lnTo>
                            <a:pt x="8" y="16"/>
                          </a:lnTo>
                          <a:lnTo>
                            <a:pt x="8" y="8"/>
                          </a:lnTo>
                          <a:lnTo>
                            <a:pt x="16" y="8"/>
                          </a:lnTo>
                          <a:lnTo>
                            <a:pt x="8" y="0"/>
                          </a:lnTo>
                          <a:close/>
                        </a:path>
                      </a:pathLst>
                    </a:custGeom>
                    <a:solidFill>
                      <a:srgbClr val="000000"/>
                    </a:solidFill>
                    <a:ln w="9525">
                      <a:noFill/>
                      <a:round/>
                      <a:headEnd/>
                      <a:tailEnd/>
                    </a:ln>
                  </p:spPr>
                  <p:txBody>
                    <a:bodyPr>
                      <a:prstTxWarp prst="textNoShape">
                        <a:avLst/>
                      </a:prstTxWarp>
                    </a:bodyPr>
                    <a:lstStyle/>
                    <a:p>
                      <a:endParaRPr lang="en-US"/>
                    </a:p>
                  </p:txBody>
                </p:sp>
              </p:grpSp>
              <p:grpSp>
                <p:nvGrpSpPr>
                  <p:cNvPr id="115919" name="Group 529"/>
                  <p:cNvGrpSpPr>
                    <a:grpSpLocks/>
                  </p:cNvGrpSpPr>
                  <p:nvPr/>
                </p:nvGrpSpPr>
                <p:grpSpPr bwMode="auto">
                  <a:xfrm>
                    <a:off x="3130" y="578"/>
                    <a:ext cx="48" cy="56"/>
                    <a:chOff x="3130" y="578"/>
                    <a:chExt cx="48" cy="56"/>
                  </a:xfrm>
                </p:grpSpPr>
                <p:sp>
                  <p:nvSpPr>
                    <p:cNvPr id="115957" name="Freeform 530"/>
                    <p:cNvSpPr>
                      <a:spLocks/>
                    </p:cNvSpPr>
                    <p:nvPr/>
                  </p:nvSpPr>
                  <p:spPr bwMode="auto">
                    <a:xfrm>
                      <a:off x="3130" y="586"/>
                      <a:ext cx="48" cy="48"/>
                    </a:xfrm>
                    <a:custGeom>
                      <a:avLst/>
                      <a:gdLst>
                        <a:gd name="T0" fmla="*/ 8 w 48"/>
                        <a:gd name="T1" fmla="*/ 0 h 48"/>
                        <a:gd name="T2" fmla="*/ 8 w 48"/>
                        <a:gd name="T3" fmla="*/ 8 h 48"/>
                        <a:gd name="T4" fmla="*/ 0 w 48"/>
                        <a:gd name="T5" fmla="*/ 16 h 48"/>
                        <a:gd name="T6" fmla="*/ 0 w 48"/>
                        <a:gd name="T7" fmla="*/ 24 h 48"/>
                        <a:gd name="T8" fmla="*/ 8 w 48"/>
                        <a:gd name="T9" fmla="*/ 32 h 48"/>
                        <a:gd name="T10" fmla="*/ 8 w 48"/>
                        <a:gd name="T11" fmla="*/ 40 h 48"/>
                        <a:gd name="T12" fmla="*/ 24 w 48"/>
                        <a:gd name="T13" fmla="*/ 48 h 48"/>
                        <a:gd name="T14" fmla="*/ 32 w 48"/>
                        <a:gd name="T15" fmla="*/ 48 h 48"/>
                        <a:gd name="T16" fmla="*/ 40 w 48"/>
                        <a:gd name="T17" fmla="*/ 40 h 48"/>
                        <a:gd name="T18" fmla="*/ 48 w 48"/>
                        <a:gd name="T19" fmla="*/ 32 h 48"/>
                        <a:gd name="T20" fmla="*/ 48 w 48"/>
                        <a:gd name="T21" fmla="*/ 24 h 48"/>
                        <a:gd name="T22" fmla="*/ 48 w 48"/>
                        <a:gd name="T23" fmla="*/ 16 h 48"/>
                        <a:gd name="T24" fmla="*/ 48 w 48"/>
                        <a:gd name="T25" fmla="*/ 8 h 48"/>
                        <a:gd name="T26" fmla="*/ 40 w 48"/>
                        <a:gd name="T27" fmla="*/ 0 h 48"/>
                        <a:gd name="T28" fmla="*/ 32 w 48"/>
                        <a:gd name="T29" fmla="*/ 0 h 48"/>
                        <a:gd name="T30" fmla="*/ 16 w 48"/>
                        <a:gd name="T31" fmla="*/ 0 h 48"/>
                        <a:gd name="T32" fmla="*/ 8 w 48"/>
                        <a:gd name="T33" fmla="*/ 0 h 48"/>
                        <a:gd name="T34" fmla="*/ 8 w 48"/>
                        <a:gd name="T35" fmla="*/ 0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8" y="0"/>
                          </a:moveTo>
                          <a:lnTo>
                            <a:pt x="8" y="8"/>
                          </a:lnTo>
                          <a:lnTo>
                            <a:pt x="0" y="16"/>
                          </a:lnTo>
                          <a:lnTo>
                            <a:pt x="0" y="24"/>
                          </a:lnTo>
                          <a:lnTo>
                            <a:pt x="8" y="32"/>
                          </a:lnTo>
                          <a:lnTo>
                            <a:pt x="8" y="40"/>
                          </a:lnTo>
                          <a:lnTo>
                            <a:pt x="24" y="48"/>
                          </a:lnTo>
                          <a:lnTo>
                            <a:pt x="32" y="48"/>
                          </a:lnTo>
                          <a:lnTo>
                            <a:pt x="40" y="40"/>
                          </a:lnTo>
                          <a:lnTo>
                            <a:pt x="48" y="32"/>
                          </a:lnTo>
                          <a:lnTo>
                            <a:pt x="48" y="24"/>
                          </a:lnTo>
                          <a:lnTo>
                            <a:pt x="48" y="16"/>
                          </a:lnTo>
                          <a:lnTo>
                            <a:pt x="48" y="8"/>
                          </a:lnTo>
                          <a:lnTo>
                            <a:pt x="40" y="0"/>
                          </a:lnTo>
                          <a:lnTo>
                            <a:pt x="32" y="0"/>
                          </a:lnTo>
                          <a:lnTo>
                            <a:pt x="16" y="0"/>
                          </a:lnTo>
                          <a:lnTo>
                            <a:pt x="8" y="0"/>
                          </a:lnTo>
                          <a:close/>
                        </a:path>
                      </a:pathLst>
                    </a:custGeom>
                    <a:solidFill>
                      <a:srgbClr val="000000"/>
                    </a:solidFill>
                    <a:ln w="9525">
                      <a:noFill/>
                      <a:round/>
                      <a:headEnd/>
                      <a:tailEnd/>
                    </a:ln>
                  </p:spPr>
                  <p:txBody>
                    <a:bodyPr>
                      <a:prstTxWarp prst="textNoShape">
                        <a:avLst/>
                      </a:prstTxWarp>
                    </a:bodyPr>
                    <a:lstStyle/>
                    <a:p>
                      <a:endParaRPr lang="en-US"/>
                    </a:p>
                  </p:txBody>
                </p:sp>
                <p:sp>
                  <p:nvSpPr>
                    <p:cNvPr id="115958" name="Freeform 531"/>
                    <p:cNvSpPr>
                      <a:spLocks/>
                    </p:cNvSpPr>
                    <p:nvPr/>
                  </p:nvSpPr>
                  <p:spPr bwMode="auto">
                    <a:xfrm>
                      <a:off x="3130" y="578"/>
                      <a:ext cx="48" cy="56"/>
                    </a:xfrm>
                    <a:custGeom>
                      <a:avLst/>
                      <a:gdLst>
                        <a:gd name="T0" fmla="*/ 0 w 48"/>
                        <a:gd name="T1" fmla="*/ 16 h 56"/>
                        <a:gd name="T2" fmla="*/ 0 w 48"/>
                        <a:gd name="T3" fmla="*/ 16 h 56"/>
                        <a:gd name="T4" fmla="*/ 0 w 48"/>
                        <a:gd name="T5" fmla="*/ 16 h 56"/>
                        <a:gd name="T6" fmla="*/ 0 w 48"/>
                        <a:gd name="T7" fmla="*/ 24 h 56"/>
                        <a:gd name="T8" fmla="*/ 0 w 48"/>
                        <a:gd name="T9" fmla="*/ 24 h 56"/>
                        <a:gd name="T10" fmla="*/ 0 w 48"/>
                        <a:gd name="T11" fmla="*/ 32 h 56"/>
                        <a:gd name="T12" fmla="*/ 0 w 48"/>
                        <a:gd name="T13" fmla="*/ 40 h 56"/>
                        <a:gd name="T14" fmla="*/ 0 w 48"/>
                        <a:gd name="T15" fmla="*/ 48 h 56"/>
                        <a:gd name="T16" fmla="*/ 8 w 48"/>
                        <a:gd name="T17" fmla="*/ 48 h 56"/>
                        <a:gd name="T18" fmla="*/ 8 w 48"/>
                        <a:gd name="T19" fmla="*/ 56 h 56"/>
                        <a:gd name="T20" fmla="*/ 8 w 48"/>
                        <a:gd name="T21" fmla="*/ 56 h 56"/>
                        <a:gd name="T22" fmla="*/ 24 w 48"/>
                        <a:gd name="T23" fmla="*/ 56 h 56"/>
                        <a:gd name="T24" fmla="*/ 24 w 48"/>
                        <a:gd name="T25" fmla="*/ 56 h 56"/>
                        <a:gd name="T26" fmla="*/ 32 w 48"/>
                        <a:gd name="T27" fmla="*/ 56 h 56"/>
                        <a:gd name="T28" fmla="*/ 32 w 48"/>
                        <a:gd name="T29" fmla="*/ 56 h 56"/>
                        <a:gd name="T30" fmla="*/ 40 w 48"/>
                        <a:gd name="T31" fmla="*/ 56 h 56"/>
                        <a:gd name="T32" fmla="*/ 48 w 48"/>
                        <a:gd name="T33" fmla="*/ 48 h 56"/>
                        <a:gd name="T34" fmla="*/ 48 w 48"/>
                        <a:gd name="T35" fmla="*/ 48 h 56"/>
                        <a:gd name="T36" fmla="*/ 48 w 48"/>
                        <a:gd name="T37" fmla="*/ 40 h 56"/>
                        <a:gd name="T38" fmla="*/ 48 w 48"/>
                        <a:gd name="T39" fmla="*/ 32 h 56"/>
                        <a:gd name="T40" fmla="*/ 48 w 48"/>
                        <a:gd name="T41" fmla="*/ 32 h 56"/>
                        <a:gd name="T42" fmla="*/ 48 w 48"/>
                        <a:gd name="T43" fmla="*/ 24 h 56"/>
                        <a:gd name="T44" fmla="*/ 48 w 48"/>
                        <a:gd name="T45" fmla="*/ 24 h 56"/>
                        <a:gd name="T46" fmla="*/ 48 w 48"/>
                        <a:gd name="T47" fmla="*/ 16 h 56"/>
                        <a:gd name="T48" fmla="*/ 40 w 48"/>
                        <a:gd name="T49" fmla="*/ 8 h 56"/>
                        <a:gd name="T50" fmla="*/ 40 w 48"/>
                        <a:gd name="T51" fmla="*/ 8 h 56"/>
                        <a:gd name="T52" fmla="*/ 40 w 48"/>
                        <a:gd name="T53" fmla="*/ 8 h 56"/>
                        <a:gd name="T54" fmla="*/ 32 w 48"/>
                        <a:gd name="T55" fmla="*/ 0 h 56"/>
                        <a:gd name="T56" fmla="*/ 32 w 48"/>
                        <a:gd name="T57" fmla="*/ 0 h 56"/>
                        <a:gd name="T58" fmla="*/ 16 w 48"/>
                        <a:gd name="T59" fmla="*/ 0 h 56"/>
                        <a:gd name="T60" fmla="*/ 16 w 48"/>
                        <a:gd name="T61" fmla="*/ 0 h 56"/>
                        <a:gd name="T62" fmla="*/ 8 w 48"/>
                        <a:gd name="T63" fmla="*/ 8 h 56"/>
                        <a:gd name="T64" fmla="*/ 0 w 48"/>
                        <a:gd name="T65" fmla="*/ 16 h 56"/>
                        <a:gd name="T66" fmla="*/ 16 w 48"/>
                        <a:gd name="T67" fmla="*/ 16 h 56"/>
                        <a:gd name="T68" fmla="*/ 24 w 48"/>
                        <a:gd name="T69" fmla="*/ 8 h 56"/>
                        <a:gd name="T70" fmla="*/ 24 w 48"/>
                        <a:gd name="T71" fmla="*/ 8 h 56"/>
                        <a:gd name="T72" fmla="*/ 32 w 48"/>
                        <a:gd name="T73" fmla="*/ 8 h 56"/>
                        <a:gd name="T74" fmla="*/ 40 w 48"/>
                        <a:gd name="T75" fmla="*/ 8 h 56"/>
                        <a:gd name="T76" fmla="*/ 40 w 48"/>
                        <a:gd name="T77" fmla="*/ 16 h 56"/>
                        <a:gd name="T78" fmla="*/ 48 w 48"/>
                        <a:gd name="T79" fmla="*/ 24 h 56"/>
                        <a:gd name="T80" fmla="*/ 48 w 48"/>
                        <a:gd name="T81" fmla="*/ 24 h 56"/>
                        <a:gd name="T82" fmla="*/ 48 w 48"/>
                        <a:gd name="T83" fmla="*/ 32 h 56"/>
                        <a:gd name="T84" fmla="*/ 40 w 48"/>
                        <a:gd name="T85" fmla="*/ 40 h 56"/>
                        <a:gd name="T86" fmla="*/ 40 w 48"/>
                        <a:gd name="T87" fmla="*/ 48 h 56"/>
                        <a:gd name="T88" fmla="*/ 32 w 48"/>
                        <a:gd name="T89" fmla="*/ 48 h 56"/>
                        <a:gd name="T90" fmla="*/ 32 w 48"/>
                        <a:gd name="T91" fmla="*/ 48 h 56"/>
                        <a:gd name="T92" fmla="*/ 24 w 48"/>
                        <a:gd name="T93" fmla="*/ 48 h 56"/>
                        <a:gd name="T94" fmla="*/ 16 w 48"/>
                        <a:gd name="T95" fmla="*/ 48 h 56"/>
                        <a:gd name="T96" fmla="*/ 8 w 48"/>
                        <a:gd name="T97" fmla="*/ 40 h 56"/>
                        <a:gd name="T98" fmla="*/ 8 w 48"/>
                        <a:gd name="T99" fmla="*/ 32 h 56"/>
                        <a:gd name="T100" fmla="*/ 8 w 48"/>
                        <a:gd name="T101" fmla="*/ 32 h 56"/>
                        <a:gd name="T102" fmla="*/ 8 w 48"/>
                        <a:gd name="T103" fmla="*/ 24 h 56"/>
                        <a:gd name="T104" fmla="*/ 8 w 48"/>
                        <a:gd name="T105" fmla="*/ 16 h 56"/>
                        <a:gd name="T106" fmla="*/ 16 w 48"/>
                        <a:gd name="T107" fmla="*/ 16 h 56"/>
                        <a:gd name="T108" fmla="*/ 0 w 48"/>
                        <a:gd name="T109" fmla="*/ 16 h 5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8"/>
                        <a:gd name="T166" fmla="*/ 0 h 56"/>
                        <a:gd name="T167" fmla="*/ 48 w 48"/>
                        <a:gd name="T168" fmla="*/ 56 h 5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8" h="56">
                          <a:moveTo>
                            <a:pt x="0" y="16"/>
                          </a:moveTo>
                          <a:lnTo>
                            <a:pt x="0" y="16"/>
                          </a:lnTo>
                          <a:lnTo>
                            <a:pt x="0" y="24"/>
                          </a:lnTo>
                          <a:lnTo>
                            <a:pt x="0" y="32"/>
                          </a:lnTo>
                          <a:lnTo>
                            <a:pt x="0" y="40"/>
                          </a:lnTo>
                          <a:lnTo>
                            <a:pt x="0" y="48"/>
                          </a:lnTo>
                          <a:lnTo>
                            <a:pt x="8" y="48"/>
                          </a:lnTo>
                          <a:lnTo>
                            <a:pt x="8" y="56"/>
                          </a:lnTo>
                          <a:lnTo>
                            <a:pt x="24" y="56"/>
                          </a:lnTo>
                          <a:lnTo>
                            <a:pt x="32" y="56"/>
                          </a:lnTo>
                          <a:lnTo>
                            <a:pt x="40" y="56"/>
                          </a:lnTo>
                          <a:lnTo>
                            <a:pt x="48" y="48"/>
                          </a:lnTo>
                          <a:lnTo>
                            <a:pt x="48" y="40"/>
                          </a:lnTo>
                          <a:lnTo>
                            <a:pt x="48" y="32"/>
                          </a:lnTo>
                          <a:lnTo>
                            <a:pt x="48" y="24"/>
                          </a:lnTo>
                          <a:lnTo>
                            <a:pt x="48" y="16"/>
                          </a:lnTo>
                          <a:lnTo>
                            <a:pt x="40" y="8"/>
                          </a:lnTo>
                          <a:lnTo>
                            <a:pt x="32" y="0"/>
                          </a:lnTo>
                          <a:lnTo>
                            <a:pt x="16" y="0"/>
                          </a:lnTo>
                          <a:lnTo>
                            <a:pt x="8" y="8"/>
                          </a:lnTo>
                          <a:lnTo>
                            <a:pt x="0" y="16"/>
                          </a:lnTo>
                          <a:lnTo>
                            <a:pt x="16" y="16"/>
                          </a:lnTo>
                          <a:lnTo>
                            <a:pt x="24" y="8"/>
                          </a:lnTo>
                          <a:lnTo>
                            <a:pt x="32" y="8"/>
                          </a:lnTo>
                          <a:lnTo>
                            <a:pt x="40" y="8"/>
                          </a:lnTo>
                          <a:lnTo>
                            <a:pt x="40" y="16"/>
                          </a:lnTo>
                          <a:lnTo>
                            <a:pt x="48" y="24"/>
                          </a:lnTo>
                          <a:lnTo>
                            <a:pt x="48" y="32"/>
                          </a:lnTo>
                          <a:lnTo>
                            <a:pt x="40" y="40"/>
                          </a:lnTo>
                          <a:lnTo>
                            <a:pt x="40" y="48"/>
                          </a:lnTo>
                          <a:lnTo>
                            <a:pt x="32" y="48"/>
                          </a:lnTo>
                          <a:lnTo>
                            <a:pt x="24" y="48"/>
                          </a:lnTo>
                          <a:lnTo>
                            <a:pt x="16" y="48"/>
                          </a:lnTo>
                          <a:lnTo>
                            <a:pt x="8" y="40"/>
                          </a:lnTo>
                          <a:lnTo>
                            <a:pt x="8" y="32"/>
                          </a:lnTo>
                          <a:lnTo>
                            <a:pt x="8" y="24"/>
                          </a:lnTo>
                          <a:lnTo>
                            <a:pt x="8" y="16"/>
                          </a:lnTo>
                          <a:lnTo>
                            <a:pt x="16" y="16"/>
                          </a:lnTo>
                          <a:lnTo>
                            <a:pt x="0" y="16"/>
                          </a:lnTo>
                          <a:close/>
                        </a:path>
                      </a:pathLst>
                    </a:custGeom>
                    <a:solidFill>
                      <a:srgbClr val="000000"/>
                    </a:solidFill>
                    <a:ln w="9525">
                      <a:noFill/>
                      <a:round/>
                      <a:headEnd/>
                      <a:tailEnd/>
                    </a:ln>
                  </p:spPr>
                  <p:txBody>
                    <a:bodyPr>
                      <a:prstTxWarp prst="textNoShape">
                        <a:avLst/>
                      </a:prstTxWarp>
                    </a:bodyPr>
                    <a:lstStyle/>
                    <a:p>
                      <a:endParaRPr lang="en-US"/>
                    </a:p>
                  </p:txBody>
                </p:sp>
              </p:grpSp>
            </p:grpSp>
            <p:grpSp>
              <p:nvGrpSpPr>
                <p:cNvPr id="115920" name="Group 532"/>
                <p:cNvGrpSpPr>
                  <a:grpSpLocks/>
                </p:cNvGrpSpPr>
                <p:nvPr/>
              </p:nvGrpSpPr>
              <p:grpSpPr bwMode="auto">
                <a:xfrm>
                  <a:off x="1872" y="2480"/>
                  <a:ext cx="96" cy="80"/>
                  <a:chOff x="3098" y="514"/>
                  <a:chExt cx="96" cy="80"/>
                </a:xfrm>
              </p:grpSpPr>
              <p:grpSp>
                <p:nvGrpSpPr>
                  <p:cNvPr id="115921" name="Group 533"/>
                  <p:cNvGrpSpPr>
                    <a:grpSpLocks/>
                  </p:cNvGrpSpPr>
                  <p:nvPr/>
                </p:nvGrpSpPr>
                <p:grpSpPr bwMode="auto">
                  <a:xfrm>
                    <a:off x="3098" y="522"/>
                    <a:ext cx="96" cy="72"/>
                    <a:chOff x="3098" y="522"/>
                    <a:chExt cx="96" cy="72"/>
                  </a:xfrm>
                </p:grpSpPr>
                <p:sp>
                  <p:nvSpPr>
                    <p:cNvPr id="115953" name="Freeform 534"/>
                    <p:cNvSpPr>
                      <a:spLocks/>
                    </p:cNvSpPr>
                    <p:nvPr/>
                  </p:nvSpPr>
                  <p:spPr bwMode="auto">
                    <a:xfrm>
                      <a:off x="3106" y="522"/>
                      <a:ext cx="80" cy="64"/>
                    </a:xfrm>
                    <a:custGeom>
                      <a:avLst/>
                      <a:gdLst>
                        <a:gd name="T0" fmla="*/ 80 w 80"/>
                        <a:gd name="T1" fmla="*/ 8 h 64"/>
                        <a:gd name="T2" fmla="*/ 80 w 80"/>
                        <a:gd name="T3" fmla="*/ 8 h 64"/>
                        <a:gd name="T4" fmla="*/ 72 w 80"/>
                        <a:gd name="T5" fmla="*/ 0 h 64"/>
                        <a:gd name="T6" fmla="*/ 64 w 80"/>
                        <a:gd name="T7" fmla="*/ 0 h 64"/>
                        <a:gd name="T8" fmla="*/ 56 w 80"/>
                        <a:gd name="T9" fmla="*/ 0 h 64"/>
                        <a:gd name="T10" fmla="*/ 48 w 80"/>
                        <a:gd name="T11" fmla="*/ 0 h 64"/>
                        <a:gd name="T12" fmla="*/ 40 w 80"/>
                        <a:gd name="T13" fmla="*/ 8 h 64"/>
                        <a:gd name="T14" fmla="*/ 32 w 80"/>
                        <a:gd name="T15" fmla="*/ 8 h 64"/>
                        <a:gd name="T16" fmla="*/ 24 w 80"/>
                        <a:gd name="T17" fmla="*/ 16 h 64"/>
                        <a:gd name="T18" fmla="*/ 16 w 80"/>
                        <a:gd name="T19" fmla="*/ 16 h 64"/>
                        <a:gd name="T20" fmla="*/ 16 w 80"/>
                        <a:gd name="T21" fmla="*/ 24 h 64"/>
                        <a:gd name="T22" fmla="*/ 8 w 80"/>
                        <a:gd name="T23" fmla="*/ 32 h 64"/>
                        <a:gd name="T24" fmla="*/ 0 w 80"/>
                        <a:gd name="T25" fmla="*/ 40 h 64"/>
                        <a:gd name="T26" fmla="*/ 0 w 80"/>
                        <a:gd name="T27" fmla="*/ 40 h 64"/>
                        <a:gd name="T28" fmla="*/ 0 w 80"/>
                        <a:gd name="T29" fmla="*/ 48 h 64"/>
                        <a:gd name="T30" fmla="*/ 0 w 80"/>
                        <a:gd name="T31" fmla="*/ 56 h 64"/>
                        <a:gd name="T32" fmla="*/ 0 w 80"/>
                        <a:gd name="T33" fmla="*/ 56 h 64"/>
                        <a:gd name="T34" fmla="*/ 0 w 80"/>
                        <a:gd name="T35" fmla="*/ 64 h 64"/>
                        <a:gd name="T36" fmla="*/ 8 w 80"/>
                        <a:gd name="T37" fmla="*/ 64 h 64"/>
                        <a:gd name="T38" fmla="*/ 16 w 80"/>
                        <a:gd name="T39" fmla="*/ 64 h 64"/>
                        <a:gd name="T40" fmla="*/ 16 w 80"/>
                        <a:gd name="T41" fmla="*/ 64 h 64"/>
                        <a:gd name="T42" fmla="*/ 24 w 80"/>
                        <a:gd name="T43" fmla="*/ 64 h 64"/>
                        <a:gd name="T44" fmla="*/ 32 w 80"/>
                        <a:gd name="T45" fmla="*/ 64 h 64"/>
                        <a:gd name="T46" fmla="*/ 40 w 80"/>
                        <a:gd name="T47" fmla="*/ 56 h 64"/>
                        <a:gd name="T48" fmla="*/ 48 w 80"/>
                        <a:gd name="T49" fmla="*/ 56 h 64"/>
                        <a:gd name="T50" fmla="*/ 56 w 80"/>
                        <a:gd name="T51" fmla="*/ 48 h 64"/>
                        <a:gd name="T52" fmla="*/ 64 w 80"/>
                        <a:gd name="T53" fmla="*/ 40 h 64"/>
                        <a:gd name="T54" fmla="*/ 72 w 80"/>
                        <a:gd name="T55" fmla="*/ 40 h 64"/>
                        <a:gd name="T56" fmla="*/ 80 w 80"/>
                        <a:gd name="T57" fmla="*/ 32 h 64"/>
                        <a:gd name="T58" fmla="*/ 80 w 80"/>
                        <a:gd name="T59" fmla="*/ 24 h 64"/>
                        <a:gd name="T60" fmla="*/ 80 w 80"/>
                        <a:gd name="T61" fmla="*/ 16 h 64"/>
                        <a:gd name="T62" fmla="*/ 80 w 80"/>
                        <a:gd name="T63" fmla="*/ 16 h 64"/>
                        <a:gd name="T64" fmla="*/ 80 w 80"/>
                        <a:gd name="T65" fmla="*/ 8 h 64"/>
                        <a:gd name="T66" fmla="*/ 80 w 80"/>
                        <a:gd name="T67" fmla="*/ 8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0"/>
                        <a:gd name="T103" fmla="*/ 0 h 64"/>
                        <a:gd name="T104" fmla="*/ 80 w 80"/>
                        <a:gd name="T105" fmla="*/ 64 h 6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0" h="64">
                          <a:moveTo>
                            <a:pt x="80" y="8"/>
                          </a:moveTo>
                          <a:lnTo>
                            <a:pt x="80" y="8"/>
                          </a:lnTo>
                          <a:lnTo>
                            <a:pt x="72" y="0"/>
                          </a:lnTo>
                          <a:lnTo>
                            <a:pt x="64" y="0"/>
                          </a:lnTo>
                          <a:lnTo>
                            <a:pt x="56" y="0"/>
                          </a:lnTo>
                          <a:lnTo>
                            <a:pt x="48" y="0"/>
                          </a:lnTo>
                          <a:lnTo>
                            <a:pt x="40" y="8"/>
                          </a:lnTo>
                          <a:lnTo>
                            <a:pt x="32" y="8"/>
                          </a:lnTo>
                          <a:lnTo>
                            <a:pt x="24" y="16"/>
                          </a:lnTo>
                          <a:lnTo>
                            <a:pt x="16" y="16"/>
                          </a:lnTo>
                          <a:lnTo>
                            <a:pt x="16" y="24"/>
                          </a:lnTo>
                          <a:lnTo>
                            <a:pt x="8" y="32"/>
                          </a:lnTo>
                          <a:lnTo>
                            <a:pt x="0" y="40"/>
                          </a:lnTo>
                          <a:lnTo>
                            <a:pt x="0" y="48"/>
                          </a:lnTo>
                          <a:lnTo>
                            <a:pt x="0" y="56"/>
                          </a:lnTo>
                          <a:lnTo>
                            <a:pt x="0" y="64"/>
                          </a:lnTo>
                          <a:lnTo>
                            <a:pt x="8" y="64"/>
                          </a:lnTo>
                          <a:lnTo>
                            <a:pt x="16" y="64"/>
                          </a:lnTo>
                          <a:lnTo>
                            <a:pt x="24" y="64"/>
                          </a:lnTo>
                          <a:lnTo>
                            <a:pt x="32" y="64"/>
                          </a:lnTo>
                          <a:lnTo>
                            <a:pt x="40" y="56"/>
                          </a:lnTo>
                          <a:lnTo>
                            <a:pt x="48" y="56"/>
                          </a:lnTo>
                          <a:lnTo>
                            <a:pt x="56" y="48"/>
                          </a:lnTo>
                          <a:lnTo>
                            <a:pt x="64" y="40"/>
                          </a:lnTo>
                          <a:lnTo>
                            <a:pt x="72" y="40"/>
                          </a:lnTo>
                          <a:lnTo>
                            <a:pt x="80" y="32"/>
                          </a:lnTo>
                          <a:lnTo>
                            <a:pt x="80" y="24"/>
                          </a:lnTo>
                          <a:lnTo>
                            <a:pt x="80" y="16"/>
                          </a:lnTo>
                          <a:lnTo>
                            <a:pt x="80" y="8"/>
                          </a:lnTo>
                          <a:close/>
                        </a:path>
                      </a:pathLst>
                    </a:custGeom>
                    <a:solidFill>
                      <a:srgbClr val="808080"/>
                    </a:solidFill>
                    <a:ln w="9525">
                      <a:noFill/>
                      <a:round/>
                      <a:headEnd/>
                      <a:tailEnd/>
                    </a:ln>
                  </p:spPr>
                  <p:txBody>
                    <a:bodyPr>
                      <a:prstTxWarp prst="textNoShape">
                        <a:avLst/>
                      </a:prstTxWarp>
                    </a:bodyPr>
                    <a:lstStyle/>
                    <a:p>
                      <a:endParaRPr lang="en-US"/>
                    </a:p>
                  </p:txBody>
                </p:sp>
                <p:sp>
                  <p:nvSpPr>
                    <p:cNvPr id="115954" name="Freeform 535"/>
                    <p:cNvSpPr>
                      <a:spLocks/>
                    </p:cNvSpPr>
                    <p:nvPr/>
                  </p:nvSpPr>
                  <p:spPr bwMode="auto">
                    <a:xfrm>
                      <a:off x="3098" y="522"/>
                      <a:ext cx="96" cy="72"/>
                    </a:xfrm>
                    <a:custGeom>
                      <a:avLst/>
                      <a:gdLst>
                        <a:gd name="T0" fmla="*/ 88 w 96"/>
                        <a:gd name="T1" fmla="*/ 0 h 72"/>
                        <a:gd name="T2" fmla="*/ 80 w 96"/>
                        <a:gd name="T3" fmla="*/ 0 h 72"/>
                        <a:gd name="T4" fmla="*/ 72 w 96"/>
                        <a:gd name="T5" fmla="*/ 0 h 72"/>
                        <a:gd name="T6" fmla="*/ 56 w 96"/>
                        <a:gd name="T7" fmla="*/ 0 h 72"/>
                        <a:gd name="T8" fmla="*/ 40 w 96"/>
                        <a:gd name="T9" fmla="*/ 8 h 72"/>
                        <a:gd name="T10" fmla="*/ 32 w 96"/>
                        <a:gd name="T11" fmla="*/ 8 h 72"/>
                        <a:gd name="T12" fmla="*/ 16 w 96"/>
                        <a:gd name="T13" fmla="*/ 24 h 72"/>
                        <a:gd name="T14" fmla="*/ 16 w 96"/>
                        <a:gd name="T15" fmla="*/ 32 h 72"/>
                        <a:gd name="T16" fmla="*/ 8 w 96"/>
                        <a:gd name="T17" fmla="*/ 40 h 72"/>
                        <a:gd name="T18" fmla="*/ 0 w 96"/>
                        <a:gd name="T19" fmla="*/ 48 h 72"/>
                        <a:gd name="T20" fmla="*/ 0 w 96"/>
                        <a:gd name="T21" fmla="*/ 56 h 72"/>
                        <a:gd name="T22" fmla="*/ 8 w 96"/>
                        <a:gd name="T23" fmla="*/ 64 h 72"/>
                        <a:gd name="T24" fmla="*/ 8 w 96"/>
                        <a:gd name="T25" fmla="*/ 64 h 72"/>
                        <a:gd name="T26" fmla="*/ 16 w 96"/>
                        <a:gd name="T27" fmla="*/ 64 h 72"/>
                        <a:gd name="T28" fmla="*/ 24 w 96"/>
                        <a:gd name="T29" fmla="*/ 72 h 72"/>
                        <a:gd name="T30" fmla="*/ 32 w 96"/>
                        <a:gd name="T31" fmla="*/ 64 h 72"/>
                        <a:gd name="T32" fmla="*/ 48 w 96"/>
                        <a:gd name="T33" fmla="*/ 64 h 72"/>
                        <a:gd name="T34" fmla="*/ 64 w 96"/>
                        <a:gd name="T35" fmla="*/ 56 h 72"/>
                        <a:gd name="T36" fmla="*/ 72 w 96"/>
                        <a:gd name="T37" fmla="*/ 48 h 72"/>
                        <a:gd name="T38" fmla="*/ 80 w 96"/>
                        <a:gd name="T39" fmla="*/ 40 h 72"/>
                        <a:gd name="T40" fmla="*/ 88 w 96"/>
                        <a:gd name="T41" fmla="*/ 24 h 72"/>
                        <a:gd name="T42" fmla="*/ 96 w 96"/>
                        <a:gd name="T43" fmla="*/ 16 h 72"/>
                        <a:gd name="T44" fmla="*/ 96 w 96"/>
                        <a:gd name="T45" fmla="*/ 16 h 72"/>
                        <a:gd name="T46" fmla="*/ 88 w 96"/>
                        <a:gd name="T47" fmla="*/ 8 h 72"/>
                        <a:gd name="T48" fmla="*/ 88 w 96"/>
                        <a:gd name="T49" fmla="*/ 8 h 72"/>
                        <a:gd name="T50" fmla="*/ 88 w 96"/>
                        <a:gd name="T51" fmla="*/ 16 h 72"/>
                        <a:gd name="T52" fmla="*/ 88 w 96"/>
                        <a:gd name="T53" fmla="*/ 24 h 72"/>
                        <a:gd name="T54" fmla="*/ 80 w 96"/>
                        <a:gd name="T55" fmla="*/ 32 h 72"/>
                        <a:gd name="T56" fmla="*/ 64 w 96"/>
                        <a:gd name="T57" fmla="*/ 48 h 72"/>
                        <a:gd name="T58" fmla="*/ 48 w 96"/>
                        <a:gd name="T59" fmla="*/ 56 h 72"/>
                        <a:gd name="T60" fmla="*/ 32 w 96"/>
                        <a:gd name="T61" fmla="*/ 64 h 72"/>
                        <a:gd name="T62" fmla="*/ 24 w 96"/>
                        <a:gd name="T63" fmla="*/ 64 h 72"/>
                        <a:gd name="T64" fmla="*/ 8 w 96"/>
                        <a:gd name="T65" fmla="*/ 56 h 72"/>
                        <a:gd name="T66" fmla="*/ 8 w 96"/>
                        <a:gd name="T67" fmla="*/ 56 h 72"/>
                        <a:gd name="T68" fmla="*/ 8 w 96"/>
                        <a:gd name="T69" fmla="*/ 40 h 72"/>
                        <a:gd name="T70" fmla="*/ 16 w 96"/>
                        <a:gd name="T71" fmla="*/ 32 h 72"/>
                        <a:gd name="T72" fmla="*/ 32 w 96"/>
                        <a:gd name="T73" fmla="*/ 24 h 72"/>
                        <a:gd name="T74" fmla="*/ 40 w 96"/>
                        <a:gd name="T75" fmla="*/ 8 h 72"/>
                        <a:gd name="T76" fmla="*/ 56 w 96"/>
                        <a:gd name="T77" fmla="*/ 8 h 72"/>
                        <a:gd name="T78" fmla="*/ 72 w 96"/>
                        <a:gd name="T79" fmla="*/ 8 h 72"/>
                        <a:gd name="T80" fmla="*/ 80 w 96"/>
                        <a:gd name="T81" fmla="*/ 8 h 72"/>
                        <a:gd name="T82" fmla="*/ 88 w 96"/>
                        <a:gd name="T83" fmla="*/ 0 h 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6"/>
                        <a:gd name="T127" fmla="*/ 0 h 72"/>
                        <a:gd name="T128" fmla="*/ 96 w 96"/>
                        <a:gd name="T129" fmla="*/ 72 h 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6" h="72">
                          <a:moveTo>
                            <a:pt x="88" y="0"/>
                          </a:moveTo>
                          <a:lnTo>
                            <a:pt x="88" y="0"/>
                          </a:lnTo>
                          <a:lnTo>
                            <a:pt x="80" y="0"/>
                          </a:lnTo>
                          <a:lnTo>
                            <a:pt x="72" y="0"/>
                          </a:lnTo>
                          <a:lnTo>
                            <a:pt x="64" y="0"/>
                          </a:lnTo>
                          <a:lnTo>
                            <a:pt x="56" y="0"/>
                          </a:lnTo>
                          <a:lnTo>
                            <a:pt x="48" y="0"/>
                          </a:lnTo>
                          <a:lnTo>
                            <a:pt x="40" y="8"/>
                          </a:lnTo>
                          <a:lnTo>
                            <a:pt x="32" y="8"/>
                          </a:lnTo>
                          <a:lnTo>
                            <a:pt x="24" y="16"/>
                          </a:lnTo>
                          <a:lnTo>
                            <a:pt x="16" y="24"/>
                          </a:lnTo>
                          <a:lnTo>
                            <a:pt x="16" y="32"/>
                          </a:lnTo>
                          <a:lnTo>
                            <a:pt x="8" y="32"/>
                          </a:lnTo>
                          <a:lnTo>
                            <a:pt x="8" y="40"/>
                          </a:lnTo>
                          <a:lnTo>
                            <a:pt x="0" y="40"/>
                          </a:lnTo>
                          <a:lnTo>
                            <a:pt x="0" y="48"/>
                          </a:lnTo>
                          <a:lnTo>
                            <a:pt x="0" y="56"/>
                          </a:lnTo>
                          <a:lnTo>
                            <a:pt x="8" y="64"/>
                          </a:lnTo>
                          <a:lnTo>
                            <a:pt x="16" y="64"/>
                          </a:lnTo>
                          <a:lnTo>
                            <a:pt x="24" y="72"/>
                          </a:lnTo>
                          <a:lnTo>
                            <a:pt x="32" y="72"/>
                          </a:lnTo>
                          <a:lnTo>
                            <a:pt x="32" y="64"/>
                          </a:lnTo>
                          <a:lnTo>
                            <a:pt x="40" y="64"/>
                          </a:lnTo>
                          <a:lnTo>
                            <a:pt x="48" y="64"/>
                          </a:lnTo>
                          <a:lnTo>
                            <a:pt x="64" y="56"/>
                          </a:lnTo>
                          <a:lnTo>
                            <a:pt x="72" y="48"/>
                          </a:lnTo>
                          <a:lnTo>
                            <a:pt x="80" y="48"/>
                          </a:lnTo>
                          <a:lnTo>
                            <a:pt x="80" y="40"/>
                          </a:lnTo>
                          <a:lnTo>
                            <a:pt x="88" y="32"/>
                          </a:lnTo>
                          <a:lnTo>
                            <a:pt x="88" y="24"/>
                          </a:lnTo>
                          <a:lnTo>
                            <a:pt x="96" y="16"/>
                          </a:lnTo>
                          <a:lnTo>
                            <a:pt x="88" y="16"/>
                          </a:lnTo>
                          <a:lnTo>
                            <a:pt x="88" y="8"/>
                          </a:lnTo>
                          <a:lnTo>
                            <a:pt x="88" y="0"/>
                          </a:lnTo>
                          <a:lnTo>
                            <a:pt x="88" y="8"/>
                          </a:lnTo>
                          <a:lnTo>
                            <a:pt x="88" y="16"/>
                          </a:lnTo>
                          <a:lnTo>
                            <a:pt x="88" y="24"/>
                          </a:lnTo>
                          <a:lnTo>
                            <a:pt x="80" y="32"/>
                          </a:lnTo>
                          <a:lnTo>
                            <a:pt x="72" y="40"/>
                          </a:lnTo>
                          <a:lnTo>
                            <a:pt x="64" y="48"/>
                          </a:lnTo>
                          <a:lnTo>
                            <a:pt x="56" y="56"/>
                          </a:lnTo>
                          <a:lnTo>
                            <a:pt x="48" y="56"/>
                          </a:lnTo>
                          <a:lnTo>
                            <a:pt x="40" y="56"/>
                          </a:lnTo>
                          <a:lnTo>
                            <a:pt x="32" y="64"/>
                          </a:lnTo>
                          <a:lnTo>
                            <a:pt x="24" y="64"/>
                          </a:lnTo>
                          <a:lnTo>
                            <a:pt x="16" y="64"/>
                          </a:lnTo>
                          <a:lnTo>
                            <a:pt x="8" y="56"/>
                          </a:lnTo>
                          <a:lnTo>
                            <a:pt x="8" y="48"/>
                          </a:lnTo>
                          <a:lnTo>
                            <a:pt x="8" y="40"/>
                          </a:lnTo>
                          <a:lnTo>
                            <a:pt x="16" y="40"/>
                          </a:lnTo>
                          <a:lnTo>
                            <a:pt x="16" y="32"/>
                          </a:lnTo>
                          <a:lnTo>
                            <a:pt x="24" y="24"/>
                          </a:lnTo>
                          <a:lnTo>
                            <a:pt x="32" y="24"/>
                          </a:lnTo>
                          <a:lnTo>
                            <a:pt x="40" y="16"/>
                          </a:lnTo>
                          <a:lnTo>
                            <a:pt x="40" y="8"/>
                          </a:lnTo>
                          <a:lnTo>
                            <a:pt x="48" y="8"/>
                          </a:lnTo>
                          <a:lnTo>
                            <a:pt x="56" y="8"/>
                          </a:lnTo>
                          <a:lnTo>
                            <a:pt x="64" y="8"/>
                          </a:lnTo>
                          <a:lnTo>
                            <a:pt x="72" y="8"/>
                          </a:lnTo>
                          <a:lnTo>
                            <a:pt x="80" y="8"/>
                          </a:lnTo>
                          <a:lnTo>
                            <a:pt x="88" y="8"/>
                          </a:lnTo>
                          <a:lnTo>
                            <a:pt x="88" y="0"/>
                          </a:lnTo>
                          <a:close/>
                        </a:path>
                      </a:pathLst>
                    </a:custGeom>
                    <a:solidFill>
                      <a:srgbClr val="000000"/>
                    </a:solidFill>
                    <a:ln w="9525">
                      <a:noFill/>
                      <a:round/>
                      <a:headEnd/>
                      <a:tailEnd/>
                    </a:ln>
                  </p:spPr>
                  <p:txBody>
                    <a:bodyPr>
                      <a:prstTxWarp prst="textNoShape">
                        <a:avLst/>
                      </a:prstTxWarp>
                    </a:bodyPr>
                    <a:lstStyle/>
                    <a:p>
                      <a:endParaRPr lang="en-US"/>
                    </a:p>
                  </p:txBody>
                </p:sp>
              </p:grpSp>
              <p:grpSp>
                <p:nvGrpSpPr>
                  <p:cNvPr id="115922" name="Group 536"/>
                  <p:cNvGrpSpPr>
                    <a:grpSpLocks/>
                  </p:cNvGrpSpPr>
                  <p:nvPr/>
                </p:nvGrpSpPr>
                <p:grpSpPr bwMode="auto">
                  <a:xfrm>
                    <a:off x="3138" y="514"/>
                    <a:ext cx="56" cy="56"/>
                    <a:chOff x="3138" y="514"/>
                    <a:chExt cx="56" cy="56"/>
                  </a:xfrm>
                </p:grpSpPr>
                <p:sp>
                  <p:nvSpPr>
                    <p:cNvPr id="115951" name="Freeform 537"/>
                    <p:cNvSpPr>
                      <a:spLocks/>
                    </p:cNvSpPr>
                    <p:nvPr/>
                  </p:nvSpPr>
                  <p:spPr bwMode="auto">
                    <a:xfrm>
                      <a:off x="3138" y="522"/>
                      <a:ext cx="48" cy="48"/>
                    </a:xfrm>
                    <a:custGeom>
                      <a:avLst/>
                      <a:gdLst>
                        <a:gd name="T0" fmla="*/ 48 w 48"/>
                        <a:gd name="T1" fmla="*/ 8 h 48"/>
                        <a:gd name="T2" fmla="*/ 40 w 48"/>
                        <a:gd name="T3" fmla="*/ 0 h 48"/>
                        <a:gd name="T4" fmla="*/ 32 w 48"/>
                        <a:gd name="T5" fmla="*/ 0 h 48"/>
                        <a:gd name="T6" fmla="*/ 24 w 48"/>
                        <a:gd name="T7" fmla="*/ 0 h 48"/>
                        <a:gd name="T8" fmla="*/ 16 w 48"/>
                        <a:gd name="T9" fmla="*/ 0 h 48"/>
                        <a:gd name="T10" fmla="*/ 8 w 48"/>
                        <a:gd name="T11" fmla="*/ 8 h 48"/>
                        <a:gd name="T12" fmla="*/ 0 w 48"/>
                        <a:gd name="T13" fmla="*/ 16 h 48"/>
                        <a:gd name="T14" fmla="*/ 0 w 48"/>
                        <a:gd name="T15" fmla="*/ 24 h 48"/>
                        <a:gd name="T16" fmla="*/ 8 w 48"/>
                        <a:gd name="T17" fmla="*/ 32 h 48"/>
                        <a:gd name="T18" fmla="*/ 16 w 48"/>
                        <a:gd name="T19" fmla="*/ 40 h 48"/>
                        <a:gd name="T20" fmla="*/ 24 w 48"/>
                        <a:gd name="T21" fmla="*/ 40 h 48"/>
                        <a:gd name="T22" fmla="*/ 32 w 48"/>
                        <a:gd name="T23" fmla="*/ 48 h 48"/>
                        <a:gd name="T24" fmla="*/ 40 w 48"/>
                        <a:gd name="T25" fmla="*/ 40 h 48"/>
                        <a:gd name="T26" fmla="*/ 48 w 48"/>
                        <a:gd name="T27" fmla="*/ 32 h 48"/>
                        <a:gd name="T28" fmla="*/ 48 w 48"/>
                        <a:gd name="T29" fmla="*/ 24 h 48"/>
                        <a:gd name="T30" fmla="*/ 48 w 48"/>
                        <a:gd name="T31" fmla="*/ 16 h 48"/>
                        <a:gd name="T32" fmla="*/ 48 w 48"/>
                        <a:gd name="T33" fmla="*/ 8 h 48"/>
                        <a:gd name="T34" fmla="*/ 48 w 48"/>
                        <a:gd name="T35" fmla="*/ 8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48" y="8"/>
                          </a:moveTo>
                          <a:lnTo>
                            <a:pt x="40" y="0"/>
                          </a:lnTo>
                          <a:lnTo>
                            <a:pt x="32" y="0"/>
                          </a:lnTo>
                          <a:lnTo>
                            <a:pt x="24" y="0"/>
                          </a:lnTo>
                          <a:lnTo>
                            <a:pt x="16" y="0"/>
                          </a:lnTo>
                          <a:lnTo>
                            <a:pt x="8" y="8"/>
                          </a:lnTo>
                          <a:lnTo>
                            <a:pt x="0" y="16"/>
                          </a:lnTo>
                          <a:lnTo>
                            <a:pt x="0" y="24"/>
                          </a:lnTo>
                          <a:lnTo>
                            <a:pt x="8" y="32"/>
                          </a:lnTo>
                          <a:lnTo>
                            <a:pt x="16" y="40"/>
                          </a:lnTo>
                          <a:lnTo>
                            <a:pt x="24" y="40"/>
                          </a:lnTo>
                          <a:lnTo>
                            <a:pt x="32" y="48"/>
                          </a:lnTo>
                          <a:lnTo>
                            <a:pt x="40" y="40"/>
                          </a:lnTo>
                          <a:lnTo>
                            <a:pt x="48" y="32"/>
                          </a:lnTo>
                          <a:lnTo>
                            <a:pt x="48" y="24"/>
                          </a:lnTo>
                          <a:lnTo>
                            <a:pt x="48" y="16"/>
                          </a:lnTo>
                          <a:lnTo>
                            <a:pt x="48" y="8"/>
                          </a:lnTo>
                          <a:close/>
                        </a:path>
                      </a:pathLst>
                    </a:custGeom>
                    <a:solidFill>
                      <a:srgbClr val="000000"/>
                    </a:solidFill>
                    <a:ln w="9525">
                      <a:noFill/>
                      <a:round/>
                      <a:headEnd/>
                      <a:tailEnd/>
                    </a:ln>
                  </p:spPr>
                  <p:txBody>
                    <a:bodyPr>
                      <a:prstTxWarp prst="textNoShape">
                        <a:avLst/>
                      </a:prstTxWarp>
                    </a:bodyPr>
                    <a:lstStyle/>
                    <a:p>
                      <a:endParaRPr lang="en-US"/>
                    </a:p>
                  </p:txBody>
                </p:sp>
                <p:sp>
                  <p:nvSpPr>
                    <p:cNvPr id="115952" name="Freeform 538"/>
                    <p:cNvSpPr>
                      <a:spLocks/>
                    </p:cNvSpPr>
                    <p:nvPr/>
                  </p:nvSpPr>
                  <p:spPr bwMode="auto">
                    <a:xfrm>
                      <a:off x="3138" y="514"/>
                      <a:ext cx="56" cy="56"/>
                    </a:xfrm>
                    <a:custGeom>
                      <a:avLst/>
                      <a:gdLst>
                        <a:gd name="T0" fmla="*/ 40 w 56"/>
                        <a:gd name="T1" fmla="*/ 8 h 56"/>
                        <a:gd name="T2" fmla="*/ 40 w 56"/>
                        <a:gd name="T3" fmla="*/ 8 h 56"/>
                        <a:gd name="T4" fmla="*/ 40 w 56"/>
                        <a:gd name="T5" fmla="*/ 8 h 56"/>
                        <a:gd name="T6" fmla="*/ 32 w 56"/>
                        <a:gd name="T7" fmla="*/ 0 h 56"/>
                        <a:gd name="T8" fmla="*/ 24 w 56"/>
                        <a:gd name="T9" fmla="*/ 0 h 56"/>
                        <a:gd name="T10" fmla="*/ 24 w 56"/>
                        <a:gd name="T11" fmla="*/ 0 h 56"/>
                        <a:gd name="T12" fmla="*/ 24 w 56"/>
                        <a:gd name="T13" fmla="*/ 0 h 56"/>
                        <a:gd name="T14" fmla="*/ 16 w 56"/>
                        <a:gd name="T15" fmla="*/ 8 h 56"/>
                        <a:gd name="T16" fmla="*/ 8 w 56"/>
                        <a:gd name="T17" fmla="*/ 8 h 56"/>
                        <a:gd name="T18" fmla="*/ 8 w 56"/>
                        <a:gd name="T19" fmla="*/ 16 h 56"/>
                        <a:gd name="T20" fmla="*/ 8 w 56"/>
                        <a:gd name="T21" fmla="*/ 16 h 56"/>
                        <a:gd name="T22" fmla="*/ 0 w 56"/>
                        <a:gd name="T23" fmla="*/ 24 h 56"/>
                        <a:gd name="T24" fmla="*/ 0 w 56"/>
                        <a:gd name="T25" fmla="*/ 32 h 56"/>
                        <a:gd name="T26" fmla="*/ 0 w 56"/>
                        <a:gd name="T27" fmla="*/ 32 h 56"/>
                        <a:gd name="T28" fmla="*/ 0 w 56"/>
                        <a:gd name="T29" fmla="*/ 32 h 56"/>
                        <a:gd name="T30" fmla="*/ 0 w 56"/>
                        <a:gd name="T31" fmla="*/ 40 h 56"/>
                        <a:gd name="T32" fmla="*/ 8 w 56"/>
                        <a:gd name="T33" fmla="*/ 48 h 56"/>
                        <a:gd name="T34" fmla="*/ 8 w 56"/>
                        <a:gd name="T35" fmla="*/ 48 h 56"/>
                        <a:gd name="T36" fmla="*/ 8 w 56"/>
                        <a:gd name="T37" fmla="*/ 48 h 56"/>
                        <a:gd name="T38" fmla="*/ 24 w 56"/>
                        <a:gd name="T39" fmla="*/ 56 h 56"/>
                        <a:gd name="T40" fmla="*/ 32 w 56"/>
                        <a:gd name="T41" fmla="*/ 56 h 56"/>
                        <a:gd name="T42" fmla="*/ 32 w 56"/>
                        <a:gd name="T43" fmla="*/ 56 h 56"/>
                        <a:gd name="T44" fmla="*/ 32 w 56"/>
                        <a:gd name="T45" fmla="*/ 56 h 56"/>
                        <a:gd name="T46" fmla="*/ 40 w 56"/>
                        <a:gd name="T47" fmla="*/ 56 h 56"/>
                        <a:gd name="T48" fmla="*/ 48 w 56"/>
                        <a:gd name="T49" fmla="*/ 48 h 56"/>
                        <a:gd name="T50" fmla="*/ 48 w 56"/>
                        <a:gd name="T51" fmla="*/ 48 h 56"/>
                        <a:gd name="T52" fmla="*/ 48 w 56"/>
                        <a:gd name="T53" fmla="*/ 40 h 56"/>
                        <a:gd name="T54" fmla="*/ 56 w 56"/>
                        <a:gd name="T55" fmla="*/ 32 h 56"/>
                        <a:gd name="T56" fmla="*/ 56 w 56"/>
                        <a:gd name="T57" fmla="*/ 24 h 56"/>
                        <a:gd name="T58" fmla="*/ 56 w 56"/>
                        <a:gd name="T59" fmla="*/ 24 h 56"/>
                        <a:gd name="T60" fmla="*/ 56 w 56"/>
                        <a:gd name="T61" fmla="*/ 24 h 56"/>
                        <a:gd name="T62" fmla="*/ 48 w 56"/>
                        <a:gd name="T63" fmla="*/ 16 h 56"/>
                        <a:gd name="T64" fmla="*/ 40 w 56"/>
                        <a:gd name="T65" fmla="*/ 8 h 56"/>
                        <a:gd name="T66" fmla="*/ 48 w 56"/>
                        <a:gd name="T67" fmla="*/ 16 h 56"/>
                        <a:gd name="T68" fmla="*/ 48 w 56"/>
                        <a:gd name="T69" fmla="*/ 24 h 56"/>
                        <a:gd name="T70" fmla="*/ 48 w 56"/>
                        <a:gd name="T71" fmla="*/ 32 h 56"/>
                        <a:gd name="T72" fmla="*/ 40 w 56"/>
                        <a:gd name="T73" fmla="*/ 40 h 56"/>
                        <a:gd name="T74" fmla="*/ 40 w 56"/>
                        <a:gd name="T75" fmla="*/ 48 h 56"/>
                        <a:gd name="T76" fmla="*/ 32 w 56"/>
                        <a:gd name="T77" fmla="*/ 48 h 56"/>
                        <a:gd name="T78" fmla="*/ 24 w 56"/>
                        <a:gd name="T79" fmla="*/ 48 h 56"/>
                        <a:gd name="T80" fmla="*/ 16 w 56"/>
                        <a:gd name="T81" fmla="*/ 48 h 56"/>
                        <a:gd name="T82" fmla="*/ 8 w 56"/>
                        <a:gd name="T83" fmla="*/ 40 h 56"/>
                        <a:gd name="T84" fmla="*/ 8 w 56"/>
                        <a:gd name="T85" fmla="*/ 32 h 56"/>
                        <a:gd name="T86" fmla="*/ 8 w 56"/>
                        <a:gd name="T87" fmla="*/ 24 h 56"/>
                        <a:gd name="T88" fmla="*/ 8 w 56"/>
                        <a:gd name="T89" fmla="*/ 16 h 56"/>
                        <a:gd name="T90" fmla="*/ 16 w 56"/>
                        <a:gd name="T91" fmla="*/ 8 h 56"/>
                        <a:gd name="T92" fmla="*/ 24 w 56"/>
                        <a:gd name="T93" fmla="*/ 8 h 56"/>
                        <a:gd name="T94" fmla="*/ 32 w 56"/>
                        <a:gd name="T95" fmla="*/ 8 h 56"/>
                        <a:gd name="T96" fmla="*/ 40 w 56"/>
                        <a:gd name="T97" fmla="*/ 8 h 56"/>
                        <a:gd name="T98" fmla="*/ 48 w 56"/>
                        <a:gd name="T99" fmla="*/ 16 h 56"/>
                        <a:gd name="T100" fmla="*/ 40 w 56"/>
                        <a:gd name="T101" fmla="*/ 8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
                        <a:gd name="T154" fmla="*/ 0 h 56"/>
                        <a:gd name="T155" fmla="*/ 56 w 56"/>
                        <a:gd name="T156" fmla="*/ 56 h 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 h="56">
                          <a:moveTo>
                            <a:pt x="40" y="8"/>
                          </a:moveTo>
                          <a:lnTo>
                            <a:pt x="40" y="8"/>
                          </a:lnTo>
                          <a:lnTo>
                            <a:pt x="32" y="0"/>
                          </a:lnTo>
                          <a:lnTo>
                            <a:pt x="24" y="0"/>
                          </a:lnTo>
                          <a:lnTo>
                            <a:pt x="16" y="8"/>
                          </a:lnTo>
                          <a:lnTo>
                            <a:pt x="8" y="8"/>
                          </a:lnTo>
                          <a:lnTo>
                            <a:pt x="8" y="16"/>
                          </a:lnTo>
                          <a:lnTo>
                            <a:pt x="0" y="24"/>
                          </a:lnTo>
                          <a:lnTo>
                            <a:pt x="0" y="32"/>
                          </a:lnTo>
                          <a:lnTo>
                            <a:pt x="0" y="40"/>
                          </a:lnTo>
                          <a:lnTo>
                            <a:pt x="8" y="48"/>
                          </a:lnTo>
                          <a:lnTo>
                            <a:pt x="24" y="56"/>
                          </a:lnTo>
                          <a:lnTo>
                            <a:pt x="32" y="56"/>
                          </a:lnTo>
                          <a:lnTo>
                            <a:pt x="40" y="56"/>
                          </a:lnTo>
                          <a:lnTo>
                            <a:pt x="48" y="48"/>
                          </a:lnTo>
                          <a:lnTo>
                            <a:pt x="48" y="40"/>
                          </a:lnTo>
                          <a:lnTo>
                            <a:pt x="56" y="32"/>
                          </a:lnTo>
                          <a:lnTo>
                            <a:pt x="56" y="24"/>
                          </a:lnTo>
                          <a:lnTo>
                            <a:pt x="48" y="16"/>
                          </a:lnTo>
                          <a:lnTo>
                            <a:pt x="40" y="8"/>
                          </a:lnTo>
                          <a:lnTo>
                            <a:pt x="48" y="16"/>
                          </a:lnTo>
                          <a:lnTo>
                            <a:pt x="48" y="24"/>
                          </a:lnTo>
                          <a:lnTo>
                            <a:pt x="48" y="32"/>
                          </a:lnTo>
                          <a:lnTo>
                            <a:pt x="40" y="40"/>
                          </a:lnTo>
                          <a:lnTo>
                            <a:pt x="40" y="48"/>
                          </a:lnTo>
                          <a:lnTo>
                            <a:pt x="32" y="48"/>
                          </a:lnTo>
                          <a:lnTo>
                            <a:pt x="24" y="48"/>
                          </a:lnTo>
                          <a:lnTo>
                            <a:pt x="16" y="48"/>
                          </a:lnTo>
                          <a:lnTo>
                            <a:pt x="8" y="40"/>
                          </a:lnTo>
                          <a:lnTo>
                            <a:pt x="8" y="32"/>
                          </a:lnTo>
                          <a:lnTo>
                            <a:pt x="8" y="24"/>
                          </a:lnTo>
                          <a:lnTo>
                            <a:pt x="8" y="16"/>
                          </a:lnTo>
                          <a:lnTo>
                            <a:pt x="16" y="8"/>
                          </a:lnTo>
                          <a:lnTo>
                            <a:pt x="24" y="8"/>
                          </a:lnTo>
                          <a:lnTo>
                            <a:pt x="32" y="8"/>
                          </a:lnTo>
                          <a:lnTo>
                            <a:pt x="40" y="8"/>
                          </a:lnTo>
                          <a:lnTo>
                            <a:pt x="48" y="16"/>
                          </a:lnTo>
                          <a:lnTo>
                            <a:pt x="40" y="8"/>
                          </a:lnTo>
                          <a:close/>
                        </a:path>
                      </a:pathLst>
                    </a:custGeom>
                    <a:solidFill>
                      <a:srgbClr val="000000"/>
                    </a:solidFill>
                    <a:ln w="9525">
                      <a:noFill/>
                      <a:round/>
                      <a:headEnd/>
                      <a:tailEnd/>
                    </a:ln>
                  </p:spPr>
                  <p:txBody>
                    <a:bodyPr>
                      <a:prstTxWarp prst="textNoShape">
                        <a:avLst/>
                      </a:prstTxWarp>
                    </a:bodyPr>
                    <a:lstStyle/>
                    <a:p>
                      <a:endParaRPr lang="en-US"/>
                    </a:p>
                  </p:txBody>
                </p:sp>
              </p:grpSp>
            </p:grpSp>
          </p:grpSp>
          <p:grpSp>
            <p:nvGrpSpPr>
              <p:cNvPr id="115923" name="Group 539"/>
              <p:cNvGrpSpPr>
                <a:grpSpLocks/>
              </p:cNvGrpSpPr>
              <p:nvPr/>
            </p:nvGrpSpPr>
            <p:grpSpPr bwMode="auto">
              <a:xfrm>
                <a:off x="1008" y="672"/>
                <a:ext cx="432" cy="536"/>
                <a:chOff x="1128" y="2448"/>
                <a:chExt cx="432" cy="536"/>
              </a:xfrm>
            </p:grpSpPr>
            <p:sp>
              <p:nvSpPr>
                <p:cNvPr id="115939" name="Freeform 540"/>
                <p:cNvSpPr>
                  <a:spLocks/>
                </p:cNvSpPr>
                <p:nvPr/>
              </p:nvSpPr>
              <p:spPr bwMode="auto">
                <a:xfrm>
                  <a:off x="1128" y="2448"/>
                  <a:ext cx="432" cy="200"/>
                </a:xfrm>
                <a:custGeom>
                  <a:avLst/>
                  <a:gdLst>
                    <a:gd name="T0" fmla="*/ 16 w 432"/>
                    <a:gd name="T1" fmla="*/ 8 h 200"/>
                    <a:gd name="T2" fmla="*/ 416 w 432"/>
                    <a:gd name="T3" fmla="*/ 8 h 200"/>
                    <a:gd name="T4" fmla="*/ 216 w 432"/>
                    <a:gd name="T5" fmla="*/ 192 h 200"/>
                    <a:gd name="T6" fmla="*/ 16 w 432"/>
                    <a:gd name="T7" fmla="*/ 8 h 200"/>
                    <a:gd name="T8" fmla="*/ 216 w 432"/>
                    <a:gd name="T9" fmla="*/ 200 h 200"/>
                    <a:gd name="T10" fmla="*/ 216 w 432"/>
                    <a:gd name="T11" fmla="*/ 200 h 200"/>
                    <a:gd name="T12" fmla="*/ 216 w 432"/>
                    <a:gd name="T13" fmla="*/ 200 h 200"/>
                    <a:gd name="T14" fmla="*/ 216 w 432"/>
                    <a:gd name="T15" fmla="*/ 200 h 200"/>
                    <a:gd name="T16" fmla="*/ 424 w 432"/>
                    <a:gd name="T17" fmla="*/ 8 h 200"/>
                    <a:gd name="T18" fmla="*/ 432 w 432"/>
                    <a:gd name="T19" fmla="*/ 0 h 200"/>
                    <a:gd name="T20" fmla="*/ 432 w 432"/>
                    <a:gd name="T21" fmla="*/ 0 h 200"/>
                    <a:gd name="T22" fmla="*/ 432 w 432"/>
                    <a:gd name="T23" fmla="*/ 0 h 200"/>
                    <a:gd name="T24" fmla="*/ 432 w 432"/>
                    <a:gd name="T25" fmla="*/ 0 h 200"/>
                    <a:gd name="T26" fmla="*/ 424 w 432"/>
                    <a:gd name="T27" fmla="*/ 0 h 200"/>
                    <a:gd name="T28" fmla="*/ 424 w 432"/>
                    <a:gd name="T29" fmla="*/ 0 h 200"/>
                    <a:gd name="T30" fmla="*/ 8 w 432"/>
                    <a:gd name="T31" fmla="*/ 0 h 200"/>
                    <a:gd name="T32" fmla="*/ 8 w 432"/>
                    <a:gd name="T33" fmla="*/ 0 h 200"/>
                    <a:gd name="T34" fmla="*/ 8 w 432"/>
                    <a:gd name="T35" fmla="*/ 0 h 200"/>
                    <a:gd name="T36" fmla="*/ 8 w 432"/>
                    <a:gd name="T37" fmla="*/ 0 h 200"/>
                    <a:gd name="T38" fmla="*/ 0 w 432"/>
                    <a:gd name="T39" fmla="*/ 0 h 200"/>
                    <a:gd name="T40" fmla="*/ 0 w 432"/>
                    <a:gd name="T41" fmla="*/ 0 h 200"/>
                    <a:gd name="T42" fmla="*/ 8 w 432"/>
                    <a:gd name="T43" fmla="*/ 0 h 200"/>
                    <a:gd name="T44" fmla="*/ 8 w 432"/>
                    <a:gd name="T45" fmla="*/ 8 h 200"/>
                    <a:gd name="T46" fmla="*/ 216 w 432"/>
                    <a:gd name="T47" fmla="*/ 200 h 200"/>
                    <a:gd name="T48" fmla="*/ 16 w 432"/>
                    <a:gd name="T49" fmla="*/ 8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2"/>
                    <a:gd name="T76" fmla="*/ 0 h 200"/>
                    <a:gd name="T77" fmla="*/ 432 w 432"/>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2" h="200">
                      <a:moveTo>
                        <a:pt x="16" y="8"/>
                      </a:moveTo>
                      <a:lnTo>
                        <a:pt x="416" y="8"/>
                      </a:lnTo>
                      <a:lnTo>
                        <a:pt x="216" y="192"/>
                      </a:lnTo>
                      <a:lnTo>
                        <a:pt x="16" y="8"/>
                      </a:lnTo>
                      <a:lnTo>
                        <a:pt x="216" y="200"/>
                      </a:lnTo>
                      <a:lnTo>
                        <a:pt x="424" y="8"/>
                      </a:lnTo>
                      <a:lnTo>
                        <a:pt x="432" y="0"/>
                      </a:lnTo>
                      <a:lnTo>
                        <a:pt x="424" y="0"/>
                      </a:lnTo>
                      <a:lnTo>
                        <a:pt x="8" y="0"/>
                      </a:lnTo>
                      <a:lnTo>
                        <a:pt x="0" y="0"/>
                      </a:lnTo>
                      <a:lnTo>
                        <a:pt x="8" y="0"/>
                      </a:lnTo>
                      <a:lnTo>
                        <a:pt x="8" y="8"/>
                      </a:lnTo>
                      <a:lnTo>
                        <a:pt x="216" y="200"/>
                      </a:lnTo>
                      <a:lnTo>
                        <a:pt x="16" y="8"/>
                      </a:lnTo>
                      <a:close/>
                    </a:path>
                  </a:pathLst>
                </a:custGeom>
                <a:solidFill>
                  <a:srgbClr val="000000"/>
                </a:solidFill>
                <a:ln w="9525">
                  <a:noFill/>
                  <a:round/>
                  <a:headEnd/>
                  <a:tailEnd/>
                </a:ln>
              </p:spPr>
              <p:txBody>
                <a:bodyPr>
                  <a:prstTxWarp prst="textNoShape">
                    <a:avLst/>
                  </a:prstTxWarp>
                </a:bodyPr>
                <a:lstStyle/>
                <a:p>
                  <a:endParaRPr lang="en-US"/>
                </a:p>
              </p:txBody>
            </p:sp>
            <p:sp>
              <p:nvSpPr>
                <p:cNvPr id="115940" name="Rectangle 541"/>
                <p:cNvSpPr>
                  <a:spLocks noChangeArrowheads="1"/>
                </p:cNvSpPr>
                <p:nvPr/>
              </p:nvSpPr>
              <p:spPr bwMode="auto">
                <a:xfrm>
                  <a:off x="1336" y="2640"/>
                  <a:ext cx="8" cy="288"/>
                </a:xfrm>
                <a:prstGeom prst="rect">
                  <a:avLst/>
                </a:prstGeom>
                <a:solidFill>
                  <a:srgbClr val="5F5F5F"/>
                </a:solidFill>
                <a:ln w="9525">
                  <a:noFill/>
                  <a:miter lim="800000"/>
                  <a:headEnd/>
                  <a:tailEnd/>
                </a:ln>
              </p:spPr>
              <p:txBody>
                <a:bodyPr>
                  <a:prstTxWarp prst="textNoShape">
                    <a:avLst/>
                  </a:prstTxWarp>
                </a:bodyPr>
                <a:lstStyle/>
                <a:p>
                  <a:endParaRPr lang="en-US"/>
                </a:p>
              </p:txBody>
            </p:sp>
            <p:grpSp>
              <p:nvGrpSpPr>
                <p:cNvPr id="115924" name="Group 542"/>
                <p:cNvGrpSpPr>
                  <a:grpSpLocks/>
                </p:cNvGrpSpPr>
                <p:nvPr/>
              </p:nvGrpSpPr>
              <p:grpSpPr bwMode="auto">
                <a:xfrm>
                  <a:off x="1128" y="2928"/>
                  <a:ext cx="432" cy="56"/>
                  <a:chOff x="2354" y="962"/>
                  <a:chExt cx="432" cy="56"/>
                </a:xfrm>
              </p:grpSpPr>
              <p:sp>
                <p:nvSpPr>
                  <p:cNvPr id="115942" name="Freeform 543"/>
                  <p:cNvSpPr>
                    <a:spLocks/>
                  </p:cNvSpPr>
                  <p:nvPr/>
                </p:nvSpPr>
                <p:spPr bwMode="auto">
                  <a:xfrm>
                    <a:off x="2354" y="962"/>
                    <a:ext cx="432" cy="48"/>
                  </a:xfrm>
                  <a:custGeom>
                    <a:avLst/>
                    <a:gdLst>
                      <a:gd name="T0" fmla="*/ 216 w 432"/>
                      <a:gd name="T1" fmla="*/ 0 h 48"/>
                      <a:gd name="T2" fmla="*/ 0 w 432"/>
                      <a:gd name="T3" fmla="*/ 48 h 48"/>
                      <a:gd name="T4" fmla="*/ 432 w 432"/>
                      <a:gd name="T5" fmla="*/ 48 h 48"/>
                      <a:gd name="T6" fmla="*/ 216 w 432"/>
                      <a:gd name="T7" fmla="*/ 0 h 48"/>
                      <a:gd name="T8" fmla="*/ 0 60000 65536"/>
                      <a:gd name="T9" fmla="*/ 0 60000 65536"/>
                      <a:gd name="T10" fmla="*/ 0 60000 65536"/>
                      <a:gd name="T11" fmla="*/ 0 60000 65536"/>
                      <a:gd name="T12" fmla="*/ 0 w 432"/>
                      <a:gd name="T13" fmla="*/ 0 h 48"/>
                      <a:gd name="T14" fmla="*/ 432 w 432"/>
                      <a:gd name="T15" fmla="*/ 48 h 48"/>
                    </a:gdLst>
                    <a:ahLst/>
                    <a:cxnLst>
                      <a:cxn ang="T8">
                        <a:pos x="T0" y="T1"/>
                      </a:cxn>
                      <a:cxn ang="T9">
                        <a:pos x="T2" y="T3"/>
                      </a:cxn>
                      <a:cxn ang="T10">
                        <a:pos x="T4" y="T5"/>
                      </a:cxn>
                      <a:cxn ang="T11">
                        <a:pos x="T6" y="T7"/>
                      </a:cxn>
                    </a:cxnLst>
                    <a:rect l="T12" t="T13" r="T14" b="T15"/>
                    <a:pathLst>
                      <a:path w="432" h="48">
                        <a:moveTo>
                          <a:pt x="216" y="0"/>
                        </a:moveTo>
                        <a:lnTo>
                          <a:pt x="0" y="48"/>
                        </a:lnTo>
                        <a:lnTo>
                          <a:pt x="432" y="48"/>
                        </a:lnTo>
                        <a:lnTo>
                          <a:pt x="216" y="0"/>
                        </a:lnTo>
                        <a:close/>
                      </a:path>
                    </a:pathLst>
                  </a:custGeom>
                  <a:solidFill>
                    <a:srgbClr val="EAEAEA"/>
                  </a:solidFill>
                  <a:ln w="9525">
                    <a:noFill/>
                    <a:round/>
                    <a:headEnd/>
                    <a:tailEnd/>
                  </a:ln>
                </p:spPr>
                <p:txBody>
                  <a:bodyPr>
                    <a:prstTxWarp prst="textNoShape">
                      <a:avLst/>
                    </a:prstTxWarp>
                  </a:bodyPr>
                  <a:lstStyle/>
                  <a:p>
                    <a:endParaRPr lang="en-US"/>
                  </a:p>
                </p:txBody>
              </p:sp>
              <p:sp>
                <p:nvSpPr>
                  <p:cNvPr id="115943" name="Freeform 544"/>
                  <p:cNvSpPr>
                    <a:spLocks/>
                  </p:cNvSpPr>
                  <p:nvPr/>
                </p:nvSpPr>
                <p:spPr bwMode="auto">
                  <a:xfrm>
                    <a:off x="2354" y="962"/>
                    <a:ext cx="432" cy="56"/>
                  </a:xfrm>
                  <a:custGeom>
                    <a:avLst/>
                    <a:gdLst>
                      <a:gd name="T0" fmla="*/ 0 w 432"/>
                      <a:gd name="T1" fmla="*/ 48 h 56"/>
                      <a:gd name="T2" fmla="*/ 0 w 432"/>
                      <a:gd name="T3" fmla="*/ 48 h 56"/>
                      <a:gd name="T4" fmla="*/ 0 w 432"/>
                      <a:gd name="T5" fmla="*/ 48 h 56"/>
                      <a:gd name="T6" fmla="*/ 0 w 432"/>
                      <a:gd name="T7" fmla="*/ 48 h 56"/>
                      <a:gd name="T8" fmla="*/ 0 w 432"/>
                      <a:gd name="T9" fmla="*/ 48 h 56"/>
                      <a:gd name="T10" fmla="*/ 0 w 432"/>
                      <a:gd name="T11" fmla="*/ 48 h 56"/>
                      <a:gd name="T12" fmla="*/ 0 w 432"/>
                      <a:gd name="T13" fmla="*/ 56 h 56"/>
                      <a:gd name="T14" fmla="*/ 0 w 432"/>
                      <a:gd name="T15" fmla="*/ 56 h 56"/>
                      <a:gd name="T16" fmla="*/ 0 w 432"/>
                      <a:gd name="T17" fmla="*/ 56 h 56"/>
                      <a:gd name="T18" fmla="*/ 432 w 432"/>
                      <a:gd name="T19" fmla="*/ 56 h 56"/>
                      <a:gd name="T20" fmla="*/ 432 w 432"/>
                      <a:gd name="T21" fmla="*/ 56 h 56"/>
                      <a:gd name="T22" fmla="*/ 432 w 432"/>
                      <a:gd name="T23" fmla="*/ 56 h 56"/>
                      <a:gd name="T24" fmla="*/ 432 w 432"/>
                      <a:gd name="T25" fmla="*/ 48 h 56"/>
                      <a:gd name="T26" fmla="*/ 432 w 432"/>
                      <a:gd name="T27" fmla="*/ 48 h 56"/>
                      <a:gd name="T28" fmla="*/ 432 w 432"/>
                      <a:gd name="T29" fmla="*/ 48 h 56"/>
                      <a:gd name="T30" fmla="*/ 432 w 432"/>
                      <a:gd name="T31" fmla="*/ 48 h 56"/>
                      <a:gd name="T32" fmla="*/ 432 w 432"/>
                      <a:gd name="T33" fmla="*/ 48 h 56"/>
                      <a:gd name="T34" fmla="*/ 432 w 432"/>
                      <a:gd name="T35" fmla="*/ 48 h 56"/>
                      <a:gd name="T36" fmla="*/ 216 w 432"/>
                      <a:gd name="T37" fmla="*/ 0 h 56"/>
                      <a:gd name="T38" fmla="*/ 216 w 432"/>
                      <a:gd name="T39" fmla="*/ 0 h 56"/>
                      <a:gd name="T40" fmla="*/ 0 w 432"/>
                      <a:gd name="T41" fmla="*/ 48 h 56"/>
                      <a:gd name="T42" fmla="*/ 216 w 432"/>
                      <a:gd name="T43" fmla="*/ 8 h 56"/>
                      <a:gd name="T44" fmla="*/ 408 w 432"/>
                      <a:gd name="T45" fmla="*/ 48 h 56"/>
                      <a:gd name="T46" fmla="*/ 32 w 432"/>
                      <a:gd name="T47" fmla="*/ 48 h 56"/>
                      <a:gd name="T48" fmla="*/ 216 w 432"/>
                      <a:gd name="T49" fmla="*/ 8 h 56"/>
                      <a:gd name="T50" fmla="*/ 0 w 432"/>
                      <a:gd name="T51" fmla="*/ 48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2"/>
                      <a:gd name="T79" fmla="*/ 0 h 56"/>
                      <a:gd name="T80" fmla="*/ 432 w 43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2" h="56">
                        <a:moveTo>
                          <a:pt x="0" y="48"/>
                        </a:moveTo>
                        <a:lnTo>
                          <a:pt x="0" y="48"/>
                        </a:lnTo>
                        <a:lnTo>
                          <a:pt x="0" y="56"/>
                        </a:lnTo>
                        <a:lnTo>
                          <a:pt x="432" y="56"/>
                        </a:lnTo>
                        <a:lnTo>
                          <a:pt x="432" y="48"/>
                        </a:lnTo>
                        <a:lnTo>
                          <a:pt x="216" y="0"/>
                        </a:lnTo>
                        <a:lnTo>
                          <a:pt x="0" y="48"/>
                        </a:lnTo>
                        <a:lnTo>
                          <a:pt x="216" y="8"/>
                        </a:lnTo>
                        <a:lnTo>
                          <a:pt x="408" y="48"/>
                        </a:lnTo>
                        <a:lnTo>
                          <a:pt x="32" y="48"/>
                        </a:lnTo>
                        <a:lnTo>
                          <a:pt x="216" y="8"/>
                        </a:lnTo>
                        <a:lnTo>
                          <a:pt x="0" y="48"/>
                        </a:lnTo>
                        <a:close/>
                      </a:path>
                    </a:pathLst>
                  </a:custGeom>
                  <a:solidFill>
                    <a:srgbClr val="000000"/>
                  </a:solidFill>
                  <a:ln w="9525">
                    <a:noFill/>
                    <a:round/>
                    <a:headEnd/>
                    <a:tailEnd/>
                  </a:ln>
                </p:spPr>
                <p:txBody>
                  <a:bodyPr>
                    <a:prstTxWarp prst="textNoShape">
                      <a:avLst/>
                    </a:prstTxWarp>
                  </a:bodyPr>
                  <a:lstStyle/>
                  <a:p>
                    <a:endParaRPr lang="en-US"/>
                  </a:p>
                </p:txBody>
              </p:sp>
            </p:grpSp>
          </p:grpSp>
          <p:sp>
            <p:nvSpPr>
              <p:cNvPr id="115935" name="Line 545"/>
              <p:cNvSpPr>
                <a:spLocks noChangeShapeType="1"/>
              </p:cNvSpPr>
              <p:nvPr/>
            </p:nvSpPr>
            <p:spPr bwMode="auto">
              <a:xfrm>
                <a:off x="1056" y="672"/>
                <a:ext cx="38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15936" name="Line 546"/>
              <p:cNvSpPr>
                <a:spLocks noChangeShapeType="1"/>
              </p:cNvSpPr>
              <p:nvPr/>
            </p:nvSpPr>
            <p:spPr bwMode="auto">
              <a:xfrm>
                <a:off x="1728" y="1200"/>
                <a:ext cx="336"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15937" name="Line 547"/>
              <p:cNvSpPr>
                <a:spLocks noChangeShapeType="1"/>
              </p:cNvSpPr>
              <p:nvPr/>
            </p:nvSpPr>
            <p:spPr bwMode="auto">
              <a:xfrm>
                <a:off x="1728" y="672"/>
                <a:ext cx="336"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15938" name="Line 548"/>
              <p:cNvSpPr>
                <a:spLocks noChangeShapeType="1"/>
              </p:cNvSpPr>
              <p:nvPr/>
            </p:nvSpPr>
            <p:spPr bwMode="auto">
              <a:xfrm>
                <a:off x="672" y="2592"/>
                <a:ext cx="0" cy="384"/>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grpSp>
      <p:sp>
        <p:nvSpPr>
          <p:cNvPr id="1573" name="TextBox 1572"/>
          <p:cNvSpPr txBox="1"/>
          <p:nvPr/>
        </p:nvSpPr>
        <p:spPr>
          <a:xfrm>
            <a:off x="19049" y="0"/>
            <a:ext cx="4819651" cy="369332"/>
          </a:xfrm>
          <a:prstGeom prst="rect">
            <a:avLst/>
          </a:prstGeom>
          <a:noFill/>
        </p:spPr>
        <p:txBody>
          <a:bodyPr wrap="square" rtlCol="0">
            <a:spAutoFit/>
          </a:bodyPr>
          <a:lstStyle/>
          <a:p>
            <a:r>
              <a:rPr lang="en-US" dirty="0" smtClean="0"/>
              <a:t>Hanna, Tanenhaus  &amp; </a:t>
            </a:r>
            <a:r>
              <a:rPr lang="en-US" dirty="0" err="1" smtClean="0"/>
              <a:t>Trueswell</a:t>
            </a:r>
            <a:r>
              <a:rPr lang="en-US" dirty="0" smtClean="0"/>
              <a:t>, 2003, JML</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622" y="1376742"/>
            <a:ext cx="3994785" cy="3638169"/>
          </a:xfrm>
          <a:prstGeom prst="rect">
            <a:avLst/>
          </a:prstGeom>
        </p:spPr>
      </p:pic>
      <p:pic>
        <p:nvPicPr>
          <p:cNvPr id="5" name="Picture 4"/>
          <p:cNvPicPr>
            <a:picLocks noChangeAspect="1"/>
          </p:cNvPicPr>
          <p:nvPr/>
        </p:nvPicPr>
        <p:blipFill>
          <a:blip r:embed="rId3"/>
          <a:stretch>
            <a:fillRect/>
          </a:stretch>
        </p:blipFill>
        <p:spPr>
          <a:xfrm>
            <a:off x="4355407" y="3645686"/>
            <a:ext cx="4623689" cy="2744343"/>
          </a:xfrm>
          <a:prstGeom prst="rect">
            <a:avLst/>
          </a:prstGeom>
        </p:spPr>
      </p:pic>
      <p:pic>
        <p:nvPicPr>
          <p:cNvPr id="6" name="Picture 5"/>
          <p:cNvPicPr>
            <a:picLocks noChangeAspect="1"/>
          </p:cNvPicPr>
          <p:nvPr/>
        </p:nvPicPr>
        <p:blipFill>
          <a:blip r:embed="rId4"/>
          <a:stretch>
            <a:fillRect/>
          </a:stretch>
        </p:blipFill>
        <p:spPr>
          <a:xfrm>
            <a:off x="4355407" y="446912"/>
            <a:ext cx="4640580" cy="2748915"/>
          </a:xfrm>
          <a:prstGeom prst="rect">
            <a:avLst/>
          </a:prstGeom>
        </p:spPr>
      </p:pic>
      <p:sp>
        <p:nvSpPr>
          <p:cNvPr id="7" name="TextBox 6"/>
          <p:cNvSpPr txBox="1"/>
          <p:nvPr/>
        </p:nvSpPr>
        <p:spPr>
          <a:xfrm>
            <a:off x="360621" y="240255"/>
            <a:ext cx="3994785" cy="369332"/>
          </a:xfrm>
          <a:prstGeom prst="rect">
            <a:avLst/>
          </a:prstGeom>
          <a:noFill/>
        </p:spPr>
        <p:txBody>
          <a:bodyPr wrap="square" rtlCol="0">
            <a:spAutoFit/>
          </a:bodyPr>
          <a:lstStyle/>
          <a:p>
            <a:r>
              <a:rPr lang="en-US" dirty="0" err="1" smtClean="0"/>
              <a:t>Wolter</a:t>
            </a:r>
            <a:r>
              <a:rPr lang="en-US" dirty="0" smtClean="0"/>
              <a:t>, Gorman &amp; Tanenhaus, JML, 2011 </a:t>
            </a:r>
            <a:endParaRPr lang="en-US" dirty="0"/>
          </a:p>
        </p:txBody>
      </p:sp>
      <p:sp>
        <p:nvSpPr>
          <p:cNvPr id="8" name="TextBox 7"/>
          <p:cNvSpPr txBox="1"/>
          <p:nvPr/>
        </p:nvSpPr>
        <p:spPr>
          <a:xfrm>
            <a:off x="0" y="5405743"/>
            <a:ext cx="4355406" cy="369332"/>
          </a:xfrm>
          <a:prstGeom prst="rect">
            <a:avLst/>
          </a:prstGeom>
          <a:noFill/>
        </p:spPr>
        <p:txBody>
          <a:bodyPr wrap="square" rtlCol="0">
            <a:spAutoFit/>
          </a:bodyPr>
          <a:lstStyle/>
          <a:p>
            <a:r>
              <a:rPr lang="en-US" dirty="0" smtClean="0"/>
              <a:t>Contrast, linguistic mention, and discourse</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863600"/>
          </a:xfrm>
        </p:spPr>
        <p:txBody>
          <a:bodyPr>
            <a:normAutofit/>
          </a:bodyPr>
          <a:lstStyle/>
          <a:p>
            <a:r>
              <a:rPr lang="en-US" sz="3200" dirty="0" smtClean="0"/>
              <a:t>Some Topics from Early Literature</a:t>
            </a:r>
            <a:endParaRPr lang="en-US" sz="3200" dirty="0"/>
          </a:p>
        </p:txBody>
      </p:sp>
      <p:sp>
        <p:nvSpPr>
          <p:cNvPr id="3" name="Content Placeholder 2"/>
          <p:cNvSpPr>
            <a:spLocks noGrp="1"/>
          </p:cNvSpPr>
          <p:nvPr>
            <p:ph idx="4294967295"/>
          </p:nvPr>
        </p:nvSpPr>
        <p:spPr>
          <a:xfrm>
            <a:off x="0" y="1138238"/>
            <a:ext cx="8839200" cy="5719762"/>
          </a:xfrm>
        </p:spPr>
        <p:txBody>
          <a:bodyPr>
            <a:normAutofit fontScale="47500" lnSpcReduction="20000"/>
          </a:bodyPr>
          <a:lstStyle/>
          <a:p>
            <a:pPr>
              <a:buNone/>
            </a:pPr>
            <a:r>
              <a:rPr lang="en-US" dirty="0"/>
              <a:t>E</a:t>
            </a:r>
            <a:r>
              <a:rPr lang="en-US" dirty="0" smtClean="0"/>
              <a:t>arly results/influences: </a:t>
            </a:r>
          </a:p>
          <a:p>
            <a:pPr>
              <a:buNone/>
            </a:pPr>
            <a:r>
              <a:rPr lang="en-US" dirty="0" smtClean="0"/>
              <a:t>	Memory for Gist (B&amp;F)</a:t>
            </a:r>
          </a:p>
          <a:p>
            <a:pPr>
              <a:buNone/>
            </a:pPr>
            <a:r>
              <a:rPr lang="en-US" dirty="0" smtClean="0"/>
              <a:t>			The turtles rested/beside/on the log and the fish swam beneath it/them</a:t>
            </a:r>
          </a:p>
          <a:p>
            <a:pPr>
              <a:buNone/>
            </a:pPr>
            <a:r>
              <a:rPr lang="en-US" dirty="0" smtClean="0"/>
              <a:t>	</a:t>
            </a:r>
            <a:r>
              <a:rPr lang="en-US" dirty="0" err="1" smtClean="0"/>
              <a:t>Gricean</a:t>
            </a:r>
            <a:r>
              <a:rPr lang="en-US" dirty="0" smtClean="0"/>
              <a:t> Maxims</a:t>
            </a:r>
          </a:p>
          <a:p>
            <a:pPr>
              <a:buNone/>
            </a:pPr>
            <a:r>
              <a:rPr lang="en-US" dirty="0" smtClean="0"/>
              <a:t>			indirect speech acts</a:t>
            </a:r>
          </a:p>
          <a:p>
            <a:pPr>
              <a:buNone/>
            </a:pPr>
            <a:r>
              <a:rPr lang="en-US" dirty="0" smtClean="0"/>
              <a:t>			metaphor, idioms</a:t>
            </a:r>
          </a:p>
          <a:p>
            <a:pPr>
              <a:buNone/>
            </a:pPr>
            <a:r>
              <a:rPr lang="en-US" b="1" dirty="0" smtClean="0"/>
              <a:t>Inferenc</a:t>
            </a:r>
            <a:r>
              <a:rPr lang="en-US" b="1" dirty="0" smtClean="0"/>
              <a:t>e</a:t>
            </a:r>
          </a:p>
          <a:p>
            <a:pPr>
              <a:buNone/>
            </a:pPr>
            <a:r>
              <a:rPr lang="en-US" dirty="0" smtClean="0"/>
              <a:t>Frameworks:</a:t>
            </a:r>
          </a:p>
          <a:p>
            <a:pPr>
              <a:buNone/>
            </a:pPr>
            <a:r>
              <a:rPr lang="en-US" dirty="0" smtClean="0"/>
              <a:t>	Early AI Models (</a:t>
            </a:r>
            <a:r>
              <a:rPr lang="en-US" dirty="0" err="1" smtClean="0"/>
              <a:t>Schank</a:t>
            </a:r>
            <a:r>
              <a:rPr lang="en-US" dirty="0" smtClean="0"/>
              <a:t> &amp; Abelson)</a:t>
            </a:r>
            <a:endParaRPr lang="en-US" dirty="0" smtClean="0"/>
          </a:p>
          <a:p>
            <a:pPr>
              <a:buNone/>
            </a:pPr>
            <a:r>
              <a:rPr lang="en-US" dirty="0" smtClean="0"/>
              <a:t>	Construction integration  (Text processing models </a:t>
            </a:r>
            <a:r>
              <a:rPr lang="en-US" dirty="0" err="1" smtClean="0"/>
              <a:t>Kintsch</a:t>
            </a:r>
            <a:r>
              <a:rPr lang="en-US" dirty="0" smtClean="0"/>
              <a:t> &amp; Van </a:t>
            </a:r>
            <a:r>
              <a:rPr lang="en-US" dirty="0" err="1" smtClean="0"/>
              <a:t>Dijk</a:t>
            </a:r>
            <a:r>
              <a:rPr lang="en-US" dirty="0" smtClean="0"/>
              <a:t>)</a:t>
            </a:r>
          </a:p>
          <a:p>
            <a:pPr>
              <a:buNone/>
            </a:pPr>
            <a:r>
              <a:rPr lang="en-US" dirty="0" smtClean="0"/>
              <a:t>	Memory-based retrieval (</a:t>
            </a:r>
            <a:r>
              <a:rPr lang="en-US" dirty="0" err="1" smtClean="0"/>
              <a:t>McKoon</a:t>
            </a:r>
            <a:r>
              <a:rPr lang="en-US" dirty="0" smtClean="0"/>
              <a:t> &amp; Ratcliff)</a:t>
            </a:r>
          </a:p>
          <a:p>
            <a:pPr>
              <a:buNone/>
            </a:pPr>
            <a:r>
              <a:rPr lang="en-US" dirty="0" smtClean="0"/>
              <a:t>Bridging  inferences (coherence)</a:t>
            </a:r>
          </a:p>
          <a:p>
            <a:pPr>
              <a:buNone/>
            </a:pPr>
            <a:r>
              <a:rPr lang="en-US" dirty="0" smtClean="0"/>
              <a:t>	Anaphoric:      Beer/picnic supplies out of the trunk.  The beer was warm.</a:t>
            </a:r>
          </a:p>
          <a:p>
            <a:pPr>
              <a:buNone/>
            </a:pPr>
            <a:r>
              <a:rPr lang="en-US" dirty="0" smtClean="0"/>
              <a:t>			Clark &amp; </a:t>
            </a:r>
            <a:r>
              <a:rPr lang="en-US" dirty="0" err="1" smtClean="0"/>
              <a:t>Haviland</a:t>
            </a:r>
            <a:r>
              <a:rPr lang="en-US" dirty="0" smtClean="0"/>
              <a:t> (given-new)</a:t>
            </a:r>
          </a:p>
          <a:p>
            <a:pPr>
              <a:buNone/>
            </a:pPr>
            <a:r>
              <a:rPr lang="en-US" dirty="0" smtClean="0"/>
              <a:t>	Semantic (instruments)</a:t>
            </a:r>
          </a:p>
          <a:p>
            <a:pPr>
              <a:buNone/>
            </a:pPr>
            <a:r>
              <a:rPr lang="en-US" dirty="0" smtClean="0"/>
              <a:t>			The tourist took the picture with the camera.  The scene was more beautiful than he remembered.</a:t>
            </a:r>
          </a:p>
          <a:p>
            <a:pPr>
              <a:buNone/>
            </a:pPr>
            <a:r>
              <a:rPr lang="en-US" dirty="0" smtClean="0"/>
              <a:t>			The tourist took the picture of the church.  The camera was the best he had ever owned.</a:t>
            </a:r>
          </a:p>
          <a:p>
            <a:pPr>
              <a:buNone/>
            </a:pPr>
            <a:r>
              <a:rPr lang="en-US" dirty="0" smtClean="0"/>
              <a:t>			The tourist took the picture of the church.  The scene was more beautiful than he remembered</a:t>
            </a:r>
          </a:p>
          <a:p>
            <a:pPr>
              <a:buNone/>
            </a:pPr>
            <a:r>
              <a:rPr lang="en-US" dirty="0" smtClean="0"/>
              <a:t>					The tourist used a camera</a:t>
            </a:r>
          </a:p>
          <a:p>
            <a:pPr>
              <a:buNone/>
            </a:pPr>
            <a:r>
              <a:rPr lang="en-US" dirty="0" smtClean="0"/>
              <a:t>	Causal inferences</a:t>
            </a:r>
          </a:p>
          <a:p>
            <a:pPr>
              <a:buNone/>
            </a:pPr>
            <a:r>
              <a:rPr lang="en-US" dirty="0" smtClean="0"/>
              <a:t>			</a:t>
            </a:r>
            <a:endParaRPr lang="en-US" dirty="0" smtClean="0"/>
          </a:p>
          <a:p>
            <a:pPr>
              <a:buNone/>
            </a:pPr>
            <a:r>
              <a:rPr lang="en-US" dirty="0" smtClean="0"/>
              <a:t>Elaborative inferences:</a:t>
            </a:r>
          </a:p>
          <a:p>
            <a:pPr>
              <a:buNone/>
            </a:pPr>
            <a:r>
              <a:rPr lang="en-US" dirty="0" smtClean="0"/>
              <a:t>	Predictive inferences:</a:t>
            </a:r>
          </a:p>
          <a:p>
            <a:pPr>
              <a:buNone/>
            </a:pPr>
            <a:r>
              <a:rPr lang="en-US" dirty="0" smtClean="0"/>
              <a:t>			…hurled the (delicate) vase against the wall.</a:t>
            </a:r>
            <a:endParaRPr lang="en-US" dirty="0" smtClean="0"/>
          </a:p>
          <a:p>
            <a:pPr>
              <a:buNone/>
            </a:pPr>
            <a:endParaRPr lang="en-US" dirty="0" smtClean="0"/>
          </a:p>
          <a:p>
            <a:pPr>
              <a:buNone/>
            </a:pPr>
            <a:endParaRPr lang="en-US"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Implicature</a:t>
            </a:r>
            <a:endParaRPr lang="en-US" dirty="0"/>
          </a:p>
        </p:txBody>
      </p:sp>
      <p:sp>
        <p:nvSpPr>
          <p:cNvPr id="3" name="Content Placeholder 2"/>
          <p:cNvSpPr>
            <a:spLocks noGrp="1"/>
          </p:cNvSpPr>
          <p:nvPr>
            <p:ph idx="1"/>
          </p:nvPr>
        </p:nvSpPr>
        <p:spPr/>
        <p:txBody>
          <a:bodyPr/>
          <a:lstStyle/>
          <a:p>
            <a:r>
              <a:rPr lang="en-US" dirty="0" smtClean="0"/>
              <a:t>Basic distinction:</a:t>
            </a:r>
          </a:p>
          <a:p>
            <a:pPr lvl="1"/>
            <a:r>
              <a:rPr lang="en-US" dirty="0" smtClean="0"/>
              <a:t>Generalized </a:t>
            </a:r>
            <a:r>
              <a:rPr lang="en-US" dirty="0" err="1" smtClean="0"/>
              <a:t>implicature</a:t>
            </a:r>
            <a:endParaRPr lang="en-US" dirty="0" smtClean="0"/>
          </a:p>
          <a:p>
            <a:pPr lvl="1"/>
            <a:r>
              <a:rPr lang="en-US" dirty="0" smtClean="0"/>
              <a:t>Particularized </a:t>
            </a:r>
            <a:r>
              <a:rPr lang="en-US" dirty="0" err="1" smtClean="0"/>
              <a:t>Implicature</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4386" name="Rectangle 2"/>
          <p:cNvSpPr>
            <a:spLocks noGrp="1" noChangeArrowheads="1"/>
          </p:cNvSpPr>
          <p:nvPr>
            <p:ph type="ctrTitle"/>
          </p:nvPr>
        </p:nvSpPr>
        <p:spPr>
          <a:xfrm>
            <a:off x="495300" y="409575"/>
            <a:ext cx="7940675" cy="1919288"/>
          </a:xfrm>
        </p:spPr>
        <p:txBody>
          <a:bodyPr/>
          <a:lstStyle/>
          <a:p>
            <a:pPr eaLnBrk="1" hangingPunct="1"/>
            <a:r>
              <a:rPr lang="en-US"/>
              <a:t>Time course of scalar implicature:</a:t>
            </a:r>
            <a:br>
              <a:rPr lang="en-US"/>
            </a:br>
            <a:r>
              <a:rPr lang="en-US" sz="3200"/>
              <a:t>subdomain in “experimental pragmatics”</a:t>
            </a:r>
            <a:endParaRPr lang="en-US"/>
          </a:p>
        </p:txBody>
      </p:sp>
      <p:sp>
        <p:nvSpPr>
          <p:cNvPr id="144387" name="Rectangle 4"/>
          <p:cNvSpPr>
            <a:spLocks noGrp="1" noChangeArrowheads="1"/>
          </p:cNvSpPr>
          <p:nvPr>
            <p:ph type="subTitle" idx="1"/>
          </p:nvPr>
        </p:nvSpPr>
        <p:spPr>
          <a:xfrm>
            <a:off x="325438" y="2700338"/>
            <a:ext cx="8447087" cy="3876675"/>
          </a:xfrm>
        </p:spPr>
        <p:txBody>
          <a:bodyPr/>
          <a:lstStyle/>
          <a:p>
            <a:pPr algn="l" eaLnBrk="1" hangingPunct="1"/>
            <a:r>
              <a:rPr lang="en-US"/>
              <a:t>Neo-Gricean account (Levinson): </a:t>
            </a:r>
          </a:p>
          <a:p>
            <a:pPr algn="l" eaLnBrk="1" hangingPunct="1"/>
            <a:r>
              <a:rPr lang="en-US"/>
              <a:t>	</a:t>
            </a:r>
            <a:r>
              <a:rPr lang="en-US" sz="2800"/>
              <a:t>some inferences automatized</a:t>
            </a:r>
          </a:p>
          <a:p>
            <a:pPr algn="l" eaLnBrk="1" hangingPunct="1"/>
            <a:r>
              <a:rPr lang="en-US"/>
              <a:t>*Relevance Theory account (Sperber):</a:t>
            </a:r>
          </a:p>
          <a:p>
            <a:pPr algn="l" eaLnBrk="1" hangingPunct="1"/>
            <a:r>
              <a:rPr lang="en-US"/>
              <a:t>	</a:t>
            </a:r>
            <a:r>
              <a:rPr lang="en-US" sz="2800"/>
              <a:t>all pragmatic inference is costly and follows</a:t>
            </a:r>
          </a:p>
          <a:p>
            <a:pPr algn="l" eaLnBrk="1" hangingPunct="1"/>
            <a:r>
              <a:rPr lang="en-US" sz="2800"/>
              <a:t> 	automatic literal interpretation</a:t>
            </a:r>
          </a:p>
          <a:p>
            <a:pPr algn="l" eaLnBrk="1" hangingPunct="1"/>
            <a:r>
              <a:rPr lang="en-US" sz="2800"/>
              <a:t>**Grammaticized account (Cherchia)</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6470" y="321310"/>
            <a:ext cx="8239125" cy="1162050"/>
          </a:xfrm>
          <a:prstGeom prst="rect">
            <a:avLst/>
          </a:prstGeom>
        </p:spPr>
      </p:pic>
      <p:pic>
        <p:nvPicPr>
          <p:cNvPr id="3" name="Picture 2"/>
          <p:cNvPicPr>
            <a:picLocks noChangeAspect="1"/>
          </p:cNvPicPr>
          <p:nvPr/>
        </p:nvPicPr>
        <p:blipFill>
          <a:blip r:embed="rId3"/>
          <a:stretch>
            <a:fillRect/>
          </a:stretch>
        </p:blipFill>
        <p:spPr>
          <a:xfrm>
            <a:off x="1002245" y="1483360"/>
            <a:ext cx="6616700" cy="304800"/>
          </a:xfrm>
          <a:prstGeom prst="rect">
            <a:avLst/>
          </a:prstGeom>
        </p:spPr>
      </p:pic>
      <p:pic>
        <p:nvPicPr>
          <p:cNvPr id="4" name="Picture 3"/>
          <p:cNvPicPr>
            <a:picLocks noChangeAspect="1"/>
          </p:cNvPicPr>
          <p:nvPr/>
        </p:nvPicPr>
        <p:blipFill>
          <a:blip r:embed="rId4"/>
          <a:stretch>
            <a:fillRect/>
          </a:stretch>
        </p:blipFill>
        <p:spPr>
          <a:xfrm>
            <a:off x="2197380" y="1788160"/>
            <a:ext cx="4445000" cy="5069840"/>
          </a:xfrm>
          <a:prstGeom prst="rect">
            <a:avLst/>
          </a:prstGeom>
        </p:spPr>
      </p:pic>
      <p:sp>
        <p:nvSpPr>
          <p:cNvPr id="5" name="TextBox 4"/>
          <p:cNvSpPr txBox="1"/>
          <p:nvPr/>
        </p:nvSpPr>
        <p:spPr>
          <a:xfrm>
            <a:off x="516470" y="0"/>
            <a:ext cx="6125910" cy="369332"/>
          </a:xfrm>
          <a:prstGeom prst="rect">
            <a:avLst/>
          </a:prstGeom>
          <a:noFill/>
        </p:spPr>
        <p:txBody>
          <a:bodyPr wrap="square" rtlCol="0">
            <a:spAutoFit/>
          </a:bodyPr>
          <a:lstStyle/>
          <a:p>
            <a:r>
              <a:rPr lang="en-US" dirty="0" smtClean="0"/>
              <a:t>Huang &amp; </a:t>
            </a:r>
            <a:r>
              <a:rPr lang="en-US" dirty="0" err="1" smtClean="0"/>
              <a:t>Snedeker</a:t>
            </a:r>
            <a:r>
              <a:rPr lang="en-US" dirty="0" smtClean="0"/>
              <a:t>, 2009, Cognitive Psychology</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75050" y="881591"/>
            <a:ext cx="5568950" cy="3422650"/>
          </a:xfrm>
          <a:prstGeom prst="rect">
            <a:avLst/>
          </a:prstGeom>
        </p:spPr>
      </p:pic>
      <p:pic>
        <p:nvPicPr>
          <p:cNvPr id="3" name="Picture 2"/>
          <p:cNvPicPr>
            <a:picLocks noChangeAspect="1"/>
          </p:cNvPicPr>
          <p:nvPr/>
        </p:nvPicPr>
        <p:blipFill>
          <a:blip r:embed="rId3"/>
          <a:stretch>
            <a:fillRect/>
          </a:stretch>
        </p:blipFill>
        <p:spPr>
          <a:xfrm>
            <a:off x="3" y="881591"/>
            <a:ext cx="3889375" cy="443611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7750" y="772249"/>
            <a:ext cx="3671570" cy="5458460"/>
          </a:xfrm>
          <a:prstGeom prst="rect">
            <a:avLst/>
          </a:prstGeom>
        </p:spPr>
      </p:pic>
      <p:pic>
        <p:nvPicPr>
          <p:cNvPr id="3" name="Picture 2"/>
          <p:cNvPicPr>
            <a:picLocks noChangeAspect="1"/>
          </p:cNvPicPr>
          <p:nvPr/>
        </p:nvPicPr>
        <p:blipFill>
          <a:blip r:embed="rId3"/>
          <a:stretch>
            <a:fillRect/>
          </a:stretch>
        </p:blipFill>
        <p:spPr>
          <a:xfrm>
            <a:off x="4409628" y="337998"/>
            <a:ext cx="3653028" cy="6304280"/>
          </a:xfrm>
          <a:prstGeom prst="rect">
            <a:avLst/>
          </a:prstGeom>
        </p:spPr>
      </p:pic>
      <p:sp>
        <p:nvSpPr>
          <p:cNvPr id="4" name="TextBox 3"/>
          <p:cNvSpPr txBox="1"/>
          <p:nvPr/>
        </p:nvSpPr>
        <p:spPr>
          <a:xfrm>
            <a:off x="274620" y="0"/>
            <a:ext cx="3894700" cy="369332"/>
          </a:xfrm>
          <a:prstGeom prst="rect">
            <a:avLst/>
          </a:prstGeom>
          <a:noFill/>
        </p:spPr>
        <p:txBody>
          <a:bodyPr wrap="square" rtlCol="0">
            <a:spAutoFit/>
          </a:bodyPr>
          <a:lstStyle/>
          <a:p>
            <a:r>
              <a:rPr lang="en-US" dirty="0" err="1" smtClean="0"/>
              <a:t>Grodner</a:t>
            </a:r>
            <a:r>
              <a:rPr lang="en-US" dirty="0" smtClean="0"/>
              <a:t> et al., 2010, Cognition</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414338" y="2835275"/>
          <a:ext cx="4022725" cy="4022725"/>
        </p:xfrm>
        <a:graphic>
          <a:graphicData uri="http://schemas.openxmlformats.org/presentationml/2006/ole">
            <p:oleObj spid="_x0000_s386050" name="Document" r:id="rId3" imgW="4470400" imgH="4470400" progId="Word.Document.12">
              <p:link updateAutomatic="1"/>
            </p:oleObj>
          </a:graphicData>
        </a:graphic>
      </p:graphicFrame>
      <p:pic>
        <p:nvPicPr>
          <p:cNvPr id="14339" name="Picture 3" descr="logRTscolor"/>
          <p:cNvPicPr>
            <a:picLocks noChangeAspect="1" noChangeArrowheads="1"/>
          </p:cNvPicPr>
          <p:nvPr/>
        </p:nvPicPr>
        <p:blipFill>
          <a:blip r:embed="rId4"/>
          <a:srcRect/>
          <a:stretch>
            <a:fillRect/>
          </a:stretch>
        </p:blipFill>
        <p:spPr bwMode="auto">
          <a:xfrm>
            <a:off x="4796512" y="2962952"/>
            <a:ext cx="3821113" cy="3819525"/>
          </a:xfrm>
          <a:prstGeom prst="rect">
            <a:avLst/>
          </a:prstGeom>
          <a:noFill/>
          <a:ln w="9525">
            <a:noFill/>
            <a:miter lim="800000"/>
            <a:headEnd/>
            <a:tailEnd/>
          </a:ln>
        </p:spPr>
      </p:pic>
      <p:pic>
        <p:nvPicPr>
          <p:cNvPr id="4" name="Picture 2" descr="disp12"/>
          <p:cNvPicPr>
            <a:picLocks noChangeAspect="1" noChangeArrowheads="1"/>
          </p:cNvPicPr>
          <p:nvPr/>
        </p:nvPicPr>
        <p:blipFill>
          <a:blip r:embed="rId5"/>
          <a:srcRect/>
          <a:stretch>
            <a:fillRect/>
          </a:stretch>
        </p:blipFill>
        <p:spPr bwMode="auto">
          <a:xfrm>
            <a:off x="3087273" y="0"/>
            <a:ext cx="2699579" cy="2962952"/>
          </a:xfrm>
          <a:prstGeom prst="rect">
            <a:avLst/>
          </a:prstGeom>
          <a:noFill/>
          <a:ln w="9525">
            <a:noFill/>
            <a:miter lim="800000"/>
            <a:headEnd/>
            <a:tailEnd/>
          </a:ln>
        </p:spPr>
      </p:pic>
      <p:sp>
        <p:nvSpPr>
          <p:cNvPr id="5" name="TextBox 4"/>
          <p:cNvSpPr txBox="1"/>
          <p:nvPr/>
        </p:nvSpPr>
        <p:spPr>
          <a:xfrm>
            <a:off x="0" y="274577"/>
            <a:ext cx="3087273" cy="369332"/>
          </a:xfrm>
          <a:prstGeom prst="rect">
            <a:avLst/>
          </a:prstGeom>
          <a:noFill/>
        </p:spPr>
        <p:txBody>
          <a:bodyPr wrap="square" rtlCol="0">
            <a:spAutoFit/>
          </a:bodyPr>
          <a:lstStyle/>
          <a:p>
            <a:r>
              <a:rPr lang="en-US" dirty="0" err="1" smtClean="0"/>
              <a:t>Degen</a:t>
            </a:r>
            <a:r>
              <a:rPr lang="en-US" dirty="0" smtClean="0"/>
              <a:t> &amp; Tanenhaus (in prep)</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3424791" y="1077651"/>
          <a:ext cx="5486400" cy="4735252"/>
        </p:xfrm>
        <a:graphic>
          <a:graphicData uri="http://schemas.openxmlformats.org/presentationml/2006/ole">
            <p:oleObj spid="_x0000_s387074" name="Document" r:id="rId3" imgW="5486400" imgH="3657600" progId="Word.Document.12">
              <p:link updateAutomatic="1"/>
            </p:oleObj>
          </a:graphicData>
        </a:graphic>
      </p:graphicFrame>
      <p:graphicFrame>
        <p:nvGraphicFramePr>
          <p:cNvPr id="3075" name="Object 3"/>
          <p:cNvGraphicFramePr>
            <a:graphicFrameLocks noChangeAspect="1"/>
          </p:cNvGraphicFramePr>
          <p:nvPr/>
        </p:nvGraphicFramePr>
        <p:xfrm>
          <a:off x="319088" y="2155825"/>
          <a:ext cx="2897187" cy="2373313"/>
        </p:xfrm>
        <a:graphic>
          <a:graphicData uri="http://schemas.openxmlformats.org/presentationml/2006/ole">
            <p:oleObj spid="_x0000_s387075" name="Document" r:id="rId3" imgW="3581400" imgH="2933700" progId="Word.Document.12">
              <p:link updateAutomatic="1"/>
            </p:oleObj>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0382" y="130556"/>
            <a:ext cx="7872984" cy="2761488"/>
          </a:xfrm>
          <a:prstGeom prst="rect">
            <a:avLst/>
          </a:prstGeom>
        </p:spPr>
      </p:pic>
      <p:pic>
        <p:nvPicPr>
          <p:cNvPr id="3" name="Picture 2"/>
          <p:cNvPicPr>
            <a:picLocks noChangeAspect="1"/>
          </p:cNvPicPr>
          <p:nvPr/>
        </p:nvPicPr>
        <p:blipFill>
          <a:blip r:embed="rId3"/>
          <a:stretch>
            <a:fillRect/>
          </a:stretch>
        </p:blipFill>
        <p:spPr>
          <a:xfrm>
            <a:off x="600732" y="2082800"/>
            <a:ext cx="5689600" cy="4775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7225" y="512539"/>
            <a:ext cx="8486775" cy="1838325"/>
          </a:xfrm>
          <a:prstGeom prst="rect">
            <a:avLst/>
          </a:prstGeom>
        </p:spPr>
      </p:pic>
      <p:pic>
        <p:nvPicPr>
          <p:cNvPr id="3" name="Picture 2"/>
          <p:cNvPicPr>
            <a:picLocks noChangeAspect="1"/>
          </p:cNvPicPr>
          <p:nvPr/>
        </p:nvPicPr>
        <p:blipFill>
          <a:blip r:embed="rId3"/>
          <a:stretch>
            <a:fillRect/>
          </a:stretch>
        </p:blipFill>
        <p:spPr>
          <a:xfrm>
            <a:off x="657225" y="2350864"/>
            <a:ext cx="3137916" cy="3631438"/>
          </a:xfrm>
          <a:prstGeom prst="rect">
            <a:avLst/>
          </a:prstGeom>
        </p:spPr>
      </p:pic>
      <p:pic>
        <p:nvPicPr>
          <p:cNvPr id="4" name="Picture 3"/>
          <p:cNvPicPr>
            <a:picLocks noChangeAspect="1"/>
          </p:cNvPicPr>
          <p:nvPr/>
        </p:nvPicPr>
        <p:blipFill>
          <a:blip r:embed="rId4"/>
          <a:stretch>
            <a:fillRect/>
          </a:stretch>
        </p:blipFill>
        <p:spPr>
          <a:xfrm>
            <a:off x="4572021" y="2350860"/>
            <a:ext cx="3292602" cy="370509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13581"/>
            <a:ext cx="3015742" cy="2440940"/>
          </a:xfrm>
          <a:prstGeom prst="rect">
            <a:avLst/>
          </a:prstGeom>
        </p:spPr>
      </p:pic>
      <p:pic>
        <p:nvPicPr>
          <p:cNvPr id="5" name="Picture 4"/>
          <p:cNvPicPr>
            <a:picLocks noChangeAspect="1"/>
          </p:cNvPicPr>
          <p:nvPr/>
        </p:nvPicPr>
        <p:blipFill>
          <a:blip r:embed="rId3"/>
          <a:stretch>
            <a:fillRect/>
          </a:stretch>
        </p:blipFill>
        <p:spPr>
          <a:xfrm>
            <a:off x="2336800" y="1679665"/>
            <a:ext cx="6807200" cy="5118100"/>
          </a:xfrm>
          <a:prstGeom prst="rect">
            <a:avLst/>
          </a:prstGeom>
        </p:spPr>
      </p:pic>
      <p:sp>
        <p:nvSpPr>
          <p:cNvPr id="6" name="TextBox 5"/>
          <p:cNvSpPr txBox="1"/>
          <p:nvPr/>
        </p:nvSpPr>
        <p:spPr>
          <a:xfrm>
            <a:off x="2604185" y="948046"/>
            <a:ext cx="6128239" cy="646331"/>
          </a:xfrm>
          <a:prstGeom prst="rect">
            <a:avLst/>
          </a:prstGeom>
          <a:noFill/>
        </p:spPr>
        <p:txBody>
          <a:bodyPr wrap="square" rtlCol="0">
            <a:spAutoFit/>
          </a:bodyPr>
          <a:lstStyle/>
          <a:p>
            <a:r>
              <a:rPr lang="en-US" dirty="0" smtClean="0"/>
              <a:t>Put the grapes above the candle.  Now put </a:t>
            </a:r>
            <a:r>
              <a:rPr lang="en-US" dirty="0" err="1" smtClean="0"/>
              <a:t>thiy</a:t>
            </a:r>
            <a:r>
              <a:rPr lang="en-US" dirty="0" smtClean="0"/>
              <a:t> uh/the candle/candy…</a:t>
            </a:r>
            <a:endParaRPr lang="en-US" dirty="0"/>
          </a:p>
        </p:txBody>
      </p:sp>
      <p:sp>
        <p:nvSpPr>
          <p:cNvPr id="7" name="TextBox 6"/>
          <p:cNvSpPr txBox="1"/>
          <p:nvPr/>
        </p:nvSpPr>
        <p:spPr>
          <a:xfrm>
            <a:off x="1184300" y="0"/>
            <a:ext cx="6384924" cy="369332"/>
          </a:xfrm>
          <a:prstGeom prst="rect">
            <a:avLst/>
          </a:prstGeom>
          <a:noFill/>
        </p:spPr>
        <p:txBody>
          <a:bodyPr wrap="square" rtlCol="0">
            <a:spAutoFit/>
          </a:bodyPr>
          <a:lstStyle/>
          <a:p>
            <a:r>
              <a:rPr lang="en-US" dirty="0" smtClean="0"/>
              <a:t>Arnold et al. (2004) Psychological Science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r>
              <a:rPr lang="en-US" sz="3200" dirty="0" smtClean="0"/>
              <a:t>Where has all of this gone?</a:t>
            </a:r>
            <a:endParaRPr lang="en-US" sz="3200" dirty="0"/>
          </a:p>
        </p:txBody>
      </p:sp>
      <p:sp>
        <p:nvSpPr>
          <p:cNvPr id="3" name="Content Placeholder 2"/>
          <p:cNvSpPr>
            <a:spLocks noGrp="1"/>
          </p:cNvSpPr>
          <p:nvPr>
            <p:ph idx="1"/>
          </p:nvPr>
        </p:nvSpPr>
        <p:spPr>
          <a:xfrm>
            <a:off x="292100" y="990600"/>
            <a:ext cx="8229600" cy="5257800"/>
          </a:xfrm>
        </p:spPr>
        <p:txBody>
          <a:bodyPr>
            <a:normAutofit fontScale="92500" lnSpcReduction="10000"/>
          </a:bodyPr>
          <a:lstStyle/>
          <a:p>
            <a:r>
              <a:rPr lang="en-US" sz="1800" b="1" dirty="0" smtClean="0"/>
              <a:t>Anaphora:</a:t>
            </a:r>
          </a:p>
          <a:p>
            <a:pPr lvl="2"/>
            <a:r>
              <a:rPr lang="en-US" sz="1800" dirty="0" smtClean="0"/>
              <a:t>It’s hard (inference)</a:t>
            </a:r>
          </a:p>
          <a:p>
            <a:pPr lvl="3"/>
            <a:r>
              <a:rPr lang="en-US" sz="1800" dirty="0" smtClean="0"/>
              <a:t>Names versus pronouns</a:t>
            </a:r>
          </a:p>
          <a:p>
            <a:pPr lvl="2"/>
            <a:r>
              <a:rPr lang="en-US" sz="1800" dirty="0" smtClean="0"/>
              <a:t>Centering  (Grosz &amp; Snider)</a:t>
            </a:r>
          </a:p>
          <a:p>
            <a:pPr lvl="3"/>
            <a:r>
              <a:rPr lang="en-US" sz="1800" dirty="0" smtClean="0"/>
              <a:t>John saw Bill walking down the street.  He/John said hello to him/Bill</a:t>
            </a:r>
          </a:p>
          <a:p>
            <a:pPr lvl="4"/>
            <a:r>
              <a:rPr lang="en-US" sz="1800" dirty="0" smtClean="0"/>
              <a:t>Repeated name penalty</a:t>
            </a:r>
          </a:p>
          <a:p>
            <a:pPr lvl="2"/>
            <a:r>
              <a:rPr lang="en-US" sz="1800" dirty="0" smtClean="0"/>
              <a:t>Accessibility/Activation Hierarchy (</a:t>
            </a:r>
            <a:r>
              <a:rPr lang="en-US" sz="1800" dirty="0" err="1" smtClean="0"/>
              <a:t>Gundel</a:t>
            </a:r>
            <a:r>
              <a:rPr lang="en-US" sz="1800" dirty="0" smtClean="0"/>
              <a:t> et al. 1993)</a:t>
            </a:r>
          </a:p>
          <a:p>
            <a:pPr lvl="3"/>
            <a:r>
              <a:rPr lang="en-US" sz="1400" dirty="0" smtClean="0"/>
              <a:t>Null forms&gt;pronouns&gt;definite reference&gt;that N&gt; indefinite</a:t>
            </a:r>
          </a:p>
          <a:p>
            <a:pPr lvl="2"/>
            <a:r>
              <a:rPr lang="en-US" sz="1800" dirty="0" smtClean="0"/>
              <a:t>Form specific (Kaiser)</a:t>
            </a:r>
          </a:p>
          <a:p>
            <a:pPr lvl="3"/>
            <a:r>
              <a:rPr lang="en-US" sz="1400" dirty="0" smtClean="0"/>
              <a:t>It/that</a:t>
            </a:r>
          </a:p>
          <a:p>
            <a:r>
              <a:rPr lang="en-US" sz="1800" b="1" dirty="0" smtClean="0"/>
              <a:t>Information structure</a:t>
            </a:r>
          </a:p>
          <a:p>
            <a:pPr lvl="2"/>
            <a:r>
              <a:rPr lang="en-US" sz="1800" dirty="0" smtClean="0"/>
              <a:t>Topic/focus, given new and variants (Prince)</a:t>
            </a:r>
          </a:p>
          <a:p>
            <a:pPr lvl="2"/>
            <a:r>
              <a:rPr lang="en-US" sz="1800" dirty="0" smtClean="0"/>
              <a:t>prosody</a:t>
            </a:r>
          </a:p>
          <a:p>
            <a:r>
              <a:rPr lang="en-US" sz="1800" b="1" dirty="0" smtClean="0"/>
              <a:t>Causality and Inference</a:t>
            </a:r>
          </a:p>
          <a:p>
            <a:pPr lvl="2"/>
            <a:r>
              <a:rPr lang="en-US" sz="1800" dirty="0" smtClean="0"/>
              <a:t>Discourse cohesion relations</a:t>
            </a:r>
          </a:p>
          <a:p>
            <a:r>
              <a:rPr lang="en-US" sz="1800" b="1" dirty="0" smtClean="0"/>
              <a:t>Experimental Pragmatics</a:t>
            </a:r>
          </a:p>
          <a:p>
            <a:pPr lvl="2"/>
            <a:r>
              <a:rPr lang="en-US" sz="1800" b="1" dirty="0" err="1" smtClean="0"/>
              <a:t>Implicature</a:t>
            </a:r>
            <a:endParaRPr lang="en-US" sz="1800" b="1" dirty="0" smtClean="0"/>
          </a:p>
          <a:p>
            <a:pPr lvl="2"/>
            <a:r>
              <a:rPr lang="en-US" sz="1800" b="1" dirty="0" smtClean="0"/>
              <a:t>QUD</a:t>
            </a:r>
          </a:p>
          <a:p>
            <a:pPr lvl="2"/>
            <a:endParaRPr lang="en-US" sz="1800" dirty="0" smtClean="0"/>
          </a:p>
          <a:p>
            <a:pPr lvl="1"/>
            <a:endParaRPr lang="en-US" sz="2200" dirty="0" smtClean="0"/>
          </a:p>
          <a:p>
            <a:pPr lvl="1"/>
            <a:endParaRPr lang="en-US" sz="2600" dirty="0" smtClean="0"/>
          </a:p>
          <a:p>
            <a:pPr lvl="1"/>
            <a:endParaRPr lang="en-US" dirty="0" smtClean="0"/>
          </a:p>
          <a:p>
            <a:pPr lvl="2"/>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0" y="1784753"/>
            <a:ext cx="4572000" cy="1477328"/>
          </a:xfrm>
          <a:prstGeom prst="rect">
            <a:avLst/>
          </a:prstGeom>
        </p:spPr>
        <p:txBody>
          <a:bodyPr>
            <a:spAutoFit/>
          </a:bodyPr>
          <a:lstStyle/>
          <a:p>
            <a:r>
              <a:rPr lang="en-US" dirty="0"/>
              <a:t>6. a. Click on the camel and the dog.</a:t>
            </a:r>
          </a:p>
          <a:p>
            <a:r>
              <a:rPr lang="en-US" dirty="0" err="1"/>
              <a:t>b</a:t>
            </a:r>
            <a:r>
              <a:rPr lang="en-US" dirty="0"/>
              <a:t>. Move the dog to the right of the square.</a:t>
            </a:r>
          </a:p>
          <a:p>
            <a:r>
              <a:rPr lang="en-US" dirty="0" err="1"/>
              <a:t>c</a:t>
            </a:r>
            <a:r>
              <a:rPr lang="en-US" dirty="0"/>
              <a:t>. Now, move the </a:t>
            </a:r>
            <a:r>
              <a:rPr lang="en-US" i="1" dirty="0"/>
              <a:t>camel/candle below the triangle.</a:t>
            </a:r>
          </a:p>
          <a:p>
            <a:r>
              <a:rPr lang="en-US" dirty="0"/>
              <a:t>H∗/L+H∗</a:t>
            </a:r>
          </a:p>
        </p:txBody>
      </p:sp>
      <p:pic>
        <p:nvPicPr>
          <p:cNvPr id="3" name="Picture 2"/>
          <p:cNvPicPr>
            <a:picLocks noChangeAspect="1"/>
          </p:cNvPicPr>
          <p:nvPr/>
        </p:nvPicPr>
        <p:blipFill>
          <a:blip r:embed="rId2"/>
          <a:stretch>
            <a:fillRect/>
          </a:stretch>
        </p:blipFill>
        <p:spPr>
          <a:xfrm>
            <a:off x="4101242" y="384849"/>
            <a:ext cx="4866640" cy="6395720"/>
          </a:xfrm>
          <a:prstGeom prst="rect">
            <a:avLst/>
          </a:prstGeom>
        </p:spPr>
      </p:pic>
      <p:sp>
        <p:nvSpPr>
          <p:cNvPr id="4" name="TextBox 3"/>
          <p:cNvSpPr txBox="1"/>
          <p:nvPr/>
        </p:nvSpPr>
        <p:spPr>
          <a:xfrm>
            <a:off x="411931" y="384849"/>
            <a:ext cx="6281940" cy="369332"/>
          </a:xfrm>
          <a:prstGeom prst="rect">
            <a:avLst/>
          </a:prstGeom>
          <a:noFill/>
        </p:spPr>
        <p:txBody>
          <a:bodyPr wrap="square" rtlCol="0">
            <a:spAutoFit/>
          </a:bodyPr>
          <a:lstStyle/>
          <a:p>
            <a:r>
              <a:rPr lang="en-US" dirty="0" smtClean="0"/>
              <a:t>Watson, Tanenhaus &amp; </a:t>
            </a:r>
            <a:r>
              <a:rPr lang="en-US" dirty="0" err="1" smtClean="0"/>
              <a:t>Gunlogson</a:t>
            </a:r>
            <a:r>
              <a:rPr lang="en-US" dirty="0" smtClean="0"/>
              <a:t>, 2008, Cognitive Science</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8562" name="Rectangle 2"/>
          <p:cNvSpPr>
            <a:spLocks noGrp="1" noChangeArrowheads="1"/>
          </p:cNvSpPr>
          <p:nvPr>
            <p:ph type="body" idx="1"/>
          </p:nvPr>
        </p:nvSpPr>
        <p:spPr>
          <a:xfrm>
            <a:off x="685800" y="1524000"/>
            <a:ext cx="6553200" cy="4191000"/>
          </a:xfrm>
          <a:noFill/>
          <a:ln/>
        </p:spPr>
        <p:txBody>
          <a:bodyPr lIns="63500" tIns="25400" rIns="63500" bIns="25400">
            <a:spAutoFit/>
          </a:bodyPr>
          <a:lstStyle/>
          <a:p>
            <a:pPr>
              <a:lnSpc>
                <a:spcPct val="85000"/>
              </a:lnSpc>
              <a:spcBef>
                <a:spcPct val="0"/>
              </a:spcBef>
              <a:buFontTx/>
              <a:buChar char="1"/>
            </a:pPr>
            <a:r>
              <a:rPr lang="en-US" sz="2000"/>
              <a:t> *ok, ok I got it*</a:t>
            </a:r>
            <a:r>
              <a:rPr lang="en-US" sz="2000">
                <a:solidFill>
                  <a:srgbClr val="009900"/>
                </a:solidFill>
              </a:rPr>
              <a:t> </a:t>
            </a:r>
            <a:r>
              <a:rPr lang="en-US" sz="2000" b="1">
                <a:solidFill>
                  <a:srgbClr val="009900"/>
                </a:solidFill>
              </a:rPr>
              <a:t>ele…</a:t>
            </a:r>
            <a:r>
              <a:rPr lang="en-US" sz="2000"/>
              <a:t>ok</a:t>
            </a:r>
          </a:p>
          <a:p>
            <a:pPr>
              <a:lnSpc>
                <a:spcPct val="85000"/>
              </a:lnSpc>
              <a:spcBef>
                <a:spcPct val="0"/>
              </a:spcBef>
              <a:buFontTx/>
              <a:buChar char="2"/>
            </a:pPr>
            <a:r>
              <a:rPr lang="en-US" sz="2000"/>
              <a:t> alright, *hold on*, I got another easy piece</a:t>
            </a:r>
          </a:p>
          <a:p>
            <a:pPr>
              <a:lnSpc>
                <a:spcPct val="85000"/>
              </a:lnSpc>
              <a:spcBef>
                <a:spcPct val="0"/>
              </a:spcBef>
              <a:buFontTx/>
              <a:buChar char="1"/>
            </a:pPr>
            <a:r>
              <a:rPr lang="en-US" sz="2000"/>
              <a:t> *I got a* well wait I got a green piece RIGHT above that </a:t>
            </a:r>
          </a:p>
          <a:p>
            <a:pPr>
              <a:lnSpc>
                <a:spcPct val="85000"/>
              </a:lnSpc>
              <a:spcBef>
                <a:spcPct val="0"/>
              </a:spcBef>
              <a:buFontTx/>
              <a:buChar char="2"/>
            </a:pPr>
            <a:r>
              <a:rPr lang="en-US" sz="2000"/>
              <a:t> above this piece?</a:t>
            </a:r>
          </a:p>
          <a:p>
            <a:pPr>
              <a:lnSpc>
                <a:spcPct val="85000"/>
              </a:lnSpc>
              <a:spcBef>
                <a:spcPct val="0"/>
              </a:spcBef>
              <a:buFontTx/>
              <a:buChar char="1"/>
            </a:pPr>
            <a:r>
              <a:rPr lang="en-US" sz="2000"/>
              <a:t> well not exactly right above it</a:t>
            </a:r>
          </a:p>
          <a:p>
            <a:pPr>
              <a:lnSpc>
                <a:spcPct val="85000"/>
              </a:lnSpc>
              <a:spcBef>
                <a:spcPct val="0"/>
              </a:spcBef>
              <a:buFontTx/>
              <a:buChar char="2"/>
            </a:pPr>
            <a:r>
              <a:rPr lang="en-US" sz="2000">
                <a:solidFill>
                  <a:schemeClr val="accent1"/>
                </a:solidFill>
              </a:rPr>
              <a:t> </a:t>
            </a:r>
            <a:r>
              <a:rPr lang="en-US" sz="2000" b="1">
                <a:solidFill>
                  <a:srgbClr val="009900"/>
                </a:solidFill>
              </a:rPr>
              <a:t>it can’t be above it</a:t>
            </a:r>
          </a:p>
          <a:p>
            <a:pPr>
              <a:lnSpc>
                <a:spcPct val="85000"/>
              </a:lnSpc>
              <a:spcBef>
                <a:spcPct val="0"/>
              </a:spcBef>
              <a:buFontTx/>
              <a:buChar char="1"/>
            </a:pPr>
            <a:r>
              <a:rPr lang="en-US" sz="2000"/>
              <a:t> it’s to the…it’ doesn’t wanna fit in with the cardboard</a:t>
            </a:r>
          </a:p>
          <a:p>
            <a:pPr>
              <a:lnSpc>
                <a:spcPct val="85000"/>
              </a:lnSpc>
              <a:spcBef>
                <a:spcPct val="0"/>
              </a:spcBef>
              <a:buFontTx/>
              <a:buChar char="2"/>
            </a:pPr>
            <a:r>
              <a:rPr lang="en-US" sz="2000"/>
              <a:t> it’s to the right, right?</a:t>
            </a:r>
          </a:p>
          <a:p>
            <a:pPr>
              <a:lnSpc>
                <a:spcPct val="85000"/>
              </a:lnSpc>
              <a:spcBef>
                <a:spcPct val="0"/>
              </a:spcBef>
              <a:buFontTx/>
              <a:buChar char="1"/>
            </a:pPr>
            <a:r>
              <a:rPr lang="en-US" sz="2000"/>
              <a:t> yup</a:t>
            </a:r>
          </a:p>
          <a:p>
            <a:pPr>
              <a:lnSpc>
                <a:spcPct val="85000"/>
              </a:lnSpc>
              <a:spcBef>
                <a:spcPct val="0"/>
              </a:spcBef>
              <a:buFontTx/>
              <a:buChar char="2"/>
            </a:pPr>
            <a:r>
              <a:rPr lang="en-US" sz="2000" b="1"/>
              <a:t> </a:t>
            </a:r>
            <a:r>
              <a:rPr lang="en-US" sz="2000" b="1">
                <a:solidFill>
                  <a:srgbClr val="009900"/>
                </a:solidFill>
              </a:rPr>
              <a:t>w- how? *where*</a:t>
            </a:r>
            <a:endParaRPr lang="en-US" sz="2000">
              <a:solidFill>
                <a:srgbClr val="009900"/>
              </a:solidFill>
            </a:endParaRPr>
          </a:p>
          <a:p>
            <a:pPr>
              <a:lnSpc>
                <a:spcPct val="85000"/>
              </a:lnSpc>
              <a:spcBef>
                <a:spcPct val="0"/>
              </a:spcBef>
              <a:buFontTx/>
              <a:buChar char="1"/>
            </a:pPr>
            <a:r>
              <a:rPr lang="en-US" sz="2000" b="1">
                <a:solidFill>
                  <a:srgbClr val="009900"/>
                </a:solidFill>
              </a:rPr>
              <a:t>*it’s*</a:t>
            </a:r>
            <a:r>
              <a:rPr lang="en-US" sz="2000">
                <a:solidFill>
                  <a:schemeClr val="accent1"/>
                </a:solidFill>
              </a:rPr>
              <a:t> </a:t>
            </a:r>
            <a:r>
              <a:rPr lang="en-US" sz="2000"/>
              <a:t>kinda line up with the two holes</a:t>
            </a:r>
          </a:p>
          <a:p>
            <a:pPr>
              <a:lnSpc>
                <a:spcPct val="85000"/>
              </a:lnSpc>
              <a:spcBef>
                <a:spcPct val="0"/>
              </a:spcBef>
              <a:buFontTx/>
              <a:buChar char="2"/>
            </a:pPr>
            <a:r>
              <a:rPr lang="en-US" sz="2000"/>
              <a:t> line ‘em right next to each other?</a:t>
            </a:r>
          </a:p>
          <a:p>
            <a:pPr>
              <a:lnSpc>
                <a:spcPct val="85000"/>
              </a:lnSpc>
              <a:spcBef>
                <a:spcPct val="0"/>
              </a:spcBef>
              <a:buFontTx/>
              <a:buChar char="1"/>
            </a:pPr>
            <a:r>
              <a:rPr lang="en-US" sz="2000"/>
              <a:t> yeah, vertically</a:t>
            </a:r>
          </a:p>
          <a:p>
            <a:pPr>
              <a:lnSpc>
                <a:spcPct val="85000"/>
              </a:lnSpc>
              <a:spcBef>
                <a:spcPct val="0"/>
              </a:spcBef>
              <a:buFontTx/>
              <a:buChar char="2"/>
            </a:pPr>
            <a:r>
              <a:rPr lang="en-US" sz="2000"/>
              <a:t> vertically, meaning?</a:t>
            </a:r>
          </a:p>
          <a:p>
            <a:pPr>
              <a:lnSpc>
                <a:spcPct val="85000"/>
              </a:lnSpc>
              <a:spcBef>
                <a:spcPct val="0"/>
              </a:spcBef>
              <a:buFontTx/>
              <a:buChar char="1"/>
            </a:pPr>
            <a:r>
              <a:rPr lang="en-US" sz="2000"/>
              <a:t> </a:t>
            </a:r>
            <a:r>
              <a:rPr lang="en-US" sz="2000" b="1">
                <a:solidFill>
                  <a:srgbClr val="009900"/>
                </a:solidFill>
              </a:rPr>
              <a:t>up and down</a:t>
            </a:r>
          </a:p>
          <a:p>
            <a:pPr>
              <a:lnSpc>
                <a:spcPct val="85000"/>
              </a:lnSpc>
              <a:spcBef>
                <a:spcPct val="0"/>
              </a:spcBef>
              <a:buFontTx/>
              <a:buChar char="2"/>
            </a:pPr>
            <a:r>
              <a:rPr lang="en-US" sz="2000" b="1">
                <a:solidFill>
                  <a:srgbClr val="009900"/>
                </a:solidFill>
              </a:rPr>
              <a:t> up and down</a:t>
            </a:r>
            <a:endParaRPr lang="en-US" sz="2400" b="1">
              <a:solidFill>
                <a:schemeClr val="accent1"/>
              </a:solidFill>
            </a:endParaRPr>
          </a:p>
        </p:txBody>
      </p:sp>
      <p:sp>
        <p:nvSpPr>
          <p:cNvPr id="578563" name="Rectangle 3"/>
          <p:cNvSpPr>
            <a:spLocks noChangeArrowheads="1"/>
          </p:cNvSpPr>
          <p:nvPr/>
        </p:nvSpPr>
        <p:spPr bwMode="auto">
          <a:xfrm>
            <a:off x="2090738" y="269875"/>
            <a:ext cx="4862512" cy="1062038"/>
          </a:xfrm>
          <a:prstGeom prst="rect">
            <a:avLst/>
          </a:prstGeom>
          <a:noFill/>
          <a:ln w="12700">
            <a:noFill/>
            <a:miter lim="800000"/>
            <a:headEnd/>
            <a:tailEnd/>
          </a:ln>
          <a:effectLst/>
        </p:spPr>
        <p:txBody>
          <a:bodyPr wrap="none" lIns="63500" tIns="25400" rIns="63500" bIns="25400">
            <a:prstTxWarp prst="textNoShape">
              <a:avLst/>
            </a:prstTxWarp>
            <a:spAutoFit/>
          </a:bodyPr>
          <a:lstStyle/>
          <a:p>
            <a:pPr algn="ctr">
              <a:lnSpc>
                <a:spcPct val="85000"/>
              </a:lnSpc>
            </a:pPr>
            <a:endParaRPr lang="en-US" sz="1800">
              <a:effectLst/>
            </a:endParaRPr>
          </a:p>
          <a:p>
            <a:pPr algn="ctr">
              <a:lnSpc>
                <a:spcPct val="85000"/>
              </a:lnSpc>
            </a:pPr>
            <a:r>
              <a:rPr lang="en-US" sz="3600">
                <a:solidFill>
                  <a:schemeClr val="tx2"/>
                </a:solidFill>
                <a:effectLst/>
              </a:rPr>
              <a:t>Interactive conversation</a:t>
            </a:r>
          </a:p>
          <a:p>
            <a:pPr algn="ctr">
              <a:lnSpc>
                <a:spcPct val="85000"/>
              </a:lnSpc>
            </a:pPr>
            <a:r>
              <a:rPr lang="en-US">
                <a:solidFill>
                  <a:schemeClr val="tx2"/>
                </a:solidFill>
                <a:effectLst/>
              </a:rPr>
              <a:t>Gibberish?</a:t>
            </a:r>
            <a:endParaRPr lang="en-US" b="0">
              <a:solidFill>
                <a:schemeClr val="accent2"/>
              </a:solidFill>
              <a:effectLst/>
            </a:endParaRPr>
          </a:p>
        </p:txBody>
      </p:sp>
      <p:pic>
        <p:nvPicPr>
          <p:cNvPr id="578564" name="MacOS">
            <a:hlinkClick r:id="" action="ppaction://media"/>
          </p:cNvPr>
          <p:cNvPicPr>
            <a:picLocks noRot="1" noChangeAspect="1" noChangeArrowheads="1"/>
          </p:cNvPicPr>
          <p:nvPr>
            <a:audioFile r:link="rId1"/>
          </p:nvPr>
        </p:nvPicPr>
        <p:blipFill>
          <a:blip r:embed="rId4"/>
          <a:srcRect/>
          <a:stretch>
            <a:fillRect/>
          </a:stretch>
        </p:blipFill>
        <p:spPr bwMode="auto">
          <a:xfrm>
            <a:off x="6629400" y="2743200"/>
            <a:ext cx="406400" cy="406400"/>
          </a:xfrm>
          <a:prstGeom prst="rect">
            <a:avLst/>
          </a:prstGeom>
          <a:noFill/>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7856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44" fill="hold"/>
                                        <p:tgtEl>
                                          <p:spTgt spid="578564"/>
                                        </p:tgtEl>
                                      </p:cBhvr>
                                    </p:cmd>
                                  </p:childTnLst>
                                </p:cTn>
                              </p:par>
                            </p:childTnLst>
                          </p:cTn>
                        </p:par>
                      </p:childTnLst>
                    </p:cTn>
                  </p:par>
                </p:childTnLst>
              </p:cTn>
              <p:nextCondLst>
                <p:cond evt="onClick" delay="0">
                  <p:tgtEl>
                    <p:spTgt spid="57856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78564"/>
                </p:tgtEl>
              </p:cMediaNode>
            </p:audio>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Conversation/Dialogue</a:t>
            </a:r>
            <a:endParaRPr lang="en-US" dirty="0"/>
          </a:p>
        </p:txBody>
      </p:sp>
      <p:sp>
        <p:nvSpPr>
          <p:cNvPr id="3" name="Content Placeholder 2"/>
          <p:cNvSpPr>
            <a:spLocks noGrp="1"/>
          </p:cNvSpPr>
          <p:nvPr>
            <p:ph idx="1"/>
          </p:nvPr>
        </p:nvSpPr>
        <p:spPr>
          <a:xfrm>
            <a:off x="0" y="1417638"/>
            <a:ext cx="8686800" cy="4708526"/>
          </a:xfrm>
        </p:spPr>
        <p:txBody>
          <a:bodyPr>
            <a:normAutofit fontScale="92500" lnSpcReduction="20000"/>
          </a:bodyPr>
          <a:lstStyle/>
          <a:p>
            <a:r>
              <a:rPr lang="en-US" dirty="0" smtClean="0"/>
              <a:t>Collaborative Model (Clark, Brennan, </a:t>
            </a:r>
            <a:r>
              <a:rPr lang="en-US" dirty="0" err="1" smtClean="0"/>
              <a:t>Schober</a:t>
            </a:r>
            <a:r>
              <a:rPr lang="en-US" dirty="0" smtClean="0"/>
              <a:t>)</a:t>
            </a:r>
          </a:p>
          <a:p>
            <a:pPr lvl="1"/>
            <a:r>
              <a:rPr lang="en-US" dirty="0" smtClean="0"/>
              <a:t>Speaker meaning is paramount</a:t>
            </a:r>
          </a:p>
          <a:p>
            <a:pPr lvl="1"/>
            <a:r>
              <a:rPr lang="en-US" dirty="0" smtClean="0"/>
              <a:t>Interlocutors collaborate to create Common Ground</a:t>
            </a:r>
          </a:p>
          <a:p>
            <a:pPr lvl="2"/>
            <a:r>
              <a:rPr lang="en-US" dirty="0" smtClean="0"/>
              <a:t>Grounding</a:t>
            </a:r>
          </a:p>
          <a:p>
            <a:pPr lvl="2"/>
            <a:r>
              <a:rPr lang="en-US" dirty="0" smtClean="0"/>
              <a:t>Conceptual pacts</a:t>
            </a:r>
          </a:p>
          <a:p>
            <a:pPr lvl="1"/>
            <a:r>
              <a:rPr lang="en-US" dirty="0" smtClean="0"/>
              <a:t>Basic principles of conversation fall out of understanding collaboration </a:t>
            </a:r>
          </a:p>
          <a:p>
            <a:r>
              <a:rPr lang="en-US" dirty="0" smtClean="0"/>
              <a:t>Egocentrism</a:t>
            </a:r>
          </a:p>
          <a:p>
            <a:pPr lvl="1"/>
            <a:r>
              <a:rPr lang="en-US" dirty="0" smtClean="0"/>
              <a:t>Speaker/listener</a:t>
            </a:r>
          </a:p>
          <a:p>
            <a:r>
              <a:rPr lang="en-US" dirty="0" smtClean="0"/>
              <a:t>Interactive Alignment</a:t>
            </a:r>
          </a:p>
          <a:p>
            <a:r>
              <a:rPr lang="en-US" dirty="0" smtClean="0"/>
              <a:t>Memory-based approaches</a:t>
            </a:r>
          </a:p>
          <a:p>
            <a:pPr lvl="3"/>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a:fillRect/>
          </a:stretch>
        </p:blipFill>
        <p:spPr bwMode="auto">
          <a:xfrm>
            <a:off x="0" y="992311"/>
            <a:ext cx="3669284" cy="4700778"/>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4117637" y="1390425"/>
            <a:ext cx="4760976" cy="3679698"/>
          </a:xfrm>
          <a:prstGeom prst="rect">
            <a:avLst/>
          </a:prstGeom>
        </p:spPr>
      </p:pic>
      <p:sp>
        <p:nvSpPr>
          <p:cNvPr id="4" name="TextBox 3"/>
          <p:cNvSpPr txBox="1"/>
          <p:nvPr/>
        </p:nvSpPr>
        <p:spPr>
          <a:xfrm>
            <a:off x="1080504" y="303326"/>
            <a:ext cx="6293460" cy="369332"/>
          </a:xfrm>
          <a:prstGeom prst="rect">
            <a:avLst/>
          </a:prstGeom>
          <a:noFill/>
        </p:spPr>
        <p:txBody>
          <a:bodyPr wrap="square" rtlCol="0">
            <a:spAutoFit/>
          </a:bodyPr>
          <a:lstStyle/>
          <a:p>
            <a:pPr algn="ctr"/>
            <a:r>
              <a:rPr lang="en-US" dirty="0" smtClean="0"/>
              <a:t>Interactive Alignment</a:t>
            </a:r>
            <a:endParaRPr lang="en-US" dirty="0"/>
          </a:p>
        </p:txBody>
      </p:sp>
      <p:sp>
        <p:nvSpPr>
          <p:cNvPr id="5" name="TextBox 4"/>
          <p:cNvSpPr txBox="1"/>
          <p:nvPr/>
        </p:nvSpPr>
        <p:spPr>
          <a:xfrm>
            <a:off x="4117637" y="5070123"/>
            <a:ext cx="5026363" cy="1754327"/>
          </a:xfrm>
          <a:prstGeom prst="rect">
            <a:avLst/>
          </a:prstGeom>
          <a:noFill/>
        </p:spPr>
        <p:txBody>
          <a:bodyPr wrap="square" rtlCol="0">
            <a:spAutoFit/>
          </a:bodyPr>
          <a:lstStyle/>
          <a:p>
            <a:r>
              <a:rPr lang="en-US" sz="1200" dirty="0" smtClean="0"/>
              <a:t>Interactive Alignment</a:t>
            </a:r>
          </a:p>
          <a:p>
            <a:pPr lvl="1"/>
            <a:r>
              <a:rPr lang="en-US" sz="1200" dirty="0" smtClean="0"/>
              <a:t>Pickering &amp; </a:t>
            </a:r>
            <a:r>
              <a:rPr lang="en-US" sz="1200" dirty="0" err="1" smtClean="0"/>
              <a:t>Garrod</a:t>
            </a:r>
            <a:endParaRPr lang="en-US" sz="1200" dirty="0" smtClean="0"/>
          </a:p>
          <a:p>
            <a:pPr lvl="2"/>
            <a:r>
              <a:rPr lang="en-US" sz="1200" dirty="0" smtClean="0"/>
              <a:t>Basic observation/claim:</a:t>
            </a:r>
          </a:p>
          <a:p>
            <a:pPr lvl="3"/>
            <a:r>
              <a:rPr lang="en-US" sz="1200" dirty="0" smtClean="0"/>
              <a:t>Monologue is hard, dialogue is easy</a:t>
            </a:r>
          </a:p>
          <a:p>
            <a:pPr lvl="3"/>
            <a:r>
              <a:rPr lang="en-US" sz="1200" dirty="0" smtClean="0"/>
              <a:t>We align (converge on similar representations</a:t>
            </a:r>
          </a:p>
          <a:p>
            <a:pPr lvl="4"/>
            <a:r>
              <a:rPr lang="en-US" sz="1200" dirty="0" smtClean="0"/>
              <a:t>Mechanism is “priming”</a:t>
            </a:r>
          </a:p>
          <a:p>
            <a:pPr lvl="5"/>
            <a:r>
              <a:rPr lang="en-US" sz="1200" dirty="0" smtClean="0"/>
              <a:t>Gary Dell: “I hate it when people say couldn’t it just be priming, what’s priming?  Priming is learning”</a:t>
            </a:r>
            <a:endParaRPr lang="en-US" sz="1200"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803275"/>
            <a:ext cx="7772400" cy="663575"/>
          </a:xfrm>
        </p:spPr>
        <p:txBody>
          <a:bodyPr>
            <a:noAutofit/>
          </a:bodyPr>
          <a:lstStyle/>
          <a:p>
            <a:r>
              <a:rPr lang="en-US" sz="2800" dirty="0" smtClean="0"/>
              <a:t>Outline: Perspective &amp; Conversation</a:t>
            </a:r>
            <a:endParaRPr lang="en-US" sz="2800" dirty="0"/>
          </a:p>
        </p:txBody>
      </p:sp>
      <p:sp>
        <p:nvSpPr>
          <p:cNvPr id="3" name="Content Placeholder 2"/>
          <p:cNvSpPr>
            <a:spLocks noGrp="1"/>
          </p:cNvSpPr>
          <p:nvPr>
            <p:ph type="subTitle" idx="4294967295"/>
          </p:nvPr>
        </p:nvSpPr>
        <p:spPr>
          <a:xfrm>
            <a:off x="266700" y="1466850"/>
            <a:ext cx="8636000" cy="5032375"/>
          </a:xfrm>
        </p:spPr>
        <p:txBody>
          <a:bodyPr>
            <a:noAutofit/>
          </a:bodyPr>
          <a:lstStyle/>
          <a:p>
            <a:pPr>
              <a:spcBef>
                <a:spcPts val="0"/>
              </a:spcBef>
              <a:buNone/>
            </a:pPr>
            <a:r>
              <a:rPr lang="en-US" sz="2400" dirty="0" smtClean="0">
                <a:latin typeface="Times New Roman"/>
                <a:cs typeface="Times New Roman"/>
              </a:rPr>
              <a:t>Two-stage models: (</a:t>
            </a:r>
            <a:r>
              <a:rPr lang="en-US" sz="2000" dirty="0" smtClean="0">
                <a:latin typeface="Times New Roman"/>
                <a:cs typeface="Times New Roman"/>
              </a:rPr>
              <a:t>Egocentrism &amp; Monitoring</a:t>
            </a:r>
            <a:r>
              <a:rPr lang="en-US" sz="2400" dirty="0" smtClean="0">
                <a:latin typeface="Times New Roman"/>
                <a:cs typeface="Times New Roman"/>
              </a:rPr>
              <a:t>)</a:t>
            </a:r>
          </a:p>
          <a:p>
            <a:pPr>
              <a:spcBef>
                <a:spcPts val="0"/>
              </a:spcBef>
              <a:buNone/>
            </a:pPr>
            <a:r>
              <a:rPr lang="en-US" sz="1800" dirty="0" smtClean="0">
                <a:latin typeface="Times New Roman"/>
                <a:cs typeface="Times New Roman"/>
              </a:rPr>
              <a:t>			Perspective-taking (physical co-presence):</a:t>
            </a:r>
          </a:p>
          <a:p>
            <a:pPr>
              <a:spcBef>
                <a:spcPts val="0"/>
              </a:spcBef>
              <a:buNone/>
            </a:pPr>
            <a:r>
              <a:rPr lang="en-US" sz="1800" dirty="0" smtClean="0">
                <a:latin typeface="Times New Roman"/>
                <a:cs typeface="Times New Roman"/>
              </a:rPr>
              <a:t>			Partner-Specific Conceptual Pacts</a:t>
            </a:r>
          </a:p>
          <a:p>
            <a:pPr>
              <a:spcBef>
                <a:spcPts val="0"/>
              </a:spcBef>
              <a:buNone/>
            </a:pPr>
            <a:endParaRPr lang="en-US" sz="2400" dirty="0" smtClean="0">
              <a:latin typeface="Times New Roman"/>
              <a:cs typeface="Times New Roman"/>
            </a:endParaRPr>
          </a:p>
          <a:p>
            <a:pPr>
              <a:spcBef>
                <a:spcPts val="0"/>
              </a:spcBef>
              <a:buNone/>
            </a:pPr>
            <a:r>
              <a:rPr lang="en-US" sz="2400" dirty="0" smtClean="0">
                <a:latin typeface="Times New Roman"/>
                <a:cs typeface="Times New Roman"/>
              </a:rPr>
              <a:t>Constraint-based approaches:</a:t>
            </a:r>
          </a:p>
          <a:p>
            <a:pPr>
              <a:spcBef>
                <a:spcPts val="0"/>
              </a:spcBef>
              <a:buNone/>
            </a:pPr>
            <a:r>
              <a:rPr lang="en-US" sz="1800" dirty="0" smtClean="0">
                <a:latin typeface="Times New Roman"/>
                <a:cs typeface="Times New Roman"/>
              </a:rPr>
              <a:t>			Perspective-taking (physical co-presence)</a:t>
            </a:r>
          </a:p>
          <a:p>
            <a:pPr>
              <a:spcBef>
                <a:spcPts val="0"/>
              </a:spcBef>
              <a:buNone/>
            </a:pPr>
            <a:r>
              <a:rPr lang="en-US" sz="1800" dirty="0" smtClean="0">
                <a:latin typeface="Times New Roman"/>
                <a:cs typeface="Times New Roman"/>
              </a:rPr>
              <a:t>			Partner-Specific Conceptual Pacts</a:t>
            </a:r>
            <a:endParaRPr lang="en-US" sz="2400" dirty="0" smtClean="0">
              <a:latin typeface="Times New Roman"/>
              <a:cs typeface="Times New Roman"/>
            </a:endParaRPr>
          </a:p>
          <a:p>
            <a:pPr>
              <a:spcBef>
                <a:spcPts val="0"/>
              </a:spcBef>
              <a:buNone/>
            </a:pPr>
            <a:endParaRPr lang="en-US" sz="2400" dirty="0" smtClean="0">
              <a:latin typeface="Times New Roman"/>
              <a:cs typeface="Times New Roman"/>
            </a:endParaRPr>
          </a:p>
          <a:p>
            <a:pPr>
              <a:spcBef>
                <a:spcPts val="0"/>
              </a:spcBef>
              <a:buNone/>
            </a:pPr>
            <a:r>
              <a:rPr lang="en-US" sz="2400" dirty="0" smtClean="0">
                <a:latin typeface="Times New Roman"/>
                <a:cs typeface="Times New Roman"/>
              </a:rPr>
              <a:t>Unscripted or mostly unscripted conversation</a:t>
            </a:r>
          </a:p>
          <a:p>
            <a:pPr>
              <a:spcBef>
                <a:spcPts val="0"/>
              </a:spcBef>
              <a:buNone/>
            </a:pPr>
            <a:r>
              <a:rPr lang="en-US" sz="2400" dirty="0" smtClean="0">
                <a:latin typeface="Times New Roman"/>
                <a:cs typeface="Times New Roman"/>
              </a:rPr>
              <a:t>	</a:t>
            </a:r>
            <a:r>
              <a:rPr lang="en-US" sz="1800" dirty="0" smtClean="0">
                <a:latin typeface="Times New Roman"/>
                <a:cs typeface="Times New Roman"/>
              </a:rPr>
              <a:t>		Art of Conversation (cross-recurrence)</a:t>
            </a:r>
          </a:p>
          <a:p>
            <a:pPr>
              <a:spcBef>
                <a:spcPts val="0"/>
              </a:spcBef>
              <a:buNone/>
            </a:pPr>
            <a:r>
              <a:rPr lang="en-US" sz="1800" dirty="0" smtClean="0">
                <a:latin typeface="Times New Roman"/>
                <a:cs typeface="Times New Roman"/>
              </a:rPr>
              <a:t>			Barnyard Oscars</a:t>
            </a:r>
          </a:p>
          <a:p>
            <a:pPr>
              <a:spcBef>
                <a:spcPts val="0"/>
              </a:spcBef>
              <a:buNone/>
            </a:pPr>
            <a:r>
              <a:rPr lang="en-US" sz="1800" dirty="0" smtClean="0">
                <a:latin typeface="Times New Roman"/>
                <a:cs typeface="Times New Roman"/>
              </a:rPr>
              <a:t>			Alignment of referential domains</a:t>
            </a:r>
          </a:p>
          <a:p>
            <a:pPr>
              <a:spcBef>
                <a:spcPts val="0"/>
              </a:spcBef>
              <a:buNone/>
            </a:pPr>
            <a:r>
              <a:rPr lang="en-US" sz="1800" dirty="0" smtClean="0">
                <a:latin typeface="Times New Roman"/>
                <a:cs typeface="Times New Roman"/>
              </a:rPr>
              <a:t>			Production in conversation	</a:t>
            </a:r>
          </a:p>
          <a:p>
            <a:pPr>
              <a:spcBef>
                <a:spcPts val="0"/>
              </a:spcBef>
              <a:buNone/>
            </a:pPr>
            <a:r>
              <a:rPr lang="en-US" sz="1800" dirty="0" smtClean="0">
                <a:latin typeface="Times New Roman"/>
                <a:cs typeface="Times New Roman"/>
              </a:rPr>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p:txBody>
          <a:bodyPr/>
          <a:lstStyle/>
          <a:p>
            <a:pPr>
              <a:defRPr/>
            </a:pPr>
            <a:r>
              <a:rPr lang="en-US"/>
              <a:t>Conversation</a:t>
            </a:r>
          </a:p>
        </p:txBody>
      </p:sp>
      <p:sp>
        <p:nvSpPr>
          <p:cNvPr id="706563" name="Rectangle 3"/>
          <p:cNvSpPr>
            <a:spLocks noGrp="1" noChangeArrowheads="1"/>
          </p:cNvSpPr>
          <p:nvPr>
            <p:ph type="body" idx="1"/>
          </p:nvPr>
        </p:nvSpPr>
        <p:spPr>
          <a:xfrm>
            <a:off x="685800" y="1905000"/>
            <a:ext cx="7772400" cy="3505200"/>
          </a:xfrm>
        </p:spPr>
        <p:txBody>
          <a:bodyPr>
            <a:normAutofit lnSpcReduction="10000"/>
          </a:bodyPr>
          <a:lstStyle/>
          <a:p>
            <a:pPr>
              <a:defRPr/>
            </a:pPr>
            <a:r>
              <a:rPr lang="en-US"/>
              <a:t>Much of interactive conversation is usually viewed as a cooperative process*</a:t>
            </a:r>
          </a:p>
          <a:p>
            <a:pPr>
              <a:defRPr/>
            </a:pPr>
            <a:endParaRPr lang="en-US"/>
          </a:p>
          <a:p>
            <a:pPr>
              <a:defRPr/>
            </a:pPr>
            <a:r>
              <a:rPr lang="en-US"/>
              <a:t>Participants in a conversation work together to reach mutual understanding</a:t>
            </a:r>
          </a:p>
          <a:p>
            <a:pPr>
              <a:defRPr/>
            </a:pPr>
            <a:endParaRPr lang="en-US"/>
          </a:p>
          <a:p>
            <a:pPr>
              <a:buFont typeface="Times" charset="0"/>
              <a:buNone/>
              <a:defRPr/>
            </a:pPr>
            <a:r>
              <a:rPr lang="en-US" sz="2400"/>
              <a:t>* even competition involves cooperation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lstStyle/>
          <a:p>
            <a:pPr>
              <a:defRPr/>
            </a:pPr>
            <a:r>
              <a:rPr lang="en-US"/>
              <a:t>Common Ground</a:t>
            </a:r>
          </a:p>
        </p:txBody>
      </p:sp>
      <p:sp>
        <p:nvSpPr>
          <p:cNvPr id="619523" name="Rectangle 3"/>
          <p:cNvSpPr>
            <a:spLocks noGrp="1" noChangeArrowheads="1"/>
          </p:cNvSpPr>
          <p:nvPr>
            <p:ph type="body" idx="1"/>
          </p:nvPr>
        </p:nvSpPr>
        <p:spPr/>
        <p:txBody>
          <a:bodyPr/>
          <a:lstStyle/>
          <a:p>
            <a:pPr>
              <a:lnSpc>
                <a:spcPct val="90000"/>
              </a:lnSpc>
              <a:defRPr/>
            </a:pPr>
            <a:r>
              <a:rPr lang="en-US" sz="2800"/>
              <a:t>Philosophers, linguists and computational linguists usually assume a representation of mutual beliefs inferred using heuristics</a:t>
            </a:r>
          </a:p>
          <a:p>
            <a:pPr>
              <a:lnSpc>
                <a:spcPct val="90000"/>
              </a:lnSpc>
              <a:defRPr/>
            </a:pPr>
            <a:endParaRPr lang="en-US" sz="2800"/>
          </a:p>
          <a:p>
            <a:pPr>
              <a:lnSpc>
                <a:spcPct val="90000"/>
              </a:lnSpc>
              <a:defRPr/>
            </a:pPr>
            <a:r>
              <a:rPr lang="en-US" sz="2800"/>
              <a:t>Common ground can be inferred from multiple sources (Clark &amp; Marshall):</a:t>
            </a:r>
          </a:p>
          <a:p>
            <a:pPr lvl="1">
              <a:lnSpc>
                <a:spcPct val="90000"/>
              </a:lnSpc>
              <a:defRPr/>
            </a:pPr>
            <a:r>
              <a:rPr lang="en-US" sz="2400"/>
              <a:t>Physical co-presence</a:t>
            </a:r>
          </a:p>
          <a:p>
            <a:pPr lvl="1">
              <a:lnSpc>
                <a:spcPct val="90000"/>
              </a:lnSpc>
              <a:defRPr/>
            </a:pPr>
            <a:r>
              <a:rPr lang="en-US" sz="2400"/>
              <a:t>Linguistic co-presence</a:t>
            </a:r>
          </a:p>
          <a:p>
            <a:pPr lvl="1">
              <a:lnSpc>
                <a:spcPct val="90000"/>
              </a:lnSpc>
              <a:defRPr/>
            </a:pPr>
            <a:r>
              <a:rPr lang="en-US" sz="2400"/>
              <a:t>Community membership</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a:xfrm>
            <a:off x="685800" y="304800"/>
            <a:ext cx="7772400" cy="1143000"/>
          </a:xfrm>
        </p:spPr>
        <p:txBody>
          <a:bodyPr/>
          <a:lstStyle/>
          <a:p>
            <a:pPr>
              <a:defRPr/>
            </a:pPr>
            <a:r>
              <a:rPr lang="en-US" dirty="0"/>
              <a:t>Processing questions</a:t>
            </a:r>
          </a:p>
        </p:txBody>
      </p:sp>
      <p:sp>
        <p:nvSpPr>
          <p:cNvPr id="621571" name="Rectangle 3"/>
          <p:cNvSpPr>
            <a:spLocks noGrp="1" noChangeArrowheads="1"/>
          </p:cNvSpPr>
          <p:nvPr>
            <p:ph type="body" idx="1"/>
          </p:nvPr>
        </p:nvSpPr>
        <p:spPr>
          <a:xfrm>
            <a:off x="609600" y="1371600"/>
            <a:ext cx="7772400" cy="4648200"/>
          </a:xfrm>
        </p:spPr>
        <p:txBody>
          <a:bodyPr/>
          <a:lstStyle/>
          <a:p>
            <a:pPr>
              <a:buFont typeface="Arial"/>
              <a:buChar char="•"/>
              <a:defRPr/>
            </a:pPr>
            <a:r>
              <a:rPr lang="en-US" sz="2800" dirty="0"/>
              <a:t>But do people actually track shared versus privileged information in real time comprehension and production?</a:t>
            </a:r>
          </a:p>
          <a:p>
            <a:pPr lvl="1">
              <a:defRPr/>
            </a:pPr>
            <a:r>
              <a:rPr lang="en-US" sz="2400" dirty="0"/>
              <a:t>Perhaps, it looks like people use this information, but really they </a:t>
            </a:r>
            <a:r>
              <a:rPr lang="en-US" sz="2400" dirty="0" smtClean="0"/>
              <a:t>aren’t:</a:t>
            </a:r>
          </a:p>
          <a:p>
            <a:pPr lvl="2">
              <a:defRPr/>
            </a:pPr>
            <a:r>
              <a:rPr lang="en-US" sz="2000" dirty="0" smtClean="0"/>
              <a:t> Limited cognitive resources</a:t>
            </a:r>
            <a:endParaRPr lang="en-US" dirty="0" smtClean="0"/>
          </a:p>
          <a:p>
            <a:pPr>
              <a:defRPr/>
            </a:pPr>
            <a:r>
              <a:rPr lang="en-US" sz="2800" dirty="0" smtClean="0"/>
              <a:t>Egocentric initial processing with second-stage consideration of errors if something goes wrong</a:t>
            </a:r>
          </a:p>
          <a:p>
            <a:pPr lvl="1">
              <a:buFont typeface="Times" charset="0"/>
              <a:buNone/>
              <a:defRPr/>
            </a:pPr>
            <a:endParaRPr lang="en-US" sz="24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pPr>
              <a:defRPr/>
            </a:pPr>
            <a:r>
              <a:rPr lang="en-US"/>
              <a:t>Shared vs. privileged information </a:t>
            </a:r>
          </a:p>
        </p:txBody>
      </p:sp>
      <p:sp>
        <p:nvSpPr>
          <p:cNvPr id="617475" name="Rectangle 3"/>
          <p:cNvSpPr>
            <a:spLocks noGrp="1" noChangeArrowheads="1"/>
          </p:cNvSpPr>
          <p:nvPr>
            <p:ph type="body" idx="1"/>
          </p:nvPr>
        </p:nvSpPr>
        <p:spPr/>
        <p:txBody>
          <a:bodyPr/>
          <a:lstStyle/>
          <a:p>
            <a:pPr marL="577850" indent="-577850">
              <a:lnSpc>
                <a:spcPct val="90000"/>
              </a:lnSpc>
              <a:buFont typeface="Times" charset="0"/>
              <a:buNone/>
              <a:defRPr/>
            </a:pPr>
            <a:r>
              <a:rPr lang="en-US" sz="2800" b="1"/>
              <a:t>Shared information (Common ground)</a:t>
            </a:r>
            <a:br>
              <a:rPr lang="en-US" sz="2800" b="1"/>
            </a:br>
            <a:r>
              <a:rPr lang="en-US" sz="2800"/>
              <a:t>Knowledge that is shared by both interlocutors (and is mutually accepted as such).</a:t>
            </a:r>
          </a:p>
          <a:p>
            <a:pPr marL="577850" indent="-577850">
              <a:lnSpc>
                <a:spcPct val="90000"/>
              </a:lnSpc>
              <a:defRPr/>
            </a:pPr>
            <a:endParaRPr lang="en-US" sz="2800">
              <a:solidFill>
                <a:schemeClr val="accent1"/>
              </a:solidFill>
            </a:endParaRPr>
          </a:p>
          <a:p>
            <a:pPr marL="577850" indent="-577850">
              <a:lnSpc>
                <a:spcPct val="90000"/>
              </a:lnSpc>
              <a:buFont typeface="Times" charset="0"/>
              <a:buNone/>
              <a:defRPr/>
            </a:pPr>
            <a:r>
              <a:rPr lang="en-US" sz="2800" b="1"/>
              <a:t>Privileged information (Privileged ground)</a:t>
            </a:r>
            <a:br>
              <a:rPr lang="en-US" sz="2800" b="1"/>
            </a:br>
            <a:r>
              <a:rPr lang="en-US" sz="2800"/>
              <a:t>Knowledge that is available to one interlocutor and not the other.</a:t>
            </a:r>
            <a:endParaRPr lang="en-US" sz="2400"/>
          </a:p>
          <a:p>
            <a:pPr marL="577850" indent="-577850">
              <a:lnSpc>
                <a:spcPct val="90000"/>
              </a:lnSpc>
              <a:buFont typeface="Times" charset="0"/>
              <a:buNone/>
              <a:defRPr/>
            </a:pPr>
            <a:endParaRPr lang="en-US" sz="2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normAutofit fontScale="90000"/>
          </a:bodyPr>
          <a:lstStyle/>
          <a:p>
            <a:pPr>
              <a:defRPr/>
            </a:pPr>
            <a:r>
              <a:rPr lang="en-US" sz="4000" dirty="0" smtClean="0"/>
              <a:t>Common ground and perspective-taking</a:t>
            </a:r>
            <a:r>
              <a:rPr lang="en-US" sz="3600" dirty="0" smtClean="0"/>
              <a:t/>
            </a:r>
            <a:br>
              <a:rPr lang="en-US" sz="3600" dirty="0" smtClean="0"/>
            </a:br>
            <a:endParaRPr lang="en-US" sz="3600" dirty="0"/>
          </a:p>
        </p:txBody>
      </p:sp>
      <p:sp>
        <p:nvSpPr>
          <p:cNvPr id="3" name="Content Placeholder 2"/>
          <p:cNvSpPr>
            <a:spLocks noGrp="1"/>
          </p:cNvSpPr>
          <p:nvPr>
            <p:ph idx="1"/>
          </p:nvPr>
        </p:nvSpPr>
        <p:spPr>
          <a:xfrm>
            <a:off x="0" y="762000"/>
            <a:ext cx="8915400" cy="5334000"/>
          </a:xfrm>
        </p:spPr>
        <p:txBody>
          <a:bodyPr>
            <a:normAutofit/>
          </a:bodyPr>
          <a:lstStyle/>
          <a:p>
            <a:pPr>
              <a:defRPr/>
            </a:pPr>
            <a:r>
              <a:rPr lang="en-US" dirty="0" smtClean="0"/>
              <a:t>Analogy to issues in parsing wars of 90s</a:t>
            </a:r>
          </a:p>
          <a:p>
            <a:pPr lvl="1">
              <a:defRPr/>
            </a:pPr>
            <a:r>
              <a:rPr lang="en-US" dirty="0" smtClean="0"/>
              <a:t>Two-stage versus constraint-based approaches</a:t>
            </a:r>
          </a:p>
          <a:p>
            <a:pPr lvl="2">
              <a:defRPr/>
            </a:pPr>
            <a:r>
              <a:rPr lang="en-US" dirty="0" smtClean="0"/>
              <a:t>Two-stage</a:t>
            </a:r>
          </a:p>
          <a:p>
            <a:pPr lvl="3">
              <a:defRPr/>
            </a:pPr>
            <a:r>
              <a:rPr lang="en-US" dirty="0" smtClean="0"/>
              <a:t>Simple heuristics, revision uses more information</a:t>
            </a:r>
          </a:p>
          <a:p>
            <a:pPr lvl="2">
              <a:defRPr/>
            </a:pPr>
            <a:r>
              <a:rPr lang="en-US" dirty="0" smtClean="0"/>
              <a:t>Constraint-based</a:t>
            </a:r>
          </a:p>
          <a:p>
            <a:pPr lvl="3">
              <a:defRPr/>
            </a:pPr>
            <a:r>
              <a:rPr lang="en-US" dirty="0" smtClean="0"/>
              <a:t>Use of probabilistic constraints, domain general mechanism</a:t>
            </a:r>
          </a:p>
          <a:p>
            <a:pPr>
              <a:defRPr/>
            </a:pPr>
            <a:r>
              <a:rPr lang="en-US" dirty="0" smtClean="0"/>
              <a:t>Are listeners egocentric?</a:t>
            </a:r>
          </a:p>
          <a:p>
            <a:pPr lvl="2">
              <a:defRPr/>
            </a:pPr>
            <a:r>
              <a:rPr lang="en-US" dirty="0" smtClean="0"/>
              <a:t>Physical co-presence</a:t>
            </a:r>
          </a:p>
          <a:p>
            <a:pPr>
              <a:defRPr/>
            </a:pPr>
            <a:r>
              <a:rPr lang="en-US" dirty="0" smtClean="0"/>
              <a:t>Do speakers mark shared knowledge?</a:t>
            </a:r>
          </a:p>
          <a:p>
            <a:pPr lvl="2">
              <a:defRPr/>
            </a:pPr>
            <a:r>
              <a:rPr lang="en-US" dirty="0" smtClean="0"/>
              <a:t>Names and descriptions</a:t>
            </a:r>
          </a:p>
          <a:p>
            <a:pPr lvl="1">
              <a:buFont typeface="Times" charset="0"/>
              <a:buNone/>
              <a:defRPr/>
            </a:pPr>
            <a:r>
              <a:rPr lang="en-US" dirty="0" smtClean="0"/>
              <a:t>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83476"/>
          </a:xfrm>
        </p:spPr>
        <p:txBody>
          <a:bodyPr>
            <a:normAutofit fontScale="90000"/>
          </a:bodyPr>
          <a:lstStyle/>
          <a:p>
            <a:r>
              <a:rPr lang="en-US" sz="3600" dirty="0" smtClean="0"/>
              <a:t>Outline</a:t>
            </a:r>
            <a:endParaRPr lang="en-US" sz="3600" dirty="0"/>
          </a:p>
        </p:txBody>
      </p:sp>
      <p:sp>
        <p:nvSpPr>
          <p:cNvPr id="3" name="Content Placeholder 2"/>
          <p:cNvSpPr>
            <a:spLocks noGrp="1"/>
          </p:cNvSpPr>
          <p:nvPr>
            <p:ph idx="1"/>
          </p:nvPr>
        </p:nvSpPr>
        <p:spPr>
          <a:xfrm>
            <a:off x="457200" y="583478"/>
            <a:ext cx="8686800" cy="6274522"/>
          </a:xfrm>
        </p:spPr>
        <p:txBody>
          <a:bodyPr>
            <a:normAutofit fontScale="92500" lnSpcReduction="10000"/>
          </a:bodyPr>
          <a:lstStyle/>
          <a:p>
            <a:r>
              <a:rPr lang="en-US" sz="2400" dirty="0" smtClean="0"/>
              <a:t>Referential domains, affordances &amp; definiteness</a:t>
            </a:r>
          </a:p>
          <a:p>
            <a:pPr lvl="2"/>
            <a:r>
              <a:rPr lang="en-US" dirty="0" smtClean="0"/>
              <a:t>Chambers, Tanenhaus et al. (JML, 2002)</a:t>
            </a:r>
          </a:p>
          <a:p>
            <a:r>
              <a:rPr lang="en-US" sz="2400" dirty="0" smtClean="0"/>
              <a:t>Pre-nominal adjectives</a:t>
            </a:r>
          </a:p>
          <a:p>
            <a:pPr lvl="2"/>
            <a:r>
              <a:rPr lang="en-US" dirty="0" smtClean="0"/>
              <a:t>Scalar, color and material adjectives (</a:t>
            </a:r>
            <a:r>
              <a:rPr lang="en-US" dirty="0" err="1" smtClean="0"/>
              <a:t>Sedivy</a:t>
            </a:r>
            <a:r>
              <a:rPr lang="en-US" dirty="0" smtClean="0"/>
              <a:t>, 2003)</a:t>
            </a:r>
          </a:p>
          <a:p>
            <a:pPr lvl="3"/>
            <a:r>
              <a:rPr lang="en-US" dirty="0" smtClean="0"/>
              <a:t>Two contrast </a:t>
            </a:r>
            <a:r>
              <a:rPr lang="en-US" dirty="0" err="1" smtClean="0"/>
              <a:t>vs</a:t>
            </a:r>
            <a:r>
              <a:rPr lang="en-US" dirty="0" smtClean="0"/>
              <a:t> one-contrast</a:t>
            </a:r>
          </a:p>
          <a:p>
            <a:pPr lvl="3"/>
            <a:r>
              <a:rPr lang="en-US" dirty="0" smtClean="0"/>
              <a:t>Mention </a:t>
            </a:r>
            <a:r>
              <a:rPr lang="en-US" dirty="0" err="1" smtClean="0"/>
              <a:t>vs</a:t>
            </a:r>
            <a:r>
              <a:rPr lang="en-US" dirty="0" smtClean="0"/>
              <a:t> availability of referent</a:t>
            </a:r>
          </a:p>
          <a:p>
            <a:r>
              <a:rPr lang="en-US" sz="2400" dirty="0" smtClean="0"/>
              <a:t>Scalar </a:t>
            </a:r>
            <a:r>
              <a:rPr lang="en-US" sz="2400" dirty="0" err="1" smtClean="0"/>
              <a:t>implicature</a:t>
            </a:r>
            <a:endParaRPr lang="en-US" sz="2400" dirty="0" smtClean="0"/>
          </a:p>
          <a:p>
            <a:pPr lvl="2"/>
            <a:r>
              <a:rPr lang="en-US" dirty="0" smtClean="0"/>
              <a:t>Logical </a:t>
            </a:r>
            <a:r>
              <a:rPr lang="en-US" dirty="0" err="1" smtClean="0"/>
              <a:t>vs</a:t>
            </a:r>
            <a:r>
              <a:rPr lang="en-US" dirty="0" smtClean="0"/>
              <a:t> pragmatic sum</a:t>
            </a:r>
          </a:p>
          <a:p>
            <a:pPr lvl="3"/>
            <a:r>
              <a:rPr lang="en-US" sz="2000" dirty="0" smtClean="0"/>
              <a:t>Huang &amp; </a:t>
            </a:r>
            <a:r>
              <a:rPr lang="en-US" sz="2000" dirty="0" err="1" smtClean="0"/>
              <a:t>Snedecker</a:t>
            </a:r>
            <a:endParaRPr lang="en-US" sz="2000" dirty="0" smtClean="0"/>
          </a:p>
          <a:p>
            <a:pPr lvl="3"/>
            <a:r>
              <a:rPr lang="en-US" dirty="0" err="1" smtClean="0"/>
              <a:t>Grodner</a:t>
            </a:r>
            <a:r>
              <a:rPr lang="en-US" dirty="0" smtClean="0"/>
              <a:t> et al.</a:t>
            </a:r>
          </a:p>
          <a:p>
            <a:pPr lvl="3"/>
            <a:r>
              <a:rPr lang="en-US" dirty="0" err="1" smtClean="0"/>
              <a:t>Degen</a:t>
            </a:r>
            <a:r>
              <a:rPr lang="en-US" dirty="0" smtClean="0"/>
              <a:t> &amp; Tanenhaus (Gumballs)</a:t>
            </a:r>
          </a:p>
          <a:p>
            <a:r>
              <a:rPr lang="en-US" sz="2400" dirty="0" smtClean="0"/>
              <a:t>Prosody</a:t>
            </a:r>
          </a:p>
          <a:p>
            <a:pPr lvl="2"/>
            <a:r>
              <a:rPr lang="en-US" sz="2000" dirty="0" smtClean="0"/>
              <a:t>Accent and information structure</a:t>
            </a:r>
          </a:p>
          <a:p>
            <a:pPr lvl="2"/>
            <a:r>
              <a:rPr lang="en-US" sz="2000" dirty="0" err="1" smtClean="0"/>
              <a:t>Disfluency</a:t>
            </a:r>
            <a:endParaRPr lang="en-US" sz="2000" dirty="0" smtClean="0"/>
          </a:p>
          <a:p>
            <a:pPr lvl="2"/>
            <a:r>
              <a:rPr lang="en-US" sz="2000" dirty="0" smtClean="0"/>
              <a:t>Pitch accents</a:t>
            </a:r>
          </a:p>
          <a:p>
            <a:pPr lvl="3"/>
            <a:r>
              <a:rPr lang="en-US" sz="1600" dirty="0" smtClean="0"/>
              <a:t>L+H* </a:t>
            </a:r>
            <a:r>
              <a:rPr lang="en-US" sz="1600" dirty="0" err="1" smtClean="0"/>
              <a:t>vs</a:t>
            </a:r>
            <a:r>
              <a:rPr lang="en-US" sz="1600" dirty="0" smtClean="0"/>
              <a:t> H* (contrastive focus)</a:t>
            </a:r>
          </a:p>
          <a:p>
            <a:pPr lvl="3"/>
            <a:r>
              <a:rPr lang="en-US" sz="1600" dirty="0" smtClean="0"/>
              <a:t>Boundary tones (L </a:t>
            </a:r>
            <a:r>
              <a:rPr lang="en-US" sz="1600" dirty="0" err="1" smtClean="0"/>
              <a:t>vs</a:t>
            </a:r>
            <a:r>
              <a:rPr lang="en-US" sz="1600" dirty="0" smtClean="0"/>
              <a:t> H)</a:t>
            </a:r>
          </a:p>
          <a:p>
            <a:pPr lvl="2"/>
            <a:r>
              <a:rPr lang="en-US" sz="2162" dirty="0" smtClean="0"/>
              <a:t>De-accenting</a:t>
            </a:r>
          </a:p>
          <a:p>
            <a:pPr lvl="2"/>
            <a:endParaRPr lang="en-US" sz="1600" dirty="0" smtClean="0"/>
          </a:p>
          <a:p>
            <a:pPr lvl="2"/>
            <a:endParaRPr lang="en-US" sz="1600" dirty="0" smtClean="0"/>
          </a:p>
          <a:p>
            <a:pPr lvl="2"/>
            <a:endParaRPr lang="en-US"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5058" name="Picture 4"/>
          <p:cNvPicPr>
            <a:picLocks noChangeAspect="1" noChangeArrowheads="1"/>
          </p:cNvPicPr>
          <p:nvPr/>
        </p:nvPicPr>
        <p:blipFill>
          <a:blip r:embed="rId3"/>
          <a:srcRect/>
          <a:stretch>
            <a:fillRect/>
          </a:stretch>
        </p:blipFill>
        <p:spPr bwMode="auto">
          <a:xfrm>
            <a:off x="457200" y="1066800"/>
            <a:ext cx="7888288" cy="4398963"/>
          </a:xfrm>
          <a:prstGeom prst="rect">
            <a:avLst/>
          </a:prstGeom>
          <a:noFill/>
          <a:ln w="9525">
            <a:noFill/>
            <a:miter lim="800000"/>
            <a:headEnd/>
            <a:tailEnd/>
          </a:ln>
        </p:spPr>
      </p:pic>
      <p:sp>
        <p:nvSpPr>
          <p:cNvPr id="734214" name="Text Box 6"/>
          <p:cNvSpPr txBox="1">
            <a:spLocks noChangeArrowheads="1"/>
          </p:cNvSpPr>
          <p:nvPr/>
        </p:nvSpPr>
        <p:spPr bwMode="auto">
          <a:xfrm>
            <a:off x="4648200" y="5638800"/>
            <a:ext cx="3810000" cy="457200"/>
          </a:xfrm>
          <a:prstGeom prst="rect">
            <a:avLst/>
          </a:prstGeom>
          <a:noFill/>
          <a:ln w="9525">
            <a:noFill/>
            <a:miter lim="800000"/>
            <a:headEnd/>
            <a:tailEnd/>
          </a:ln>
          <a:effectLst/>
        </p:spPr>
        <p:txBody>
          <a:bodyPr>
            <a:prstTxWarp prst="textNoShape">
              <a:avLst/>
            </a:prstTxWarp>
            <a:spAutoFit/>
          </a:bodyPr>
          <a:lstStyle/>
          <a:p>
            <a:pPr>
              <a:spcBef>
                <a:spcPct val="50000"/>
              </a:spcBef>
              <a:defRPr/>
            </a:pPr>
            <a:r>
              <a:rPr lang="en-US" i="1"/>
              <a:t>Put the </a:t>
            </a:r>
            <a:r>
              <a:rPr lang="en-US" i="1" u="sng">
                <a:effectLst>
                  <a:outerShdw blurRad="38100" dist="38100" dir="2700000" algn="tl">
                    <a:srgbClr val="DDDDDD"/>
                  </a:outerShdw>
                </a:effectLst>
              </a:rPr>
              <a:t>tape</a:t>
            </a:r>
            <a:r>
              <a:rPr lang="en-US" i="1"/>
              <a:t> below the car</a:t>
            </a:r>
          </a:p>
        </p:txBody>
      </p:sp>
      <p:sp>
        <p:nvSpPr>
          <p:cNvPr id="45060" name="Oval 7"/>
          <p:cNvSpPr>
            <a:spLocks noChangeAspect="1" noChangeArrowheads="1"/>
          </p:cNvSpPr>
          <p:nvPr/>
        </p:nvSpPr>
        <p:spPr bwMode="auto">
          <a:xfrm>
            <a:off x="3124200" y="2514600"/>
            <a:ext cx="1004888" cy="920750"/>
          </a:xfrm>
          <a:prstGeom prst="ellipse">
            <a:avLst/>
          </a:prstGeom>
          <a:noFill/>
          <a:ln w="38100">
            <a:solidFill>
              <a:schemeClr val="hlink"/>
            </a:solidFill>
            <a:round/>
            <a:headEnd/>
            <a:tailEnd/>
          </a:ln>
        </p:spPr>
        <p:txBody>
          <a:bodyPr wrap="none" anchor="ctr">
            <a:prstTxWarp prst="textNoShape">
              <a:avLst/>
            </a:prstTxWarp>
          </a:bodyPr>
          <a:lstStyle/>
          <a:p>
            <a:endParaRPr lang="en-US"/>
          </a:p>
        </p:txBody>
      </p:sp>
      <p:sp>
        <p:nvSpPr>
          <p:cNvPr id="45061" name="Oval 8"/>
          <p:cNvSpPr>
            <a:spLocks noChangeAspect="1" noChangeArrowheads="1"/>
          </p:cNvSpPr>
          <p:nvPr/>
        </p:nvSpPr>
        <p:spPr bwMode="auto">
          <a:xfrm>
            <a:off x="533400" y="3352800"/>
            <a:ext cx="1004888" cy="920750"/>
          </a:xfrm>
          <a:prstGeom prst="ellipse">
            <a:avLst/>
          </a:prstGeom>
          <a:noFill/>
          <a:ln w="38100">
            <a:solidFill>
              <a:srgbClr val="FF0000"/>
            </a:solidFill>
            <a:round/>
            <a:headEnd/>
            <a:tailEnd/>
          </a:ln>
        </p:spPr>
        <p:txBody>
          <a:bodyPr wrap="none" anchor="ctr">
            <a:prstTxWarp prst="textNoShape">
              <a:avLst/>
            </a:prstTxWarp>
          </a:bodyPr>
          <a:lstStyle/>
          <a:p>
            <a:endParaRPr lang="en-US"/>
          </a:p>
        </p:txBody>
      </p:sp>
      <p:sp>
        <p:nvSpPr>
          <p:cNvPr id="45062" name="Text Box 9"/>
          <p:cNvSpPr txBox="1">
            <a:spLocks noChangeArrowheads="1"/>
          </p:cNvSpPr>
          <p:nvPr/>
        </p:nvSpPr>
        <p:spPr bwMode="auto">
          <a:xfrm>
            <a:off x="0" y="0"/>
            <a:ext cx="9029700" cy="1016000"/>
          </a:xfrm>
          <a:prstGeom prst="rect">
            <a:avLst/>
          </a:prstGeom>
          <a:noFill/>
          <a:ln w="9525">
            <a:noFill/>
            <a:miter lim="800000"/>
            <a:headEnd/>
            <a:tailEnd/>
          </a:ln>
        </p:spPr>
        <p:txBody>
          <a:bodyPr>
            <a:prstTxWarp prst="textNoShape">
              <a:avLst/>
            </a:prstTxWarp>
            <a:spAutoFit/>
          </a:bodyPr>
          <a:lstStyle/>
          <a:p>
            <a:pPr algn="ctr">
              <a:spcBef>
                <a:spcPct val="50000"/>
              </a:spcBef>
            </a:pPr>
            <a:r>
              <a:rPr lang="en-US" b="0">
                <a:solidFill>
                  <a:schemeClr val="tx2"/>
                </a:solidFill>
                <a:ea typeface="MS Pゴシック" pitchFamily="-92" charset="-128"/>
                <a:cs typeface="MS Pゴシック" pitchFamily="-92" charset="-128"/>
              </a:rPr>
              <a:t>Evidence for Egocentrism</a:t>
            </a:r>
          </a:p>
          <a:p>
            <a:pPr>
              <a:spcBef>
                <a:spcPct val="50000"/>
              </a:spcBef>
            </a:pPr>
            <a:r>
              <a:rPr lang="en-US" sz="1800" b="0">
                <a:solidFill>
                  <a:schemeClr val="tx2"/>
                </a:solidFill>
                <a:ea typeface="MS Pゴシック" pitchFamily="-92" charset="-128"/>
                <a:cs typeface="MS Pゴシック" pitchFamily="-92" charset="-128"/>
              </a:rPr>
              <a:t>Keysar et al., 2000</a:t>
            </a:r>
            <a:r>
              <a:rPr lang="en-US" b="0">
                <a:solidFill>
                  <a:schemeClr val="tx2"/>
                </a:solidFill>
                <a:ea typeface="MS Pゴシック" pitchFamily="-92" charset="-128"/>
                <a:cs typeface="MS Pゴシック" pitchFamily="-92" charset="-128"/>
              </a:rPr>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a:xfrm>
            <a:off x="533400" y="0"/>
            <a:ext cx="8382000" cy="977900"/>
          </a:xfrm>
        </p:spPr>
        <p:txBody>
          <a:bodyPr/>
          <a:lstStyle/>
          <a:p>
            <a:r>
              <a:rPr lang="en-US" sz="2800" dirty="0"/>
              <a:t>Evidence for egocentrism: holding the bag </a:t>
            </a:r>
            <a:r>
              <a:rPr lang="en-US" sz="2400" dirty="0"/>
              <a:t/>
            </a:r>
            <a:br>
              <a:rPr lang="en-US" sz="2400" dirty="0"/>
            </a:br>
            <a:r>
              <a:rPr lang="en-US" sz="2400" dirty="0" err="1"/>
              <a:t>Keysar</a:t>
            </a:r>
            <a:r>
              <a:rPr lang="en-US" sz="2400" dirty="0"/>
              <a:t>, Lin &amp; Barr (Cognition, 2004)</a:t>
            </a:r>
          </a:p>
        </p:txBody>
      </p:sp>
      <p:sp>
        <p:nvSpPr>
          <p:cNvPr id="609283" name="Rectangle 3"/>
          <p:cNvSpPr>
            <a:spLocks noGrp="1" noChangeArrowheads="1"/>
          </p:cNvSpPr>
          <p:nvPr>
            <p:ph type="body" idx="1"/>
          </p:nvPr>
        </p:nvSpPr>
        <p:spPr>
          <a:xfrm>
            <a:off x="685800" y="1219200"/>
            <a:ext cx="7010400" cy="5257800"/>
          </a:xfrm>
        </p:spPr>
        <p:txBody>
          <a:bodyPr/>
          <a:lstStyle/>
          <a:p>
            <a:pPr>
              <a:buSzPct val="80000"/>
              <a:buFont typeface="Wingdings" charset="2"/>
              <a:buNone/>
            </a:pPr>
            <a:endParaRPr lang="en-US" sz="2600" dirty="0"/>
          </a:p>
          <a:p>
            <a:pPr>
              <a:buSzPct val="80000"/>
              <a:buFont typeface="Wingdings" charset="2"/>
              <a:buChar char="l"/>
            </a:pPr>
            <a:endParaRPr lang="en-US" sz="2600" dirty="0"/>
          </a:p>
          <a:p>
            <a:pPr>
              <a:buSzPct val="80000"/>
              <a:buFont typeface="Wingdings" charset="2"/>
              <a:buChar char="l"/>
            </a:pPr>
            <a:endParaRPr lang="en-US" sz="2600" dirty="0"/>
          </a:p>
          <a:p>
            <a:pPr>
              <a:buSzPct val="80000"/>
              <a:buFont typeface="Wingdings" charset="2"/>
              <a:buChar char="l"/>
            </a:pPr>
            <a:endParaRPr lang="en-US" sz="2600" dirty="0"/>
          </a:p>
          <a:p>
            <a:pPr>
              <a:buSzPct val="80000"/>
              <a:buFont typeface="Wingdings" charset="2"/>
              <a:buChar char="l"/>
            </a:pPr>
            <a:endParaRPr lang="en-US" sz="2600" dirty="0"/>
          </a:p>
          <a:p>
            <a:pPr>
              <a:buSzPct val="80000"/>
              <a:buFont typeface="Wingdings" charset="2"/>
              <a:buChar char="l"/>
            </a:pPr>
            <a:endParaRPr lang="en-US" sz="2600" dirty="0"/>
          </a:p>
          <a:p>
            <a:pPr>
              <a:buSzPct val="80000"/>
              <a:buFont typeface="Wingdings" charset="2"/>
              <a:buChar char="l"/>
            </a:pPr>
            <a:endParaRPr lang="en-US" sz="2600" dirty="0"/>
          </a:p>
          <a:p>
            <a:pPr>
              <a:buSzPct val="80000"/>
              <a:buFont typeface="Wingdings" charset="2"/>
              <a:buChar char="l"/>
            </a:pPr>
            <a:endParaRPr lang="en-US" sz="2600" dirty="0"/>
          </a:p>
          <a:p>
            <a:pPr>
              <a:buFont typeface="Wingdings" charset="2"/>
              <a:buChar char="v"/>
            </a:pPr>
            <a:endParaRPr lang="en-US" sz="2400" dirty="0"/>
          </a:p>
        </p:txBody>
      </p:sp>
      <p:sp>
        <p:nvSpPr>
          <p:cNvPr id="609285" name="Text Box 5"/>
          <p:cNvSpPr txBox="1">
            <a:spLocks noChangeArrowheads="1"/>
          </p:cNvSpPr>
          <p:nvPr/>
        </p:nvSpPr>
        <p:spPr bwMode="auto">
          <a:xfrm>
            <a:off x="457200" y="5578475"/>
            <a:ext cx="8458200" cy="762000"/>
          </a:xfrm>
          <a:prstGeom prst="rect">
            <a:avLst/>
          </a:prstGeom>
          <a:noFill/>
          <a:ln w="9525">
            <a:noFill/>
            <a:miter lim="800000"/>
            <a:headEnd/>
            <a:tailEnd/>
          </a:ln>
          <a:effectLst/>
        </p:spPr>
        <p:txBody>
          <a:bodyPr>
            <a:prstTxWarp prst="textNoShape">
              <a:avLst/>
            </a:prstTxWarp>
            <a:spAutoFit/>
          </a:bodyPr>
          <a:lstStyle/>
          <a:p>
            <a:pPr>
              <a:spcBef>
                <a:spcPct val="20000"/>
              </a:spcBef>
              <a:buFont typeface="Wingdings" charset="2"/>
              <a:buChar char="v"/>
            </a:pPr>
            <a:r>
              <a:rPr lang="en-US" sz="2000" b="0" dirty="0">
                <a:effectLst/>
              </a:rPr>
              <a:t>Participants considered the tape in the bag</a:t>
            </a:r>
            <a:endParaRPr lang="en-US" sz="2000" b="0" dirty="0" smtClean="0">
              <a:effectLst/>
            </a:endParaRPr>
          </a:p>
          <a:p>
            <a:pPr lvl="1">
              <a:spcBef>
                <a:spcPct val="20000"/>
              </a:spcBef>
              <a:buFont typeface="Wingdings" charset="2"/>
              <a:buChar char="v"/>
            </a:pPr>
            <a:r>
              <a:rPr lang="en-US" sz="2000" b="0" dirty="0" smtClean="0">
                <a:effectLst/>
              </a:rPr>
              <a:t>Often picked up bag</a:t>
            </a:r>
            <a:endParaRPr lang="en-US" dirty="0">
              <a:effectLst>
                <a:outerShdw blurRad="38100" dist="38100" dir="2700000" algn="tl">
                  <a:srgbClr val="FFFFFF"/>
                </a:outerShdw>
              </a:effectLst>
            </a:endParaRPr>
          </a:p>
        </p:txBody>
      </p:sp>
      <p:sp>
        <p:nvSpPr>
          <p:cNvPr id="609286" name="Text Box 6"/>
          <p:cNvSpPr txBox="1">
            <a:spLocks noChangeArrowheads="1"/>
          </p:cNvSpPr>
          <p:nvPr/>
        </p:nvSpPr>
        <p:spPr bwMode="auto">
          <a:xfrm>
            <a:off x="228600" y="6340475"/>
            <a:ext cx="8915400" cy="396875"/>
          </a:xfrm>
          <a:prstGeom prst="rect">
            <a:avLst/>
          </a:prstGeom>
          <a:noFill/>
          <a:ln w="9525">
            <a:noFill/>
            <a:miter lim="800000"/>
            <a:headEnd/>
            <a:tailEnd/>
          </a:ln>
          <a:effectLst/>
        </p:spPr>
        <p:txBody>
          <a:bodyPr>
            <a:prstTxWarp prst="textNoShape">
              <a:avLst/>
            </a:prstTxWarp>
            <a:spAutoFit/>
          </a:bodyPr>
          <a:lstStyle/>
          <a:p>
            <a:pPr>
              <a:spcBef>
                <a:spcPct val="20000"/>
              </a:spcBef>
              <a:buFont typeface="Wingdings" charset="2"/>
              <a:buChar char="v"/>
            </a:pPr>
            <a:r>
              <a:rPr lang="en-US" sz="2000" b="0" dirty="0" smtClean="0">
                <a:effectLst/>
              </a:rPr>
              <a:t>The object in privileged ground is a better fit of the description than shared object.</a:t>
            </a:r>
            <a:endParaRPr lang="en-US" sz="2000" b="0" dirty="0">
              <a:effectLst/>
            </a:endParaRPr>
          </a:p>
        </p:txBody>
      </p:sp>
      <p:pic>
        <p:nvPicPr>
          <p:cNvPr id="609288" name="Picture 8"/>
          <p:cNvPicPr>
            <a:picLocks noChangeAspect="1" noChangeArrowheads="1"/>
          </p:cNvPicPr>
          <p:nvPr/>
        </p:nvPicPr>
        <p:blipFill>
          <a:blip r:embed="rId3"/>
          <a:srcRect/>
          <a:stretch>
            <a:fillRect/>
          </a:stretch>
        </p:blipFill>
        <p:spPr bwMode="auto">
          <a:xfrm>
            <a:off x="1460491" y="977900"/>
            <a:ext cx="4987290" cy="4683252"/>
          </a:xfrm>
          <a:prstGeom prst="rect">
            <a:avLst/>
          </a:prstGeom>
          <a:noFill/>
          <a:ln w="9525">
            <a:noFill/>
            <a:miter lim="800000"/>
            <a:headEnd/>
            <a:tailEnd/>
          </a:ln>
          <a:effectLst/>
        </p:spPr>
      </p:pic>
      <p:sp>
        <p:nvSpPr>
          <p:cNvPr id="14" name="TextBox 13"/>
          <p:cNvSpPr txBox="1"/>
          <p:nvPr/>
        </p:nvSpPr>
        <p:spPr>
          <a:xfrm>
            <a:off x="4292600" y="3581400"/>
            <a:ext cx="3403600" cy="369332"/>
          </a:xfrm>
          <a:prstGeom prst="rect">
            <a:avLst/>
          </a:prstGeom>
          <a:noFill/>
        </p:spPr>
        <p:txBody>
          <a:bodyPr wrap="square" rtlCol="0">
            <a:spAutoFit/>
          </a:bodyPr>
          <a:lstStyle/>
          <a:p>
            <a:pPr>
              <a:spcBef>
                <a:spcPct val="20000"/>
              </a:spcBef>
              <a:buSzPct val="80000"/>
              <a:buFont typeface="Wingdings" charset="2"/>
              <a:buNone/>
            </a:pPr>
            <a:r>
              <a:rPr lang="en-US" i="1" dirty="0" smtClean="0"/>
              <a:t>pick up the tape</a:t>
            </a:r>
            <a:endParaRPr lang="en-US" dirty="0">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9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9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285" grpId="0"/>
      <p:bldP spid="609286" grpId="0"/>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16452" name="Picture 4" descr="barr"/>
          <p:cNvPicPr>
            <a:picLocks noChangeAspect="1" noChangeArrowheads="1"/>
          </p:cNvPicPr>
          <p:nvPr/>
        </p:nvPicPr>
        <p:blipFill>
          <a:blip r:embed="rId3"/>
          <a:srcRect/>
          <a:stretch>
            <a:fillRect/>
          </a:stretch>
        </p:blipFill>
        <p:spPr bwMode="auto">
          <a:xfrm>
            <a:off x="4724400" y="1228405"/>
            <a:ext cx="4075113" cy="5589588"/>
          </a:xfrm>
          <a:prstGeom prst="rect">
            <a:avLst/>
          </a:prstGeom>
          <a:noFill/>
        </p:spPr>
      </p:pic>
      <p:sp>
        <p:nvSpPr>
          <p:cNvPr id="616453" name="Text Box 5"/>
          <p:cNvSpPr txBox="1">
            <a:spLocks noChangeArrowheads="1"/>
          </p:cNvSpPr>
          <p:nvPr/>
        </p:nvSpPr>
        <p:spPr bwMode="auto">
          <a:xfrm>
            <a:off x="1066800" y="0"/>
            <a:ext cx="6934200" cy="81560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dirty="0" err="1">
                <a:effectLst>
                  <a:outerShdw blurRad="38100" dist="38100" dir="2700000" algn="tl">
                    <a:srgbClr val="FFFFFF"/>
                  </a:outerShdw>
                </a:effectLst>
              </a:rPr>
              <a:t>Kronmuller</a:t>
            </a:r>
            <a:r>
              <a:rPr lang="en-US" sz="2000" dirty="0">
                <a:effectLst>
                  <a:outerShdw blurRad="38100" dist="38100" dir="2700000" algn="tl">
                    <a:srgbClr val="FFFFFF"/>
                  </a:outerShdw>
                </a:effectLst>
              </a:rPr>
              <a:t> &amp; Barr (JML, 2007)</a:t>
            </a:r>
          </a:p>
          <a:p>
            <a:pPr algn="ctr">
              <a:spcBef>
                <a:spcPct val="50000"/>
              </a:spcBef>
            </a:pPr>
            <a:endParaRPr lang="en-US" dirty="0">
              <a:effectLst>
                <a:outerShdw blurRad="38100" dist="38100" dir="2700000" algn="tl">
                  <a:srgbClr val="FFFFFF"/>
                </a:outerShdw>
              </a:effectLst>
            </a:endParaRPr>
          </a:p>
        </p:txBody>
      </p:sp>
      <p:sp>
        <p:nvSpPr>
          <p:cNvPr id="616454" name="Text Box 6"/>
          <p:cNvSpPr txBox="1">
            <a:spLocks noChangeArrowheads="1"/>
          </p:cNvSpPr>
          <p:nvPr/>
        </p:nvSpPr>
        <p:spPr bwMode="auto">
          <a:xfrm>
            <a:off x="2311400" y="458509"/>
            <a:ext cx="4826000" cy="369332"/>
          </a:xfrm>
          <a:prstGeom prst="rect">
            <a:avLst/>
          </a:prstGeom>
          <a:noFill/>
          <a:ln w="9525">
            <a:noFill/>
            <a:miter lim="800000"/>
            <a:headEnd/>
            <a:tailEnd/>
          </a:ln>
          <a:effectLst/>
        </p:spPr>
        <p:txBody>
          <a:bodyPr wrap="square">
            <a:prstTxWarp prst="textNoShape">
              <a:avLst/>
            </a:prstTxWarp>
            <a:spAutoFit/>
          </a:bodyPr>
          <a:lstStyle/>
          <a:p>
            <a:r>
              <a:rPr lang="en-US" sz="1800" dirty="0">
                <a:effectLst>
                  <a:outerShdw blurRad="38100" dist="38100" dir="2700000" algn="tl">
                    <a:srgbClr val="FFFFFF"/>
                  </a:outerShdw>
                </a:effectLst>
              </a:rPr>
              <a:t>Precedents/conceptual </a:t>
            </a:r>
            <a:r>
              <a:rPr lang="en-US" sz="1800" dirty="0" smtClean="0">
                <a:effectLst>
                  <a:outerShdw blurRad="38100" dist="38100" dir="2700000" algn="tl">
                    <a:srgbClr val="FFFFFF"/>
                  </a:outerShdw>
                </a:effectLst>
              </a:rPr>
              <a:t>pacts: two stage model</a:t>
            </a:r>
            <a:endParaRPr lang="en-US" sz="1800" dirty="0">
              <a:effectLst>
                <a:outerShdw blurRad="38100" dist="38100" dir="2700000" algn="tl">
                  <a:srgbClr val="FFFFFF"/>
                </a:outerShdw>
              </a:effectLst>
            </a:endParaRPr>
          </a:p>
        </p:txBody>
      </p:sp>
      <p:pic>
        <p:nvPicPr>
          <p:cNvPr id="616455" name="Picture 7" descr="barr"/>
          <p:cNvPicPr>
            <a:picLocks noChangeAspect="1" noChangeArrowheads="1"/>
          </p:cNvPicPr>
          <p:nvPr/>
        </p:nvPicPr>
        <p:blipFill>
          <a:blip r:embed="rId4"/>
          <a:srcRect/>
          <a:stretch>
            <a:fillRect/>
          </a:stretch>
        </p:blipFill>
        <p:spPr bwMode="auto">
          <a:xfrm>
            <a:off x="198442" y="914406"/>
            <a:ext cx="3564414" cy="3374734"/>
          </a:xfrm>
          <a:prstGeom prst="rect">
            <a:avLst/>
          </a:prstGeom>
          <a:noFill/>
        </p:spPr>
      </p:pic>
      <p:pic>
        <p:nvPicPr>
          <p:cNvPr id="6" name="Picture 6" descr="barr"/>
          <p:cNvPicPr>
            <a:picLocks noChangeAspect="1" noChangeArrowheads="1"/>
          </p:cNvPicPr>
          <p:nvPr/>
        </p:nvPicPr>
        <p:blipFill>
          <a:blip r:embed="rId5"/>
          <a:srcRect/>
          <a:stretch>
            <a:fillRect/>
          </a:stretch>
        </p:blipFill>
        <p:spPr bwMode="auto">
          <a:xfrm>
            <a:off x="198442" y="4289140"/>
            <a:ext cx="3852276" cy="2528853"/>
          </a:xfrm>
          <a:prstGeom prst="rect">
            <a:avLst/>
          </a:prstGeom>
          <a:noFill/>
        </p:spPr>
      </p:pic>
      <p:cxnSp>
        <p:nvCxnSpPr>
          <p:cNvPr id="14" name="Straight Arrow Connector 13"/>
          <p:cNvCxnSpPr/>
          <p:nvPr/>
        </p:nvCxnSpPr>
        <p:spPr>
          <a:xfrm rot="16200000" flipH="1">
            <a:off x="1453675" y="5862480"/>
            <a:ext cx="432753" cy="1143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6200000" flipH="1">
            <a:off x="5274780" y="2857471"/>
            <a:ext cx="432753" cy="1143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flipH="1">
            <a:off x="5389083" y="5798503"/>
            <a:ext cx="432753" cy="1143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6200000" flipH="1">
            <a:off x="3136423" y="5410199"/>
            <a:ext cx="432754" cy="2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6200000" flipH="1">
            <a:off x="6247923" y="2242790"/>
            <a:ext cx="432754" cy="2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H="1">
            <a:off x="6984523" y="5193822"/>
            <a:ext cx="432754" cy="2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egocentric speaker </a:t>
            </a:r>
            <a:br>
              <a:rPr lang="en-US" sz="3600" dirty="0" smtClean="0"/>
            </a:br>
            <a:r>
              <a:rPr lang="en-US" sz="2400" dirty="0" smtClean="0"/>
              <a:t>(No Audience design)</a:t>
            </a:r>
            <a:endParaRPr lang="en-US" sz="2400" dirty="0"/>
          </a:p>
        </p:txBody>
      </p:sp>
      <p:sp>
        <p:nvSpPr>
          <p:cNvPr id="3" name="Content Placeholder 2"/>
          <p:cNvSpPr>
            <a:spLocks noGrp="1"/>
          </p:cNvSpPr>
          <p:nvPr>
            <p:ph idx="1"/>
          </p:nvPr>
        </p:nvSpPr>
        <p:spPr/>
        <p:txBody>
          <a:bodyPr>
            <a:normAutofit/>
          </a:bodyPr>
          <a:lstStyle/>
          <a:p>
            <a:r>
              <a:rPr lang="en-US" sz="2800" dirty="0" smtClean="0"/>
              <a:t>Ambiguity avoidance</a:t>
            </a:r>
          </a:p>
          <a:p>
            <a:r>
              <a:rPr lang="en-US" sz="2800" dirty="0" smtClean="0"/>
              <a:t>Limited use of prosody to disambiguate</a:t>
            </a:r>
          </a:p>
          <a:p>
            <a:r>
              <a:rPr lang="en-US" sz="2800" dirty="0" smtClean="0"/>
              <a:t>Modification does not consider addressee perspective</a:t>
            </a:r>
          </a:p>
          <a:p>
            <a:endParaRPr lang="en-US" sz="2800" dirty="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pPr>
              <a:defRPr/>
            </a:pPr>
            <a:r>
              <a:rPr lang="en-US" sz="3600" b="1" dirty="0" smtClean="0"/>
              <a:t>Context-independent initial processing</a:t>
            </a:r>
            <a:endParaRPr lang="en-US" sz="3600" b="1" dirty="0"/>
          </a:p>
        </p:txBody>
      </p:sp>
      <p:sp>
        <p:nvSpPr>
          <p:cNvPr id="3" name="Content Placeholder 2"/>
          <p:cNvSpPr>
            <a:spLocks noGrp="1"/>
          </p:cNvSpPr>
          <p:nvPr>
            <p:ph idx="1"/>
          </p:nvPr>
        </p:nvSpPr>
        <p:spPr>
          <a:xfrm>
            <a:off x="228600" y="1295400"/>
            <a:ext cx="8915400" cy="5029200"/>
          </a:xfrm>
        </p:spPr>
        <p:txBody>
          <a:bodyPr/>
          <a:lstStyle/>
          <a:p>
            <a:pPr>
              <a:defRPr/>
            </a:pPr>
            <a:r>
              <a:rPr lang="en-US" dirty="0" smtClean="0"/>
              <a:t>Egocentric initial processing with second-stage consideration of errors if something goes wrong</a:t>
            </a:r>
          </a:p>
          <a:p>
            <a:pPr>
              <a:defRPr/>
            </a:pPr>
            <a:r>
              <a:rPr lang="en-US" dirty="0" smtClean="0"/>
              <a:t>Been there, seen that:</a:t>
            </a:r>
          </a:p>
          <a:p>
            <a:pPr lvl="1">
              <a:defRPr/>
            </a:pPr>
            <a:r>
              <a:rPr lang="en-US" dirty="0" smtClean="0"/>
              <a:t>Two-stage models of ambiguity resolution</a:t>
            </a:r>
          </a:p>
          <a:p>
            <a:pPr lvl="3">
              <a:defRPr/>
            </a:pPr>
            <a:r>
              <a:rPr lang="en-US" dirty="0" smtClean="0"/>
              <a:t>The horse raced past the barn fell.</a:t>
            </a:r>
          </a:p>
          <a:p>
            <a:pPr lvl="3">
              <a:defRPr/>
            </a:pPr>
            <a:r>
              <a:rPr lang="en-US" dirty="0" smtClean="0"/>
              <a:t>The raft floated down the river sank</a:t>
            </a:r>
          </a:p>
          <a:p>
            <a:pPr lvl="1">
              <a:defRPr/>
            </a:pPr>
            <a:r>
              <a:rPr lang="en-US" dirty="0" smtClean="0"/>
              <a:t>Constraint-based reanalysis of problem/data*</a:t>
            </a:r>
          </a:p>
          <a:p>
            <a:pPr lvl="3">
              <a:defRPr/>
            </a:pPr>
            <a:r>
              <a:rPr lang="en-US" dirty="0" smtClean="0"/>
              <a:t>The landmine buried in the sand exploded</a:t>
            </a:r>
          </a:p>
          <a:p>
            <a:pPr lvl="3">
              <a:defRPr/>
            </a:pPr>
            <a:r>
              <a:rPr lang="en-US" dirty="0" smtClean="0"/>
              <a:t>The salmon released in the stream spawned</a:t>
            </a:r>
          </a:p>
          <a:p>
            <a:pPr lvl="1">
              <a:buFont typeface="Times" charset="0"/>
              <a:buNone/>
              <a:defRPr/>
            </a:pPr>
            <a:r>
              <a:rPr lang="en-US" sz="2400" i="1" dirty="0" smtClean="0"/>
              <a:t>* </a:t>
            </a:r>
            <a:r>
              <a:rPr lang="en-US" sz="2400" i="1" dirty="0" err="1" smtClean="0"/>
              <a:t>As</a:t>
            </a:r>
            <a:r>
              <a:rPr lang="en-US" sz="1200" i="1" dirty="0" err="1" smtClean="0"/>
              <a:t>(n)</a:t>
            </a:r>
            <a:r>
              <a:rPr lang="en-US" sz="2400" i="1" dirty="0" err="1" smtClean="0"/>
              <a:t>ide</a:t>
            </a:r>
            <a:r>
              <a:rPr lang="en-US" sz="2400" i="1" dirty="0" smtClean="0"/>
              <a:t> about teaching and confusion</a:t>
            </a:r>
          </a:p>
          <a:p>
            <a:pPr>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1986" name="Picture 4"/>
          <p:cNvPicPr>
            <a:picLocks noChangeAspect="1" noChangeArrowheads="1"/>
          </p:cNvPicPr>
          <p:nvPr/>
        </p:nvPicPr>
        <p:blipFill>
          <a:blip r:embed="rId3"/>
          <a:srcRect/>
          <a:stretch>
            <a:fillRect/>
          </a:stretch>
        </p:blipFill>
        <p:spPr bwMode="auto">
          <a:xfrm>
            <a:off x="457200" y="1066800"/>
            <a:ext cx="7888288" cy="4398963"/>
          </a:xfrm>
          <a:prstGeom prst="rect">
            <a:avLst/>
          </a:prstGeom>
          <a:noFill/>
          <a:ln w="9525">
            <a:noFill/>
            <a:miter lim="800000"/>
            <a:headEnd/>
            <a:tailEnd/>
          </a:ln>
        </p:spPr>
      </p:pic>
      <p:sp>
        <p:nvSpPr>
          <p:cNvPr id="734214" name="Text Box 6"/>
          <p:cNvSpPr txBox="1">
            <a:spLocks noChangeArrowheads="1"/>
          </p:cNvSpPr>
          <p:nvPr/>
        </p:nvSpPr>
        <p:spPr bwMode="auto">
          <a:xfrm>
            <a:off x="4648200" y="5638800"/>
            <a:ext cx="3810000" cy="457200"/>
          </a:xfrm>
          <a:prstGeom prst="rect">
            <a:avLst/>
          </a:prstGeom>
          <a:noFill/>
          <a:ln w="9525">
            <a:noFill/>
            <a:miter lim="800000"/>
            <a:headEnd/>
            <a:tailEnd/>
          </a:ln>
          <a:effectLst/>
        </p:spPr>
        <p:txBody>
          <a:bodyPr>
            <a:prstTxWarp prst="textNoShape">
              <a:avLst/>
            </a:prstTxWarp>
            <a:spAutoFit/>
          </a:bodyPr>
          <a:lstStyle/>
          <a:p>
            <a:pPr>
              <a:spcBef>
                <a:spcPct val="50000"/>
              </a:spcBef>
              <a:defRPr/>
            </a:pPr>
            <a:r>
              <a:rPr lang="en-US" i="1"/>
              <a:t>Put the </a:t>
            </a:r>
            <a:r>
              <a:rPr lang="en-US" i="1" u="sng">
                <a:effectLst>
                  <a:outerShdw blurRad="38100" dist="38100" dir="2700000" algn="tl">
                    <a:srgbClr val="DDDDDD"/>
                  </a:outerShdw>
                </a:effectLst>
              </a:rPr>
              <a:t>tape</a:t>
            </a:r>
            <a:r>
              <a:rPr lang="en-US" i="1"/>
              <a:t> below the car</a:t>
            </a:r>
          </a:p>
        </p:txBody>
      </p:sp>
      <p:sp>
        <p:nvSpPr>
          <p:cNvPr id="41988" name="Oval 7"/>
          <p:cNvSpPr>
            <a:spLocks noChangeAspect="1" noChangeArrowheads="1"/>
          </p:cNvSpPr>
          <p:nvPr/>
        </p:nvSpPr>
        <p:spPr bwMode="auto">
          <a:xfrm>
            <a:off x="3124200" y="2514600"/>
            <a:ext cx="1004888" cy="920750"/>
          </a:xfrm>
          <a:prstGeom prst="ellipse">
            <a:avLst/>
          </a:prstGeom>
          <a:noFill/>
          <a:ln w="38100">
            <a:solidFill>
              <a:schemeClr val="hlink"/>
            </a:solidFill>
            <a:round/>
            <a:headEnd/>
            <a:tailEnd/>
          </a:ln>
        </p:spPr>
        <p:txBody>
          <a:bodyPr wrap="none" anchor="ctr">
            <a:prstTxWarp prst="textNoShape">
              <a:avLst/>
            </a:prstTxWarp>
          </a:bodyPr>
          <a:lstStyle/>
          <a:p>
            <a:endParaRPr lang="en-US"/>
          </a:p>
        </p:txBody>
      </p:sp>
      <p:sp>
        <p:nvSpPr>
          <p:cNvPr id="41989" name="Oval 8"/>
          <p:cNvSpPr>
            <a:spLocks noChangeAspect="1" noChangeArrowheads="1"/>
          </p:cNvSpPr>
          <p:nvPr/>
        </p:nvSpPr>
        <p:spPr bwMode="auto">
          <a:xfrm>
            <a:off x="533400" y="3352800"/>
            <a:ext cx="1004888" cy="920750"/>
          </a:xfrm>
          <a:prstGeom prst="ellipse">
            <a:avLst/>
          </a:prstGeom>
          <a:noFill/>
          <a:ln w="38100">
            <a:solidFill>
              <a:srgbClr val="FF0000"/>
            </a:solidFill>
            <a:round/>
            <a:headEnd/>
            <a:tailEnd/>
          </a:ln>
        </p:spPr>
        <p:txBody>
          <a:bodyPr wrap="none" anchor="ctr">
            <a:prstTxWarp prst="textNoShape">
              <a:avLst/>
            </a:prstTxWarp>
          </a:bodyPr>
          <a:lstStyle/>
          <a:p>
            <a:endParaRPr lang="en-US"/>
          </a:p>
        </p:txBody>
      </p:sp>
      <p:sp>
        <p:nvSpPr>
          <p:cNvPr id="41990" name="Text Box 9"/>
          <p:cNvSpPr txBox="1">
            <a:spLocks noChangeArrowheads="1"/>
          </p:cNvSpPr>
          <p:nvPr/>
        </p:nvSpPr>
        <p:spPr bwMode="auto">
          <a:xfrm>
            <a:off x="0" y="0"/>
            <a:ext cx="9029700" cy="1016000"/>
          </a:xfrm>
          <a:prstGeom prst="rect">
            <a:avLst/>
          </a:prstGeom>
          <a:noFill/>
          <a:ln w="9525">
            <a:noFill/>
            <a:miter lim="800000"/>
            <a:headEnd/>
            <a:tailEnd/>
          </a:ln>
        </p:spPr>
        <p:txBody>
          <a:bodyPr>
            <a:prstTxWarp prst="textNoShape">
              <a:avLst/>
            </a:prstTxWarp>
            <a:spAutoFit/>
          </a:bodyPr>
          <a:lstStyle/>
          <a:p>
            <a:pPr algn="ctr">
              <a:spcBef>
                <a:spcPct val="50000"/>
              </a:spcBef>
            </a:pPr>
            <a:r>
              <a:rPr lang="en-US" b="0">
                <a:solidFill>
                  <a:schemeClr val="tx2"/>
                </a:solidFill>
                <a:ea typeface="MS Pゴシック" pitchFamily="-92" charset="-128"/>
                <a:cs typeface="MS Pゴシック" pitchFamily="-92" charset="-128"/>
              </a:rPr>
              <a:t>Evidence for Egocentrism</a:t>
            </a:r>
          </a:p>
          <a:p>
            <a:pPr>
              <a:spcBef>
                <a:spcPct val="50000"/>
              </a:spcBef>
            </a:pPr>
            <a:r>
              <a:rPr lang="en-US" sz="1800" b="0">
                <a:solidFill>
                  <a:schemeClr val="tx2"/>
                </a:solidFill>
                <a:ea typeface="MS Pゴシック" pitchFamily="-92" charset="-128"/>
                <a:cs typeface="MS Pゴシック" pitchFamily="-92" charset="-128"/>
              </a:rPr>
              <a:t>Keysar et al., 2000</a:t>
            </a:r>
            <a:r>
              <a:rPr lang="en-US" b="0">
                <a:solidFill>
                  <a:schemeClr val="tx2"/>
                </a:solidFill>
                <a:ea typeface="MS Pゴシック" pitchFamily="-92" charset="-128"/>
                <a:cs typeface="MS Pゴシック" pitchFamily="-92" charset="-128"/>
              </a:rPr>
              <a: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457200" y="152400"/>
            <a:ext cx="7772400" cy="609600"/>
          </a:xfrm>
        </p:spPr>
        <p:txBody>
          <a:bodyPr/>
          <a:lstStyle/>
          <a:p>
            <a:r>
              <a:rPr lang="en-US" sz="2800"/>
              <a:t>Nadig &amp; Sedivy (Psych Science, 2002)</a:t>
            </a:r>
            <a:endParaRPr lang="en-US"/>
          </a:p>
        </p:txBody>
      </p:sp>
      <p:pic>
        <p:nvPicPr>
          <p:cNvPr id="598021" name="Picture 5"/>
          <p:cNvPicPr>
            <a:picLocks noChangeAspect="1" noChangeArrowheads="1"/>
          </p:cNvPicPr>
          <p:nvPr/>
        </p:nvPicPr>
        <p:blipFill>
          <a:blip r:embed="rId3"/>
          <a:srcRect/>
          <a:stretch>
            <a:fillRect/>
          </a:stretch>
        </p:blipFill>
        <p:spPr bwMode="auto">
          <a:xfrm>
            <a:off x="152400" y="914400"/>
            <a:ext cx="4332288" cy="3090863"/>
          </a:xfrm>
          <a:prstGeom prst="rect">
            <a:avLst/>
          </a:prstGeom>
          <a:noFill/>
          <a:ln w="9525">
            <a:noFill/>
            <a:miter lim="800000"/>
            <a:headEnd/>
            <a:tailEnd/>
          </a:ln>
          <a:effectLst/>
        </p:spPr>
      </p:pic>
      <p:sp>
        <p:nvSpPr>
          <p:cNvPr id="598024" name="Text Box 8"/>
          <p:cNvSpPr txBox="1">
            <a:spLocks noChangeArrowheads="1"/>
          </p:cNvSpPr>
          <p:nvPr/>
        </p:nvSpPr>
        <p:spPr bwMode="auto">
          <a:xfrm>
            <a:off x="4648200" y="1371600"/>
            <a:ext cx="4038600" cy="228282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effectLst>
                  <a:outerShdw blurRad="38100" dist="38100" dir="2700000" algn="tl">
                    <a:srgbClr val="FFFFFF"/>
                  </a:outerShdw>
                </a:effectLst>
              </a:rPr>
              <a:t>Children used scalars most often when contrast objects in common ground, least often when no contrast and intermediate when contrast is in privileged ground.</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2118" name="Picture 6" descr="NadigSedivy2002images_Page_5_Image_0001"/>
          <p:cNvPicPr>
            <a:picLocks noChangeAspect="1" noChangeArrowheads="1"/>
          </p:cNvPicPr>
          <p:nvPr/>
        </p:nvPicPr>
        <p:blipFill>
          <a:blip r:embed="rId3"/>
          <a:srcRect/>
          <a:stretch>
            <a:fillRect/>
          </a:stretch>
        </p:blipFill>
        <p:spPr bwMode="auto">
          <a:xfrm>
            <a:off x="5410200" y="0"/>
            <a:ext cx="3363913" cy="6097588"/>
          </a:xfrm>
          <a:prstGeom prst="rect">
            <a:avLst/>
          </a:prstGeom>
          <a:noFill/>
        </p:spPr>
      </p:pic>
      <p:pic>
        <p:nvPicPr>
          <p:cNvPr id="602119" name="Picture 7" descr="NadigSedivy2002images_Page_3_Image_0001"/>
          <p:cNvPicPr>
            <a:picLocks noChangeAspect="1" noChangeArrowheads="1"/>
          </p:cNvPicPr>
          <p:nvPr/>
        </p:nvPicPr>
        <p:blipFill>
          <a:blip r:embed="rId4"/>
          <a:srcRect/>
          <a:stretch>
            <a:fillRect/>
          </a:stretch>
        </p:blipFill>
        <p:spPr bwMode="auto">
          <a:xfrm>
            <a:off x="304800" y="228600"/>
            <a:ext cx="4724400" cy="4449763"/>
          </a:xfrm>
          <a:prstGeom prst="rect">
            <a:avLst/>
          </a:prstGeom>
          <a:noFill/>
        </p:spPr>
      </p:pic>
      <p:sp>
        <p:nvSpPr>
          <p:cNvPr id="602120" name="Text Box 8"/>
          <p:cNvSpPr txBox="1">
            <a:spLocks noChangeArrowheads="1"/>
          </p:cNvSpPr>
          <p:nvPr/>
        </p:nvSpPr>
        <p:spPr bwMode="auto">
          <a:xfrm>
            <a:off x="152400" y="5029200"/>
            <a:ext cx="5105400" cy="1260475"/>
          </a:xfrm>
          <a:prstGeom prst="rect">
            <a:avLst/>
          </a:prstGeom>
          <a:noFill/>
          <a:ln w="9525">
            <a:noFill/>
            <a:miter lim="800000"/>
            <a:headEnd/>
            <a:tailEnd/>
          </a:ln>
          <a:effectLst/>
        </p:spPr>
        <p:txBody>
          <a:bodyPr>
            <a:prstTxWarp prst="textNoShape">
              <a:avLst/>
            </a:prstTxWarp>
            <a:spAutoFit/>
          </a:bodyPr>
          <a:lstStyle/>
          <a:p>
            <a:pPr>
              <a:spcBef>
                <a:spcPct val="20000"/>
              </a:spcBef>
              <a:buClr>
                <a:schemeClr val="tx1"/>
              </a:buClr>
              <a:buSzPct val="70000"/>
              <a:buFont typeface="Wingdings" charset="2"/>
              <a:buChar char="v"/>
            </a:pPr>
            <a:r>
              <a:rPr lang="en-US" b="0">
                <a:effectLst/>
              </a:rPr>
              <a:t>Problem 1: infelicitous instruction.</a:t>
            </a:r>
          </a:p>
          <a:p>
            <a:pPr>
              <a:spcBef>
                <a:spcPct val="20000"/>
              </a:spcBef>
              <a:buClr>
                <a:schemeClr val="tx1"/>
              </a:buClr>
              <a:buSzPct val="70000"/>
              <a:buFont typeface="Wingdings" charset="2"/>
              <a:buChar char="v"/>
            </a:pPr>
            <a:r>
              <a:rPr lang="en-US" b="0">
                <a:effectLst/>
              </a:rPr>
              <a:t>Problem 2: global ambiguity. Perhaps integrate this information as last resort?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2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20" grpId="0"/>
    </p:bld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685800" y="152400"/>
            <a:ext cx="7772400" cy="838200"/>
          </a:xfrm>
        </p:spPr>
        <p:txBody>
          <a:bodyPr/>
          <a:lstStyle/>
          <a:p>
            <a:r>
              <a:rPr lang="en-US" sz="3300"/>
              <a:t>Hanna, Tanenhaus &amp; Trueswell (2003)</a:t>
            </a:r>
          </a:p>
        </p:txBody>
      </p:sp>
      <p:graphicFrame>
        <p:nvGraphicFramePr>
          <p:cNvPr id="620547" name="Object 3"/>
          <p:cNvGraphicFramePr>
            <a:graphicFrameLocks noChangeAspect="1"/>
          </p:cNvGraphicFramePr>
          <p:nvPr>
            <p:ph type="body" idx="1"/>
          </p:nvPr>
        </p:nvGraphicFramePr>
        <p:xfrm>
          <a:off x="4343400" y="1219200"/>
          <a:ext cx="4276725" cy="2590800"/>
        </p:xfrm>
        <a:graphic>
          <a:graphicData uri="http://schemas.openxmlformats.org/presentationml/2006/ole">
            <p:oleObj spid="_x0000_s44034" name="Document" r:id="rId4" imgW="4992624" imgH="3023616" progId="Word.Document.8">
              <p:embed/>
            </p:oleObj>
          </a:graphicData>
        </a:graphic>
      </p:graphicFrame>
      <p:pic>
        <p:nvPicPr>
          <p:cNvPr id="620548" name="Picture 4"/>
          <p:cNvPicPr>
            <a:picLocks noChangeAspect="1" noChangeArrowheads="1"/>
          </p:cNvPicPr>
          <p:nvPr/>
        </p:nvPicPr>
        <p:blipFill>
          <a:blip r:embed="rId5"/>
          <a:srcRect/>
          <a:stretch>
            <a:fillRect/>
          </a:stretch>
        </p:blipFill>
        <p:spPr bwMode="auto">
          <a:xfrm>
            <a:off x="152400" y="1368425"/>
            <a:ext cx="3378200" cy="2060575"/>
          </a:xfrm>
          <a:prstGeom prst="rect">
            <a:avLst/>
          </a:prstGeom>
          <a:noFill/>
          <a:ln w="9525">
            <a:noFill/>
            <a:miter lim="800000"/>
            <a:headEnd/>
            <a:tailEnd/>
          </a:ln>
          <a:effectLst/>
        </p:spPr>
      </p:pic>
      <p:sp>
        <p:nvSpPr>
          <p:cNvPr id="620549" name="Text Box 5"/>
          <p:cNvSpPr txBox="1">
            <a:spLocks noChangeArrowheads="1"/>
          </p:cNvSpPr>
          <p:nvPr/>
        </p:nvSpPr>
        <p:spPr bwMode="auto">
          <a:xfrm>
            <a:off x="0" y="990600"/>
            <a:ext cx="4419600" cy="366713"/>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US" sz="1800" b="0" i="1">
                <a:effectLst/>
                <a:latin typeface="Arial" charset="0"/>
                <a:ea typeface="Arial" charset="0"/>
                <a:cs typeface="Arial" charset="0"/>
              </a:rPr>
              <a:t>“Now put the blue triangle on the red one</a:t>
            </a:r>
            <a:r>
              <a:rPr lang="en-US" sz="1800" b="0">
                <a:effectLst/>
                <a:latin typeface="Arial" charset="0"/>
                <a:ea typeface="Arial" charset="0"/>
                <a:cs typeface="Arial" charset="0"/>
              </a:rPr>
              <a:t>”</a:t>
            </a:r>
          </a:p>
        </p:txBody>
      </p:sp>
      <p:graphicFrame>
        <p:nvGraphicFramePr>
          <p:cNvPr id="620550" name="Object 6"/>
          <p:cNvGraphicFramePr>
            <a:graphicFrameLocks noChangeAspect="1"/>
          </p:cNvGraphicFramePr>
          <p:nvPr/>
        </p:nvGraphicFramePr>
        <p:xfrm>
          <a:off x="0" y="3873500"/>
          <a:ext cx="4965700" cy="2984500"/>
        </p:xfrm>
        <a:graphic>
          <a:graphicData uri="http://schemas.openxmlformats.org/presentationml/2006/ole">
            <p:oleObj spid="_x0000_s44035" name="Document" r:id="rId6" imgW="4965192" imgH="2983992" progId="Word.Document.8">
              <p:embed/>
            </p:oleObj>
          </a:graphicData>
        </a:graphic>
      </p:graphicFrame>
      <p:graphicFrame>
        <p:nvGraphicFramePr>
          <p:cNvPr id="620551" name="Object 7"/>
          <p:cNvGraphicFramePr>
            <a:graphicFrameLocks noChangeAspect="1"/>
          </p:cNvGraphicFramePr>
          <p:nvPr/>
        </p:nvGraphicFramePr>
        <p:xfrm>
          <a:off x="4165600" y="3862388"/>
          <a:ext cx="4978400" cy="2995612"/>
        </p:xfrm>
        <a:graphic>
          <a:graphicData uri="http://schemas.openxmlformats.org/presentationml/2006/ole">
            <p:oleObj spid="_x0000_s44036" name="Document" r:id="rId7" imgW="4977384" imgH="2996184" progId="Word.Document.8">
              <p:embed/>
            </p:oleObj>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87779" name="Object 3"/>
          <p:cNvGraphicFramePr>
            <a:graphicFrameLocks noChangeAspect="1"/>
          </p:cNvGraphicFramePr>
          <p:nvPr>
            <p:ph type="body" idx="1"/>
          </p:nvPr>
        </p:nvGraphicFramePr>
        <p:xfrm>
          <a:off x="2093913" y="230188"/>
          <a:ext cx="4497387" cy="6397625"/>
        </p:xfrm>
        <a:graphic>
          <a:graphicData uri="http://schemas.openxmlformats.org/presentationml/2006/ole">
            <p:oleObj spid="_x0000_s46082" name="Document" r:id="rId4" imgW="4507992" imgH="6412992" progId="Word.Document.8">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685800" y="609600"/>
            <a:ext cx="7772400" cy="1143000"/>
          </a:xfrm>
          <a:prstGeom prst="rect">
            <a:avLst/>
          </a:prstGeom>
          <a:solidFill>
            <a:srgbClr val="FFFFFF"/>
          </a:solidFill>
          <a:ln w="28575">
            <a:solidFill>
              <a:srgbClr val="000000"/>
            </a:solidFill>
            <a:miter lim="800000"/>
            <a:headEnd/>
            <a:tailEnd/>
          </a:ln>
        </p:spPr>
        <p:txBody>
          <a:bodyPr lIns="90487" tIns="44450" rIns="90487" bIns="44450" anchor="ctr">
            <a:prstTxWarp prst="textNoShape">
              <a:avLst/>
            </a:prstTxWarp>
          </a:bodyPr>
          <a:lstStyle/>
          <a:p>
            <a:pPr algn="ctr"/>
            <a:r>
              <a:rPr lang="en-US" sz="3600" dirty="0">
                <a:solidFill>
                  <a:schemeClr val="tx2"/>
                </a:solidFill>
              </a:rPr>
              <a:t>Definiteness and Referential Domains</a:t>
            </a:r>
            <a:endParaRPr lang="en-US" sz="4400" dirty="0">
              <a:solidFill>
                <a:schemeClr val="tx2"/>
              </a:solidFill>
            </a:endParaRPr>
          </a:p>
        </p:txBody>
      </p:sp>
      <p:sp>
        <p:nvSpPr>
          <p:cNvPr id="747523" name="Rectangle 3"/>
          <p:cNvSpPr>
            <a:spLocks noChangeArrowheads="1"/>
          </p:cNvSpPr>
          <p:nvPr/>
        </p:nvSpPr>
        <p:spPr bwMode="auto">
          <a:xfrm>
            <a:off x="685800" y="1905000"/>
            <a:ext cx="7772400" cy="1752600"/>
          </a:xfrm>
          <a:prstGeom prst="rect">
            <a:avLst/>
          </a:prstGeom>
          <a:noFill/>
          <a:ln w="12700">
            <a:noFill/>
            <a:miter lim="800000"/>
            <a:headEnd/>
            <a:tailEnd/>
          </a:ln>
        </p:spPr>
        <p:txBody>
          <a:bodyPr lIns="90487" tIns="44450" rIns="90487" bIns="44450">
            <a:prstTxWarp prst="textNoShape">
              <a:avLst/>
            </a:prstTxWarp>
          </a:bodyPr>
          <a:lstStyle/>
          <a:p>
            <a:pPr marL="342900" indent="-342900">
              <a:spcBef>
                <a:spcPct val="20000"/>
              </a:spcBef>
            </a:pPr>
            <a:r>
              <a:rPr lang="en-US" sz="3200" dirty="0"/>
              <a:t>Definite referring expressions assume a </a:t>
            </a:r>
            <a:r>
              <a:rPr lang="en-US" sz="3200" i="1" dirty="0">
                <a:solidFill>
                  <a:schemeClr val="tx2"/>
                </a:solidFill>
              </a:rPr>
              <a:t>uniquely identifiable</a:t>
            </a:r>
            <a:r>
              <a:rPr lang="en-US" sz="3200" dirty="0"/>
              <a:t> referent with respect to a </a:t>
            </a:r>
            <a:r>
              <a:rPr lang="en-US" sz="3200" i="1" dirty="0">
                <a:solidFill>
                  <a:schemeClr val="tx2"/>
                </a:solidFill>
              </a:rPr>
              <a:t>circumscribed</a:t>
            </a:r>
            <a:r>
              <a:rPr lang="en-US" sz="3200" dirty="0"/>
              <a:t> referential domain.</a:t>
            </a:r>
          </a:p>
          <a:p>
            <a:pPr marL="342900" indent="-342900">
              <a:spcBef>
                <a:spcPct val="20000"/>
              </a:spcBef>
            </a:pPr>
            <a:r>
              <a:rPr lang="en-US" sz="3200" dirty="0"/>
              <a:t>		</a:t>
            </a:r>
          </a:p>
          <a:p>
            <a:pPr marL="342900" indent="-342900">
              <a:spcBef>
                <a:spcPct val="20000"/>
              </a:spcBef>
            </a:pPr>
            <a:endParaRPr lang="en-US" sz="3200" dirty="0"/>
          </a:p>
          <a:p>
            <a:pPr marL="342900" indent="-342900">
              <a:spcBef>
                <a:spcPct val="20000"/>
              </a:spcBef>
            </a:pPr>
            <a:endParaRPr lang="en-US" sz="3200" dirty="0"/>
          </a:p>
        </p:txBody>
      </p:sp>
      <p:grpSp>
        <p:nvGrpSpPr>
          <p:cNvPr id="2" name="Group 4"/>
          <p:cNvGrpSpPr>
            <a:grpSpLocks/>
          </p:cNvGrpSpPr>
          <p:nvPr/>
        </p:nvGrpSpPr>
        <p:grpSpPr bwMode="auto">
          <a:xfrm>
            <a:off x="7239000" y="3124200"/>
            <a:ext cx="1600200" cy="1066800"/>
            <a:chOff x="4416" y="2208"/>
            <a:chExt cx="1008" cy="672"/>
          </a:xfrm>
        </p:grpSpPr>
        <p:sp>
          <p:nvSpPr>
            <p:cNvPr id="19512" name="Rectangle 5"/>
            <p:cNvSpPr>
              <a:spLocks noChangeArrowheads="1"/>
            </p:cNvSpPr>
            <p:nvPr/>
          </p:nvSpPr>
          <p:spPr bwMode="auto">
            <a:xfrm>
              <a:off x="4416" y="2208"/>
              <a:ext cx="1008" cy="672"/>
            </a:xfrm>
            <a:prstGeom prst="rect">
              <a:avLst/>
            </a:prstGeom>
            <a:noFill/>
            <a:ln w="12700">
              <a:solidFill>
                <a:schemeClr val="tx1"/>
              </a:solidFill>
              <a:miter lim="800000"/>
              <a:headEnd/>
              <a:tailEnd/>
            </a:ln>
          </p:spPr>
          <p:txBody>
            <a:bodyPr wrap="none" anchor="ctr">
              <a:prstTxWarp prst="textNoShape">
                <a:avLst/>
              </a:prstTxWarp>
            </a:bodyPr>
            <a:lstStyle/>
            <a:p>
              <a:endParaRPr lang="en-US" dirty="0"/>
            </a:p>
          </p:txBody>
        </p:sp>
        <p:sp>
          <p:nvSpPr>
            <p:cNvPr id="19513" name="Line 6"/>
            <p:cNvSpPr>
              <a:spLocks noChangeShapeType="1"/>
            </p:cNvSpPr>
            <p:nvPr/>
          </p:nvSpPr>
          <p:spPr bwMode="auto">
            <a:xfrm>
              <a:off x="4416" y="2784"/>
              <a:ext cx="1008" cy="0"/>
            </a:xfrm>
            <a:prstGeom prst="line">
              <a:avLst/>
            </a:prstGeom>
            <a:noFill/>
            <a:ln w="12700">
              <a:solidFill>
                <a:schemeClr val="tx1"/>
              </a:solidFill>
              <a:round/>
              <a:headEnd/>
              <a:tailEnd/>
            </a:ln>
          </p:spPr>
          <p:txBody>
            <a:bodyPr wrap="none" anchor="ctr">
              <a:prstTxWarp prst="textNoShape">
                <a:avLst/>
              </a:prstTxWarp>
            </a:bodyPr>
            <a:lstStyle/>
            <a:p>
              <a:endParaRPr lang="en-US" dirty="0"/>
            </a:p>
          </p:txBody>
        </p:sp>
        <p:grpSp>
          <p:nvGrpSpPr>
            <p:cNvPr id="3" name="Group 7"/>
            <p:cNvGrpSpPr>
              <a:grpSpLocks/>
            </p:cNvGrpSpPr>
            <p:nvPr/>
          </p:nvGrpSpPr>
          <p:grpSpPr bwMode="auto">
            <a:xfrm>
              <a:off x="4608" y="2256"/>
              <a:ext cx="432" cy="536"/>
              <a:chOff x="1704" y="2736"/>
              <a:chExt cx="432" cy="536"/>
            </a:xfrm>
          </p:grpSpPr>
          <p:sp>
            <p:nvSpPr>
              <p:cNvPr id="19515" name="Freeform 8"/>
              <p:cNvSpPr>
                <a:spLocks/>
              </p:cNvSpPr>
              <p:nvPr/>
            </p:nvSpPr>
            <p:spPr bwMode="auto">
              <a:xfrm>
                <a:off x="1704" y="2736"/>
                <a:ext cx="432" cy="200"/>
              </a:xfrm>
              <a:custGeom>
                <a:avLst/>
                <a:gdLst>
                  <a:gd name="T0" fmla="*/ 16 w 432"/>
                  <a:gd name="T1" fmla="*/ 8 h 200"/>
                  <a:gd name="T2" fmla="*/ 416 w 432"/>
                  <a:gd name="T3" fmla="*/ 8 h 200"/>
                  <a:gd name="T4" fmla="*/ 216 w 432"/>
                  <a:gd name="T5" fmla="*/ 192 h 200"/>
                  <a:gd name="T6" fmla="*/ 16 w 432"/>
                  <a:gd name="T7" fmla="*/ 8 h 200"/>
                  <a:gd name="T8" fmla="*/ 216 w 432"/>
                  <a:gd name="T9" fmla="*/ 200 h 200"/>
                  <a:gd name="T10" fmla="*/ 216 w 432"/>
                  <a:gd name="T11" fmla="*/ 200 h 200"/>
                  <a:gd name="T12" fmla="*/ 216 w 432"/>
                  <a:gd name="T13" fmla="*/ 200 h 200"/>
                  <a:gd name="T14" fmla="*/ 216 w 432"/>
                  <a:gd name="T15" fmla="*/ 200 h 200"/>
                  <a:gd name="T16" fmla="*/ 424 w 432"/>
                  <a:gd name="T17" fmla="*/ 8 h 200"/>
                  <a:gd name="T18" fmla="*/ 432 w 432"/>
                  <a:gd name="T19" fmla="*/ 0 h 200"/>
                  <a:gd name="T20" fmla="*/ 432 w 432"/>
                  <a:gd name="T21" fmla="*/ 0 h 200"/>
                  <a:gd name="T22" fmla="*/ 432 w 432"/>
                  <a:gd name="T23" fmla="*/ 0 h 200"/>
                  <a:gd name="T24" fmla="*/ 432 w 432"/>
                  <a:gd name="T25" fmla="*/ 0 h 200"/>
                  <a:gd name="T26" fmla="*/ 424 w 432"/>
                  <a:gd name="T27" fmla="*/ 0 h 200"/>
                  <a:gd name="T28" fmla="*/ 424 w 432"/>
                  <a:gd name="T29" fmla="*/ 0 h 200"/>
                  <a:gd name="T30" fmla="*/ 8 w 432"/>
                  <a:gd name="T31" fmla="*/ 0 h 200"/>
                  <a:gd name="T32" fmla="*/ 8 w 432"/>
                  <a:gd name="T33" fmla="*/ 0 h 200"/>
                  <a:gd name="T34" fmla="*/ 8 w 432"/>
                  <a:gd name="T35" fmla="*/ 0 h 200"/>
                  <a:gd name="T36" fmla="*/ 8 w 432"/>
                  <a:gd name="T37" fmla="*/ 0 h 200"/>
                  <a:gd name="T38" fmla="*/ 0 w 432"/>
                  <a:gd name="T39" fmla="*/ 0 h 200"/>
                  <a:gd name="T40" fmla="*/ 0 w 432"/>
                  <a:gd name="T41" fmla="*/ 0 h 200"/>
                  <a:gd name="T42" fmla="*/ 8 w 432"/>
                  <a:gd name="T43" fmla="*/ 0 h 200"/>
                  <a:gd name="T44" fmla="*/ 8 w 432"/>
                  <a:gd name="T45" fmla="*/ 8 h 200"/>
                  <a:gd name="T46" fmla="*/ 216 w 432"/>
                  <a:gd name="T47" fmla="*/ 200 h 200"/>
                  <a:gd name="T48" fmla="*/ 16 w 432"/>
                  <a:gd name="T49" fmla="*/ 8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2"/>
                  <a:gd name="T76" fmla="*/ 0 h 200"/>
                  <a:gd name="T77" fmla="*/ 432 w 432"/>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2" h="200">
                    <a:moveTo>
                      <a:pt x="16" y="8"/>
                    </a:moveTo>
                    <a:lnTo>
                      <a:pt x="416" y="8"/>
                    </a:lnTo>
                    <a:lnTo>
                      <a:pt x="216" y="192"/>
                    </a:lnTo>
                    <a:lnTo>
                      <a:pt x="16" y="8"/>
                    </a:lnTo>
                    <a:lnTo>
                      <a:pt x="216" y="200"/>
                    </a:lnTo>
                    <a:lnTo>
                      <a:pt x="424" y="8"/>
                    </a:lnTo>
                    <a:lnTo>
                      <a:pt x="432" y="0"/>
                    </a:lnTo>
                    <a:lnTo>
                      <a:pt x="424" y="0"/>
                    </a:lnTo>
                    <a:lnTo>
                      <a:pt x="8" y="0"/>
                    </a:lnTo>
                    <a:lnTo>
                      <a:pt x="0" y="0"/>
                    </a:lnTo>
                    <a:lnTo>
                      <a:pt x="8" y="0"/>
                    </a:lnTo>
                    <a:lnTo>
                      <a:pt x="8" y="8"/>
                    </a:lnTo>
                    <a:lnTo>
                      <a:pt x="216" y="200"/>
                    </a:lnTo>
                    <a:lnTo>
                      <a:pt x="16" y="8"/>
                    </a:lnTo>
                    <a:close/>
                  </a:path>
                </a:pathLst>
              </a:custGeom>
              <a:solidFill>
                <a:srgbClr val="000000"/>
              </a:solidFill>
              <a:ln w="9525">
                <a:noFill/>
                <a:round/>
                <a:headEnd/>
                <a:tailEnd/>
              </a:ln>
            </p:spPr>
            <p:txBody>
              <a:bodyPr>
                <a:prstTxWarp prst="textNoShape">
                  <a:avLst/>
                </a:prstTxWarp>
              </a:bodyPr>
              <a:lstStyle/>
              <a:p>
                <a:endParaRPr lang="en-US" dirty="0"/>
              </a:p>
            </p:txBody>
          </p:sp>
          <p:sp>
            <p:nvSpPr>
              <p:cNvPr id="19516" name="Rectangle 9"/>
              <p:cNvSpPr>
                <a:spLocks noChangeArrowheads="1"/>
              </p:cNvSpPr>
              <p:nvPr/>
            </p:nvSpPr>
            <p:spPr bwMode="auto">
              <a:xfrm>
                <a:off x="1912" y="2928"/>
                <a:ext cx="8" cy="288"/>
              </a:xfrm>
              <a:prstGeom prst="rect">
                <a:avLst/>
              </a:prstGeom>
              <a:solidFill>
                <a:srgbClr val="5F5F5F"/>
              </a:solidFill>
              <a:ln w="9525">
                <a:noFill/>
                <a:miter lim="800000"/>
                <a:headEnd/>
                <a:tailEnd/>
              </a:ln>
            </p:spPr>
            <p:txBody>
              <a:bodyPr>
                <a:prstTxWarp prst="textNoShape">
                  <a:avLst/>
                </a:prstTxWarp>
              </a:bodyPr>
              <a:lstStyle/>
              <a:p>
                <a:endParaRPr lang="en-US" dirty="0"/>
              </a:p>
            </p:txBody>
          </p:sp>
          <p:grpSp>
            <p:nvGrpSpPr>
              <p:cNvPr id="4" name="Group 10"/>
              <p:cNvGrpSpPr>
                <a:grpSpLocks/>
              </p:cNvGrpSpPr>
              <p:nvPr/>
            </p:nvGrpSpPr>
            <p:grpSpPr bwMode="auto">
              <a:xfrm>
                <a:off x="1704" y="3216"/>
                <a:ext cx="432" cy="56"/>
                <a:chOff x="2354" y="962"/>
                <a:chExt cx="432" cy="56"/>
              </a:xfrm>
            </p:grpSpPr>
            <p:sp>
              <p:nvSpPr>
                <p:cNvPr id="19518" name="Freeform 11"/>
                <p:cNvSpPr>
                  <a:spLocks/>
                </p:cNvSpPr>
                <p:nvPr/>
              </p:nvSpPr>
              <p:spPr bwMode="auto">
                <a:xfrm>
                  <a:off x="2354" y="962"/>
                  <a:ext cx="432" cy="48"/>
                </a:xfrm>
                <a:custGeom>
                  <a:avLst/>
                  <a:gdLst>
                    <a:gd name="T0" fmla="*/ 216 w 432"/>
                    <a:gd name="T1" fmla="*/ 0 h 48"/>
                    <a:gd name="T2" fmla="*/ 0 w 432"/>
                    <a:gd name="T3" fmla="*/ 48 h 48"/>
                    <a:gd name="T4" fmla="*/ 432 w 432"/>
                    <a:gd name="T5" fmla="*/ 48 h 48"/>
                    <a:gd name="T6" fmla="*/ 216 w 432"/>
                    <a:gd name="T7" fmla="*/ 0 h 48"/>
                    <a:gd name="T8" fmla="*/ 0 60000 65536"/>
                    <a:gd name="T9" fmla="*/ 0 60000 65536"/>
                    <a:gd name="T10" fmla="*/ 0 60000 65536"/>
                    <a:gd name="T11" fmla="*/ 0 60000 65536"/>
                    <a:gd name="T12" fmla="*/ 0 w 432"/>
                    <a:gd name="T13" fmla="*/ 0 h 48"/>
                    <a:gd name="T14" fmla="*/ 432 w 432"/>
                    <a:gd name="T15" fmla="*/ 48 h 48"/>
                  </a:gdLst>
                  <a:ahLst/>
                  <a:cxnLst>
                    <a:cxn ang="T8">
                      <a:pos x="T0" y="T1"/>
                    </a:cxn>
                    <a:cxn ang="T9">
                      <a:pos x="T2" y="T3"/>
                    </a:cxn>
                    <a:cxn ang="T10">
                      <a:pos x="T4" y="T5"/>
                    </a:cxn>
                    <a:cxn ang="T11">
                      <a:pos x="T6" y="T7"/>
                    </a:cxn>
                  </a:cxnLst>
                  <a:rect l="T12" t="T13" r="T14" b="T15"/>
                  <a:pathLst>
                    <a:path w="432" h="48">
                      <a:moveTo>
                        <a:pt x="216" y="0"/>
                      </a:moveTo>
                      <a:lnTo>
                        <a:pt x="0" y="48"/>
                      </a:lnTo>
                      <a:lnTo>
                        <a:pt x="432" y="48"/>
                      </a:lnTo>
                      <a:lnTo>
                        <a:pt x="216" y="0"/>
                      </a:lnTo>
                      <a:close/>
                    </a:path>
                  </a:pathLst>
                </a:custGeom>
                <a:solidFill>
                  <a:srgbClr val="EAEAEA"/>
                </a:solidFill>
                <a:ln w="9525">
                  <a:noFill/>
                  <a:round/>
                  <a:headEnd/>
                  <a:tailEnd/>
                </a:ln>
              </p:spPr>
              <p:txBody>
                <a:bodyPr>
                  <a:prstTxWarp prst="textNoShape">
                    <a:avLst/>
                  </a:prstTxWarp>
                </a:bodyPr>
                <a:lstStyle/>
                <a:p>
                  <a:endParaRPr lang="en-US" dirty="0"/>
                </a:p>
              </p:txBody>
            </p:sp>
            <p:sp>
              <p:nvSpPr>
                <p:cNvPr id="19519" name="Freeform 12"/>
                <p:cNvSpPr>
                  <a:spLocks/>
                </p:cNvSpPr>
                <p:nvPr/>
              </p:nvSpPr>
              <p:spPr bwMode="auto">
                <a:xfrm>
                  <a:off x="2354" y="962"/>
                  <a:ext cx="432" cy="56"/>
                </a:xfrm>
                <a:custGeom>
                  <a:avLst/>
                  <a:gdLst>
                    <a:gd name="T0" fmla="*/ 0 w 432"/>
                    <a:gd name="T1" fmla="*/ 48 h 56"/>
                    <a:gd name="T2" fmla="*/ 0 w 432"/>
                    <a:gd name="T3" fmla="*/ 48 h 56"/>
                    <a:gd name="T4" fmla="*/ 0 w 432"/>
                    <a:gd name="T5" fmla="*/ 48 h 56"/>
                    <a:gd name="T6" fmla="*/ 0 w 432"/>
                    <a:gd name="T7" fmla="*/ 48 h 56"/>
                    <a:gd name="T8" fmla="*/ 0 w 432"/>
                    <a:gd name="T9" fmla="*/ 48 h 56"/>
                    <a:gd name="T10" fmla="*/ 0 w 432"/>
                    <a:gd name="T11" fmla="*/ 48 h 56"/>
                    <a:gd name="T12" fmla="*/ 0 w 432"/>
                    <a:gd name="T13" fmla="*/ 56 h 56"/>
                    <a:gd name="T14" fmla="*/ 0 w 432"/>
                    <a:gd name="T15" fmla="*/ 56 h 56"/>
                    <a:gd name="T16" fmla="*/ 0 w 432"/>
                    <a:gd name="T17" fmla="*/ 56 h 56"/>
                    <a:gd name="T18" fmla="*/ 432 w 432"/>
                    <a:gd name="T19" fmla="*/ 56 h 56"/>
                    <a:gd name="T20" fmla="*/ 432 w 432"/>
                    <a:gd name="T21" fmla="*/ 56 h 56"/>
                    <a:gd name="T22" fmla="*/ 432 w 432"/>
                    <a:gd name="T23" fmla="*/ 56 h 56"/>
                    <a:gd name="T24" fmla="*/ 432 w 432"/>
                    <a:gd name="T25" fmla="*/ 48 h 56"/>
                    <a:gd name="T26" fmla="*/ 432 w 432"/>
                    <a:gd name="T27" fmla="*/ 48 h 56"/>
                    <a:gd name="T28" fmla="*/ 432 w 432"/>
                    <a:gd name="T29" fmla="*/ 48 h 56"/>
                    <a:gd name="T30" fmla="*/ 432 w 432"/>
                    <a:gd name="T31" fmla="*/ 48 h 56"/>
                    <a:gd name="T32" fmla="*/ 432 w 432"/>
                    <a:gd name="T33" fmla="*/ 48 h 56"/>
                    <a:gd name="T34" fmla="*/ 432 w 432"/>
                    <a:gd name="T35" fmla="*/ 48 h 56"/>
                    <a:gd name="T36" fmla="*/ 216 w 432"/>
                    <a:gd name="T37" fmla="*/ 0 h 56"/>
                    <a:gd name="T38" fmla="*/ 216 w 432"/>
                    <a:gd name="T39" fmla="*/ 0 h 56"/>
                    <a:gd name="T40" fmla="*/ 0 w 432"/>
                    <a:gd name="T41" fmla="*/ 48 h 56"/>
                    <a:gd name="T42" fmla="*/ 216 w 432"/>
                    <a:gd name="T43" fmla="*/ 8 h 56"/>
                    <a:gd name="T44" fmla="*/ 408 w 432"/>
                    <a:gd name="T45" fmla="*/ 48 h 56"/>
                    <a:gd name="T46" fmla="*/ 32 w 432"/>
                    <a:gd name="T47" fmla="*/ 48 h 56"/>
                    <a:gd name="T48" fmla="*/ 216 w 432"/>
                    <a:gd name="T49" fmla="*/ 8 h 56"/>
                    <a:gd name="T50" fmla="*/ 0 w 432"/>
                    <a:gd name="T51" fmla="*/ 48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2"/>
                    <a:gd name="T79" fmla="*/ 0 h 56"/>
                    <a:gd name="T80" fmla="*/ 432 w 43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2" h="56">
                      <a:moveTo>
                        <a:pt x="0" y="48"/>
                      </a:moveTo>
                      <a:lnTo>
                        <a:pt x="0" y="48"/>
                      </a:lnTo>
                      <a:lnTo>
                        <a:pt x="0" y="56"/>
                      </a:lnTo>
                      <a:lnTo>
                        <a:pt x="432" y="56"/>
                      </a:lnTo>
                      <a:lnTo>
                        <a:pt x="432" y="48"/>
                      </a:lnTo>
                      <a:lnTo>
                        <a:pt x="216" y="0"/>
                      </a:lnTo>
                      <a:lnTo>
                        <a:pt x="0" y="48"/>
                      </a:lnTo>
                      <a:lnTo>
                        <a:pt x="216" y="8"/>
                      </a:lnTo>
                      <a:lnTo>
                        <a:pt x="408" y="48"/>
                      </a:lnTo>
                      <a:lnTo>
                        <a:pt x="32" y="48"/>
                      </a:lnTo>
                      <a:lnTo>
                        <a:pt x="216" y="8"/>
                      </a:lnTo>
                      <a:lnTo>
                        <a:pt x="0" y="48"/>
                      </a:lnTo>
                      <a:close/>
                    </a:path>
                  </a:pathLst>
                </a:custGeom>
                <a:solidFill>
                  <a:srgbClr val="000000"/>
                </a:solidFill>
                <a:ln w="9525">
                  <a:noFill/>
                  <a:round/>
                  <a:headEnd/>
                  <a:tailEnd/>
                </a:ln>
              </p:spPr>
              <p:txBody>
                <a:bodyPr>
                  <a:prstTxWarp prst="textNoShape">
                    <a:avLst/>
                  </a:prstTxWarp>
                </a:bodyPr>
                <a:lstStyle/>
                <a:p>
                  <a:endParaRPr lang="en-US" dirty="0"/>
                </a:p>
              </p:txBody>
            </p:sp>
          </p:grpSp>
        </p:grpSp>
      </p:grpSp>
      <p:sp>
        <p:nvSpPr>
          <p:cNvPr id="747533" name="Text Box 13"/>
          <p:cNvSpPr txBox="1">
            <a:spLocks noChangeArrowheads="1"/>
          </p:cNvSpPr>
          <p:nvPr/>
        </p:nvSpPr>
        <p:spPr bwMode="auto">
          <a:xfrm>
            <a:off x="5029200" y="4800600"/>
            <a:ext cx="3962400" cy="1370013"/>
          </a:xfrm>
          <a:prstGeom prst="rect">
            <a:avLst/>
          </a:prstGeom>
          <a:noFill/>
          <a:ln w="12700">
            <a:noFill/>
            <a:miter lim="800000"/>
            <a:headEnd/>
            <a:tailEnd/>
          </a:ln>
          <a:effectLst/>
        </p:spPr>
        <p:txBody>
          <a:bodyPr>
            <a:prstTxWarp prst="textNoShape">
              <a:avLst/>
            </a:prstTxWarp>
            <a:spAutoFit/>
          </a:bodyPr>
          <a:lstStyle/>
          <a:p>
            <a:pPr eaLnBrk="0" hangingPunct="0">
              <a:spcBef>
                <a:spcPct val="50000"/>
              </a:spcBef>
              <a:defRPr/>
            </a:pPr>
            <a:r>
              <a:rPr lang="en-US" sz="2400" i="1" dirty="0">
                <a:effectLst>
                  <a:outerShdw blurRad="38100" dist="38100" dir="2700000" algn="tl">
                    <a:srgbClr val="FFFFFF"/>
                  </a:outerShdw>
                </a:effectLst>
                <a:latin typeface="Palatino" charset="0"/>
              </a:rPr>
              <a:t>Hand me </a:t>
            </a:r>
            <a:r>
              <a:rPr lang="en-US" sz="2400" b="1" i="1" dirty="0">
                <a:effectLst>
                  <a:outerShdw blurRad="38100" dist="38100" dir="2700000" algn="tl">
                    <a:srgbClr val="FFFFFF"/>
                  </a:outerShdw>
                </a:effectLst>
                <a:latin typeface="Palatino" charset="0"/>
              </a:rPr>
              <a:t>the (*an)</a:t>
            </a:r>
            <a:r>
              <a:rPr lang="en-US" sz="2400" i="1" dirty="0">
                <a:effectLst>
                  <a:outerShdw blurRad="38100" dist="38100" dir="2700000" algn="tl">
                    <a:srgbClr val="FFFFFF"/>
                  </a:outerShdw>
                </a:effectLst>
                <a:latin typeface="Palatino" charset="0"/>
              </a:rPr>
              <a:t> empty martini glass.</a:t>
            </a:r>
          </a:p>
          <a:p>
            <a:pPr eaLnBrk="0" hangingPunct="0">
              <a:spcBef>
                <a:spcPct val="50000"/>
              </a:spcBef>
              <a:defRPr/>
            </a:pPr>
            <a:r>
              <a:rPr lang="en-US" sz="2400" i="1" dirty="0">
                <a:effectLst>
                  <a:outerShdw blurRad="38100" dist="38100" dir="2700000" algn="tl">
                    <a:srgbClr val="FFFFFF"/>
                  </a:outerShdw>
                </a:effectLst>
                <a:latin typeface="Palatino" charset="0"/>
              </a:rPr>
              <a:t>Hand me </a:t>
            </a:r>
            <a:r>
              <a:rPr lang="en-US" sz="2400" b="1" i="1" dirty="0">
                <a:effectLst>
                  <a:outerShdw blurRad="38100" dist="38100" dir="2700000" algn="tl">
                    <a:srgbClr val="FFFFFF"/>
                  </a:outerShdw>
                </a:effectLst>
                <a:latin typeface="Palatino" charset="0"/>
              </a:rPr>
              <a:t>an (*the)</a:t>
            </a:r>
            <a:r>
              <a:rPr lang="en-US" sz="2400" i="1" dirty="0">
                <a:effectLst>
                  <a:outerShdw blurRad="38100" dist="38100" dir="2700000" algn="tl">
                    <a:srgbClr val="FFFFFF"/>
                  </a:outerShdw>
                </a:effectLst>
                <a:latin typeface="Palatino" charset="0"/>
              </a:rPr>
              <a:t> empty jar.</a:t>
            </a:r>
          </a:p>
        </p:txBody>
      </p:sp>
      <p:grpSp>
        <p:nvGrpSpPr>
          <p:cNvPr id="5" name="Group 14"/>
          <p:cNvGrpSpPr>
            <a:grpSpLocks/>
          </p:cNvGrpSpPr>
          <p:nvPr/>
        </p:nvGrpSpPr>
        <p:grpSpPr bwMode="auto">
          <a:xfrm>
            <a:off x="762000" y="3352800"/>
            <a:ext cx="4191000" cy="3124200"/>
            <a:chOff x="480" y="2112"/>
            <a:chExt cx="2640" cy="1968"/>
          </a:xfrm>
        </p:grpSpPr>
        <p:sp>
          <p:nvSpPr>
            <p:cNvPr id="747535" name="Oval 15"/>
            <p:cNvSpPr>
              <a:spLocks noChangeArrowheads="1"/>
            </p:cNvSpPr>
            <p:nvPr/>
          </p:nvSpPr>
          <p:spPr bwMode="auto">
            <a:xfrm>
              <a:off x="480" y="2112"/>
              <a:ext cx="2640" cy="1968"/>
            </a:xfrm>
            <a:prstGeom prst="ellipse">
              <a:avLst/>
            </a:prstGeom>
            <a:noFill/>
            <a:ln w="12700">
              <a:solidFill>
                <a:schemeClr val="tx1"/>
              </a:solidFill>
              <a:round/>
              <a:headEnd/>
              <a:tailEnd/>
            </a:ln>
            <a:effectLst/>
          </p:spPr>
          <p:txBody>
            <a:bodyPr wrap="none" anchor="ctr">
              <a:prstTxWarp prst="textNoShape">
                <a:avLst/>
              </a:prstTxWarp>
            </a:bodyPr>
            <a:lstStyle/>
            <a:p>
              <a:pPr algn="ctr" eaLnBrk="0" hangingPunct="0">
                <a:defRPr/>
              </a:pPr>
              <a:endParaRPr lang="en-US" sz="2800" dirty="0">
                <a:solidFill>
                  <a:schemeClr val="bg1"/>
                </a:solidFill>
                <a:effectLst>
                  <a:outerShdw blurRad="38100" dist="38100" dir="2700000" algn="tl">
                    <a:srgbClr val="000000"/>
                  </a:outerShdw>
                </a:effectLst>
                <a:latin typeface="Palatino" charset="0"/>
              </a:endParaRPr>
            </a:p>
          </p:txBody>
        </p:sp>
        <p:grpSp>
          <p:nvGrpSpPr>
            <p:cNvPr id="6" name="Group 16"/>
            <p:cNvGrpSpPr>
              <a:grpSpLocks/>
            </p:cNvGrpSpPr>
            <p:nvPr/>
          </p:nvGrpSpPr>
          <p:grpSpPr bwMode="auto">
            <a:xfrm>
              <a:off x="720" y="2659"/>
              <a:ext cx="152" cy="501"/>
              <a:chOff x="1370" y="578"/>
              <a:chExt cx="152" cy="440"/>
            </a:xfrm>
          </p:grpSpPr>
          <p:sp>
            <p:nvSpPr>
              <p:cNvPr id="19508" name="Freeform 17"/>
              <p:cNvSpPr>
                <a:spLocks/>
              </p:cNvSpPr>
              <p:nvPr/>
            </p:nvSpPr>
            <p:spPr bwMode="auto">
              <a:xfrm>
                <a:off x="1370" y="626"/>
                <a:ext cx="152" cy="392"/>
              </a:xfrm>
              <a:custGeom>
                <a:avLst/>
                <a:gdLst>
                  <a:gd name="T0" fmla="*/ 16 w 152"/>
                  <a:gd name="T1" fmla="*/ 0 h 392"/>
                  <a:gd name="T2" fmla="*/ 8 w 152"/>
                  <a:gd name="T3" fmla="*/ 8 h 392"/>
                  <a:gd name="T4" fmla="*/ 0 w 152"/>
                  <a:gd name="T5" fmla="*/ 16 h 392"/>
                  <a:gd name="T6" fmla="*/ 0 w 152"/>
                  <a:gd name="T7" fmla="*/ 24 h 392"/>
                  <a:gd name="T8" fmla="*/ 0 w 152"/>
                  <a:gd name="T9" fmla="*/ 360 h 392"/>
                  <a:gd name="T10" fmla="*/ 0 w 152"/>
                  <a:gd name="T11" fmla="*/ 368 h 392"/>
                  <a:gd name="T12" fmla="*/ 0 w 152"/>
                  <a:gd name="T13" fmla="*/ 376 h 392"/>
                  <a:gd name="T14" fmla="*/ 8 w 152"/>
                  <a:gd name="T15" fmla="*/ 384 h 392"/>
                  <a:gd name="T16" fmla="*/ 16 w 152"/>
                  <a:gd name="T17" fmla="*/ 384 h 392"/>
                  <a:gd name="T18" fmla="*/ 24 w 152"/>
                  <a:gd name="T19" fmla="*/ 392 h 392"/>
                  <a:gd name="T20" fmla="*/ 128 w 152"/>
                  <a:gd name="T21" fmla="*/ 392 h 392"/>
                  <a:gd name="T22" fmla="*/ 128 w 152"/>
                  <a:gd name="T23" fmla="*/ 384 h 392"/>
                  <a:gd name="T24" fmla="*/ 144 w 152"/>
                  <a:gd name="T25" fmla="*/ 384 h 392"/>
                  <a:gd name="T26" fmla="*/ 144 w 152"/>
                  <a:gd name="T27" fmla="*/ 376 h 392"/>
                  <a:gd name="T28" fmla="*/ 152 w 152"/>
                  <a:gd name="T29" fmla="*/ 368 h 392"/>
                  <a:gd name="T30" fmla="*/ 152 w 152"/>
                  <a:gd name="T31" fmla="*/ 360 h 392"/>
                  <a:gd name="T32" fmla="*/ 152 w 152"/>
                  <a:gd name="T33" fmla="*/ 24 h 392"/>
                  <a:gd name="T34" fmla="*/ 144 w 152"/>
                  <a:gd name="T35" fmla="*/ 16 h 392"/>
                  <a:gd name="T36" fmla="*/ 144 w 152"/>
                  <a:gd name="T37" fmla="*/ 8 h 392"/>
                  <a:gd name="T38" fmla="*/ 128 w 152"/>
                  <a:gd name="T39" fmla="*/ 0 h 392"/>
                  <a:gd name="T40" fmla="*/ 128 w 152"/>
                  <a:gd name="T41" fmla="*/ 0 h 392"/>
                  <a:gd name="T42" fmla="*/ 24 w 152"/>
                  <a:gd name="T43" fmla="*/ 0 h 392"/>
                  <a:gd name="T44" fmla="*/ 24 w 152"/>
                  <a:gd name="T45" fmla="*/ 8 h 392"/>
                  <a:gd name="T46" fmla="*/ 128 w 152"/>
                  <a:gd name="T47" fmla="*/ 8 h 392"/>
                  <a:gd name="T48" fmla="*/ 128 w 152"/>
                  <a:gd name="T49" fmla="*/ 8 h 392"/>
                  <a:gd name="T50" fmla="*/ 144 w 152"/>
                  <a:gd name="T51" fmla="*/ 16 h 392"/>
                  <a:gd name="T52" fmla="*/ 144 w 152"/>
                  <a:gd name="T53" fmla="*/ 24 h 392"/>
                  <a:gd name="T54" fmla="*/ 144 w 152"/>
                  <a:gd name="T55" fmla="*/ 368 h 392"/>
                  <a:gd name="T56" fmla="*/ 144 w 152"/>
                  <a:gd name="T57" fmla="*/ 368 h 392"/>
                  <a:gd name="T58" fmla="*/ 128 w 152"/>
                  <a:gd name="T59" fmla="*/ 384 h 392"/>
                  <a:gd name="T60" fmla="*/ 128 w 152"/>
                  <a:gd name="T61" fmla="*/ 384 h 392"/>
                  <a:gd name="T62" fmla="*/ 24 w 152"/>
                  <a:gd name="T63" fmla="*/ 384 h 392"/>
                  <a:gd name="T64" fmla="*/ 16 w 152"/>
                  <a:gd name="T65" fmla="*/ 384 h 392"/>
                  <a:gd name="T66" fmla="*/ 8 w 152"/>
                  <a:gd name="T67" fmla="*/ 368 h 392"/>
                  <a:gd name="T68" fmla="*/ 8 w 152"/>
                  <a:gd name="T69" fmla="*/ 368 h 392"/>
                  <a:gd name="T70" fmla="*/ 8 w 152"/>
                  <a:gd name="T71" fmla="*/ 24 h 392"/>
                  <a:gd name="T72" fmla="*/ 8 w 152"/>
                  <a:gd name="T73" fmla="*/ 16 h 392"/>
                  <a:gd name="T74" fmla="*/ 16 w 152"/>
                  <a:gd name="T75" fmla="*/ 8 h 392"/>
                  <a:gd name="T76" fmla="*/ 24 w 152"/>
                  <a:gd name="T77" fmla="*/ 8 h 3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392"/>
                  <a:gd name="T119" fmla="*/ 152 w 152"/>
                  <a:gd name="T120" fmla="*/ 392 h 39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392">
                    <a:moveTo>
                      <a:pt x="24" y="0"/>
                    </a:moveTo>
                    <a:lnTo>
                      <a:pt x="16" y="0"/>
                    </a:lnTo>
                    <a:lnTo>
                      <a:pt x="8" y="8"/>
                    </a:lnTo>
                    <a:lnTo>
                      <a:pt x="0" y="16"/>
                    </a:lnTo>
                    <a:lnTo>
                      <a:pt x="0" y="24"/>
                    </a:lnTo>
                    <a:lnTo>
                      <a:pt x="0" y="360"/>
                    </a:lnTo>
                    <a:lnTo>
                      <a:pt x="0" y="368"/>
                    </a:lnTo>
                    <a:lnTo>
                      <a:pt x="0" y="376"/>
                    </a:lnTo>
                    <a:lnTo>
                      <a:pt x="8" y="384"/>
                    </a:lnTo>
                    <a:lnTo>
                      <a:pt x="16" y="384"/>
                    </a:lnTo>
                    <a:lnTo>
                      <a:pt x="24" y="392"/>
                    </a:lnTo>
                    <a:lnTo>
                      <a:pt x="120" y="392"/>
                    </a:lnTo>
                    <a:lnTo>
                      <a:pt x="128" y="392"/>
                    </a:lnTo>
                    <a:lnTo>
                      <a:pt x="128" y="384"/>
                    </a:lnTo>
                    <a:lnTo>
                      <a:pt x="136" y="384"/>
                    </a:lnTo>
                    <a:lnTo>
                      <a:pt x="144" y="384"/>
                    </a:lnTo>
                    <a:lnTo>
                      <a:pt x="144" y="376"/>
                    </a:lnTo>
                    <a:lnTo>
                      <a:pt x="144" y="368"/>
                    </a:lnTo>
                    <a:lnTo>
                      <a:pt x="152" y="368"/>
                    </a:lnTo>
                    <a:lnTo>
                      <a:pt x="152" y="360"/>
                    </a:lnTo>
                    <a:lnTo>
                      <a:pt x="152" y="24"/>
                    </a:lnTo>
                    <a:lnTo>
                      <a:pt x="144" y="16"/>
                    </a:lnTo>
                    <a:lnTo>
                      <a:pt x="144" y="8"/>
                    </a:lnTo>
                    <a:lnTo>
                      <a:pt x="136" y="0"/>
                    </a:lnTo>
                    <a:lnTo>
                      <a:pt x="128" y="0"/>
                    </a:lnTo>
                    <a:lnTo>
                      <a:pt x="120" y="0"/>
                    </a:lnTo>
                    <a:lnTo>
                      <a:pt x="24" y="0"/>
                    </a:lnTo>
                    <a:lnTo>
                      <a:pt x="24" y="8"/>
                    </a:lnTo>
                    <a:lnTo>
                      <a:pt x="120" y="8"/>
                    </a:lnTo>
                    <a:lnTo>
                      <a:pt x="128" y="8"/>
                    </a:lnTo>
                    <a:lnTo>
                      <a:pt x="136" y="8"/>
                    </a:lnTo>
                    <a:lnTo>
                      <a:pt x="144" y="16"/>
                    </a:lnTo>
                    <a:lnTo>
                      <a:pt x="144" y="24"/>
                    </a:lnTo>
                    <a:lnTo>
                      <a:pt x="144" y="360"/>
                    </a:lnTo>
                    <a:lnTo>
                      <a:pt x="144" y="368"/>
                    </a:lnTo>
                    <a:lnTo>
                      <a:pt x="136" y="376"/>
                    </a:lnTo>
                    <a:lnTo>
                      <a:pt x="128" y="384"/>
                    </a:lnTo>
                    <a:lnTo>
                      <a:pt x="120" y="384"/>
                    </a:lnTo>
                    <a:lnTo>
                      <a:pt x="24" y="384"/>
                    </a:lnTo>
                    <a:lnTo>
                      <a:pt x="16" y="384"/>
                    </a:lnTo>
                    <a:lnTo>
                      <a:pt x="8" y="376"/>
                    </a:lnTo>
                    <a:lnTo>
                      <a:pt x="8" y="368"/>
                    </a:lnTo>
                    <a:lnTo>
                      <a:pt x="8" y="360"/>
                    </a:lnTo>
                    <a:lnTo>
                      <a:pt x="8" y="24"/>
                    </a:lnTo>
                    <a:lnTo>
                      <a:pt x="8" y="16"/>
                    </a:lnTo>
                    <a:lnTo>
                      <a:pt x="8" y="8"/>
                    </a:lnTo>
                    <a:lnTo>
                      <a:pt x="16" y="8"/>
                    </a:lnTo>
                    <a:lnTo>
                      <a:pt x="24" y="8"/>
                    </a:lnTo>
                    <a:lnTo>
                      <a:pt x="24" y="0"/>
                    </a:lnTo>
                    <a:close/>
                  </a:path>
                </a:pathLst>
              </a:custGeom>
              <a:solidFill>
                <a:srgbClr val="000000"/>
              </a:solidFill>
              <a:ln w="9525">
                <a:noFill/>
                <a:round/>
                <a:headEnd/>
                <a:tailEnd/>
              </a:ln>
            </p:spPr>
            <p:txBody>
              <a:bodyPr>
                <a:prstTxWarp prst="textNoShape">
                  <a:avLst/>
                </a:prstTxWarp>
              </a:bodyPr>
              <a:lstStyle/>
              <a:p>
                <a:endParaRPr lang="en-US" dirty="0"/>
              </a:p>
            </p:txBody>
          </p:sp>
          <p:grpSp>
            <p:nvGrpSpPr>
              <p:cNvPr id="7" name="Group 18"/>
              <p:cNvGrpSpPr>
                <a:grpSpLocks/>
              </p:cNvGrpSpPr>
              <p:nvPr/>
            </p:nvGrpSpPr>
            <p:grpSpPr bwMode="auto">
              <a:xfrm>
                <a:off x="1370" y="578"/>
                <a:ext cx="152" cy="56"/>
                <a:chOff x="1370" y="578"/>
                <a:chExt cx="152" cy="56"/>
              </a:xfrm>
            </p:grpSpPr>
            <p:sp>
              <p:nvSpPr>
                <p:cNvPr id="19510" name="Freeform 19"/>
                <p:cNvSpPr>
                  <a:spLocks/>
                </p:cNvSpPr>
                <p:nvPr/>
              </p:nvSpPr>
              <p:spPr bwMode="auto">
                <a:xfrm>
                  <a:off x="1370" y="578"/>
                  <a:ext cx="144" cy="48"/>
                </a:xfrm>
                <a:custGeom>
                  <a:avLst/>
                  <a:gdLst>
                    <a:gd name="T0" fmla="*/ 8 w 144"/>
                    <a:gd name="T1" fmla="*/ 0 h 48"/>
                    <a:gd name="T2" fmla="*/ 8 w 144"/>
                    <a:gd name="T3" fmla="*/ 0 h 48"/>
                    <a:gd name="T4" fmla="*/ 8 w 144"/>
                    <a:gd name="T5" fmla="*/ 8 h 48"/>
                    <a:gd name="T6" fmla="*/ 0 w 144"/>
                    <a:gd name="T7" fmla="*/ 8 h 48"/>
                    <a:gd name="T8" fmla="*/ 0 w 144"/>
                    <a:gd name="T9" fmla="*/ 8 h 48"/>
                    <a:gd name="T10" fmla="*/ 0 w 144"/>
                    <a:gd name="T11" fmla="*/ 40 h 48"/>
                    <a:gd name="T12" fmla="*/ 0 w 144"/>
                    <a:gd name="T13" fmla="*/ 48 h 48"/>
                    <a:gd name="T14" fmla="*/ 8 w 144"/>
                    <a:gd name="T15" fmla="*/ 48 h 48"/>
                    <a:gd name="T16" fmla="*/ 8 w 144"/>
                    <a:gd name="T17" fmla="*/ 48 h 48"/>
                    <a:gd name="T18" fmla="*/ 8 w 144"/>
                    <a:gd name="T19" fmla="*/ 48 h 48"/>
                    <a:gd name="T20" fmla="*/ 136 w 144"/>
                    <a:gd name="T21" fmla="*/ 48 h 48"/>
                    <a:gd name="T22" fmla="*/ 144 w 144"/>
                    <a:gd name="T23" fmla="*/ 48 h 48"/>
                    <a:gd name="T24" fmla="*/ 144 w 144"/>
                    <a:gd name="T25" fmla="*/ 48 h 48"/>
                    <a:gd name="T26" fmla="*/ 144 w 144"/>
                    <a:gd name="T27" fmla="*/ 48 h 48"/>
                    <a:gd name="T28" fmla="*/ 144 w 144"/>
                    <a:gd name="T29" fmla="*/ 40 h 48"/>
                    <a:gd name="T30" fmla="*/ 144 w 144"/>
                    <a:gd name="T31" fmla="*/ 8 h 48"/>
                    <a:gd name="T32" fmla="*/ 144 w 144"/>
                    <a:gd name="T33" fmla="*/ 8 h 48"/>
                    <a:gd name="T34" fmla="*/ 144 w 144"/>
                    <a:gd name="T35" fmla="*/ 8 h 48"/>
                    <a:gd name="T36" fmla="*/ 144 w 144"/>
                    <a:gd name="T37" fmla="*/ 0 h 48"/>
                    <a:gd name="T38" fmla="*/ 136 w 144"/>
                    <a:gd name="T39" fmla="*/ 0 h 48"/>
                    <a:gd name="T40" fmla="*/ 8 w 144"/>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48"/>
                    <a:gd name="T65" fmla="*/ 144 w 144"/>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48">
                      <a:moveTo>
                        <a:pt x="8" y="0"/>
                      </a:moveTo>
                      <a:lnTo>
                        <a:pt x="8" y="0"/>
                      </a:lnTo>
                      <a:lnTo>
                        <a:pt x="8" y="8"/>
                      </a:lnTo>
                      <a:lnTo>
                        <a:pt x="0" y="8"/>
                      </a:lnTo>
                      <a:lnTo>
                        <a:pt x="0" y="40"/>
                      </a:lnTo>
                      <a:lnTo>
                        <a:pt x="0" y="48"/>
                      </a:lnTo>
                      <a:lnTo>
                        <a:pt x="8" y="48"/>
                      </a:lnTo>
                      <a:lnTo>
                        <a:pt x="136" y="48"/>
                      </a:lnTo>
                      <a:lnTo>
                        <a:pt x="144" y="48"/>
                      </a:lnTo>
                      <a:lnTo>
                        <a:pt x="144" y="40"/>
                      </a:lnTo>
                      <a:lnTo>
                        <a:pt x="144" y="8"/>
                      </a:lnTo>
                      <a:lnTo>
                        <a:pt x="144" y="0"/>
                      </a:lnTo>
                      <a:lnTo>
                        <a:pt x="136" y="0"/>
                      </a:lnTo>
                      <a:lnTo>
                        <a:pt x="8" y="0"/>
                      </a:lnTo>
                      <a:close/>
                    </a:path>
                  </a:pathLst>
                </a:custGeom>
                <a:solidFill>
                  <a:srgbClr val="B2B2B2"/>
                </a:solidFill>
                <a:ln w="9525">
                  <a:noFill/>
                  <a:round/>
                  <a:headEnd/>
                  <a:tailEnd/>
                </a:ln>
              </p:spPr>
              <p:txBody>
                <a:bodyPr>
                  <a:prstTxWarp prst="textNoShape">
                    <a:avLst/>
                  </a:prstTxWarp>
                </a:bodyPr>
                <a:lstStyle/>
                <a:p>
                  <a:endParaRPr lang="en-US" dirty="0"/>
                </a:p>
              </p:txBody>
            </p:sp>
            <p:sp>
              <p:nvSpPr>
                <p:cNvPr id="19511" name="Freeform 20"/>
                <p:cNvSpPr>
                  <a:spLocks/>
                </p:cNvSpPr>
                <p:nvPr/>
              </p:nvSpPr>
              <p:spPr bwMode="auto">
                <a:xfrm>
                  <a:off x="1370" y="578"/>
                  <a:ext cx="152" cy="56"/>
                </a:xfrm>
                <a:custGeom>
                  <a:avLst/>
                  <a:gdLst>
                    <a:gd name="T0" fmla="*/ 8 w 152"/>
                    <a:gd name="T1" fmla="*/ 0 h 56"/>
                    <a:gd name="T2" fmla="*/ 8 w 152"/>
                    <a:gd name="T3" fmla="*/ 0 h 56"/>
                    <a:gd name="T4" fmla="*/ 0 w 152"/>
                    <a:gd name="T5" fmla="*/ 0 h 56"/>
                    <a:gd name="T6" fmla="*/ 0 w 152"/>
                    <a:gd name="T7" fmla="*/ 0 h 56"/>
                    <a:gd name="T8" fmla="*/ 0 w 152"/>
                    <a:gd name="T9" fmla="*/ 8 h 56"/>
                    <a:gd name="T10" fmla="*/ 0 w 152"/>
                    <a:gd name="T11" fmla="*/ 8 h 56"/>
                    <a:gd name="T12" fmla="*/ 0 w 152"/>
                    <a:gd name="T13" fmla="*/ 8 h 56"/>
                    <a:gd name="T14" fmla="*/ 0 w 152"/>
                    <a:gd name="T15" fmla="*/ 40 h 56"/>
                    <a:gd name="T16" fmla="*/ 0 w 152"/>
                    <a:gd name="T17" fmla="*/ 48 h 56"/>
                    <a:gd name="T18" fmla="*/ 0 w 152"/>
                    <a:gd name="T19" fmla="*/ 48 h 56"/>
                    <a:gd name="T20" fmla="*/ 0 w 152"/>
                    <a:gd name="T21" fmla="*/ 48 h 56"/>
                    <a:gd name="T22" fmla="*/ 0 w 152"/>
                    <a:gd name="T23" fmla="*/ 48 h 56"/>
                    <a:gd name="T24" fmla="*/ 0 w 152"/>
                    <a:gd name="T25" fmla="*/ 48 h 56"/>
                    <a:gd name="T26" fmla="*/ 8 w 152"/>
                    <a:gd name="T27" fmla="*/ 48 h 56"/>
                    <a:gd name="T28" fmla="*/ 8 w 152"/>
                    <a:gd name="T29" fmla="*/ 56 h 56"/>
                    <a:gd name="T30" fmla="*/ 8 w 152"/>
                    <a:gd name="T31" fmla="*/ 56 h 56"/>
                    <a:gd name="T32" fmla="*/ 136 w 152"/>
                    <a:gd name="T33" fmla="*/ 56 h 56"/>
                    <a:gd name="T34" fmla="*/ 144 w 152"/>
                    <a:gd name="T35" fmla="*/ 56 h 56"/>
                    <a:gd name="T36" fmla="*/ 144 w 152"/>
                    <a:gd name="T37" fmla="*/ 56 h 56"/>
                    <a:gd name="T38" fmla="*/ 144 w 152"/>
                    <a:gd name="T39" fmla="*/ 48 h 56"/>
                    <a:gd name="T40" fmla="*/ 144 w 152"/>
                    <a:gd name="T41" fmla="*/ 48 h 56"/>
                    <a:gd name="T42" fmla="*/ 144 w 152"/>
                    <a:gd name="T43" fmla="*/ 48 h 56"/>
                    <a:gd name="T44" fmla="*/ 144 w 152"/>
                    <a:gd name="T45" fmla="*/ 48 h 56"/>
                    <a:gd name="T46" fmla="*/ 152 w 152"/>
                    <a:gd name="T47" fmla="*/ 48 h 56"/>
                    <a:gd name="T48" fmla="*/ 152 w 152"/>
                    <a:gd name="T49" fmla="*/ 48 h 56"/>
                    <a:gd name="T50" fmla="*/ 152 w 152"/>
                    <a:gd name="T51" fmla="*/ 40 h 56"/>
                    <a:gd name="T52" fmla="*/ 152 w 152"/>
                    <a:gd name="T53" fmla="*/ 8 h 56"/>
                    <a:gd name="T54" fmla="*/ 152 w 152"/>
                    <a:gd name="T55" fmla="*/ 8 h 56"/>
                    <a:gd name="T56" fmla="*/ 144 w 152"/>
                    <a:gd name="T57" fmla="*/ 8 h 56"/>
                    <a:gd name="T58" fmla="*/ 144 w 152"/>
                    <a:gd name="T59" fmla="*/ 0 h 56"/>
                    <a:gd name="T60" fmla="*/ 144 w 152"/>
                    <a:gd name="T61" fmla="*/ 0 h 56"/>
                    <a:gd name="T62" fmla="*/ 144 w 152"/>
                    <a:gd name="T63" fmla="*/ 0 h 56"/>
                    <a:gd name="T64" fmla="*/ 144 w 152"/>
                    <a:gd name="T65" fmla="*/ 0 h 56"/>
                    <a:gd name="T66" fmla="*/ 144 w 152"/>
                    <a:gd name="T67" fmla="*/ 0 h 56"/>
                    <a:gd name="T68" fmla="*/ 136 w 152"/>
                    <a:gd name="T69" fmla="*/ 0 h 56"/>
                    <a:gd name="T70" fmla="*/ 8 w 152"/>
                    <a:gd name="T71" fmla="*/ 0 h 56"/>
                    <a:gd name="T72" fmla="*/ 8 w 152"/>
                    <a:gd name="T73" fmla="*/ 0 h 56"/>
                    <a:gd name="T74" fmla="*/ 8 w 152"/>
                    <a:gd name="T75" fmla="*/ 8 h 56"/>
                    <a:gd name="T76" fmla="*/ 136 w 152"/>
                    <a:gd name="T77" fmla="*/ 8 h 56"/>
                    <a:gd name="T78" fmla="*/ 136 w 152"/>
                    <a:gd name="T79" fmla="*/ 8 h 56"/>
                    <a:gd name="T80" fmla="*/ 144 w 152"/>
                    <a:gd name="T81" fmla="*/ 8 h 56"/>
                    <a:gd name="T82" fmla="*/ 144 w 152"/>
                    <a:gd name="T83" fmla="*/ 8 h 56"/>
                    <a:gd name="T84" fmla="*/ 144 w 152"/>
                    <a:gd name="T85" fmla="*/ 8 h 56"/>
                    <a:gd name="T86" fmla="*/ 144 w 152"/>
                    <a:gd name="T87" fmla="*/ 40 h 56"/>
                    <a:gd name="T88" fmla="*/ 144 w 152"/>
                    <a:gd name="T89" fmla="*/ 40 h 56"/>
                    <a:gd name="T90" fmla="*/ 144 w 152"/>
                    <a:gd name="T91" fmla="*/ 48 h 56"/>
                    <a:gd name="T92" fmla="*/ 136 w 152"/>
                    <a:gd name="T93" fmla="*/ 48 h 56"/>
                    <a:gd name="T94" fmla="*/ 136 w 152"/>
                    <a:gd name="T95" fmla="*/ 48 h 56"/>
                    <a:gd name="T96" fmla="*/ 8 w 152"/>
                    <a:gd name="T97" fmla="*/ 48 h 56"/>
                    <a:gd name="T98" fmla="*/ 8 w 152"/>
                    <a:gd name="T99" fmla="*/ 48 h 56"/>
                    <a:gd name="T100" fmla="*/ 8 w 152"/>
                    <a:gd name="T101" fmla="*/ 48 h 56"/>
                    <a:gd name="T102" fmla="*/ 8 w 152"/>
                    <a:gd name="T103" fmla="*/ 40 h 56"/>
                    <a:gd name="T104" fmla="*/ 8 w 152"/>
                    <a:gd name="T105" fmla="*/ 40 h 56"/>
                    <a:gd name="T106" fmla="*/ 8 w 152"/>
                    <a:gd name="T107" fmla="*/ 8 h 56"/>
                    <a:gd name="T108" fmla="*/ 8 w 152"/>
                    <a:gd name="T109" fmla="*/ 8 h 56"/>
                    <a:gd name="T110" fmla="*/ 8 w 152"/>
                    <a:gd name="T111" fmla="*/ 8 h 56"/>
                    <a:gd name="T112" fmla="*/ 8 w 152"/>
                    <a:gd name="T113" fmla="*/ 8 h 56"/>
                    <a:gd name="T114" fmla="*/ 8 w 152"/>
                    <a:gd name="T115" fmla="*/ 8 h 56"/>
                    <a:gd name="T116" fmla="*/ 8 w 152"/>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2"/>
                    <a:gd name="T178" fmla="*/ 0 h 56"/>
                    <a:gd name="T179" fmla="*/ 152 w 152"/>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2" h="56">
                      <a:moveTo>
                        <a:pt x="8" y="0"/>
                      </a:moveTo>
                      <a:lnTo>
                        <a:pt x="8" y="0"/>
                      </a:lnTo>
                      <a:lnTo>
                        <a:pt x="0" y="0"/>
                      </a:lnTo>
                      <a:lnTo>
                        <a:pt x="0" y="8"/>
                      </a:lnTo>
                      <a:lnTo>
                        <a:pt x="0" y="40"/>
                      </a:lnTo>
                      <a:lnTo>
                        <a:pt x="0" y="48"/>
                      </a:lnTo>
                      <a:lnTo>
                        <a:pt x="8" y="48"/>
                      </a:lnTo>
                      <a:lnTo>
                        <a:pt x="8" y="56"/>
                      </a:lnTo>
                      <a:lnTo>
                        <a:pt x="136" y="56"/>
                      </a:lnTo>
                      <a:lnTo>
                        <a:pt x="144" y="56"/>
                      </a:lnTo>
                      <a:lnTo>
                        <a:pt x="144" y="48"/>
                      </a:lnTo>
                      <a:lnTo>
                        <a:pt x="152" y="48"/>
                      </a:lnTo>
                      <a:lnTo>
                        <a:pt x="152" y="40"/>
                      </a:lnTo>
                      <a:lnTo>
                        <a:pt x="152" y="8"/>
                      </a:lnTo>
                      <a:lnTo>
                        <a:pt x="144" y="8"/>
                      </a:lnTo>
                      <a:lnTo>
                        <a:pt x="144" y="0"/>
                      </a:lnTo>
                      <a:lnTo>
                        <a:pt x="136" y="0"/>
                      </a:lnTo>
                      <a:lnTo>
                        <a:pt x="8" y="0"/>
                      </a:lnTo>
                      <a:lnTo>
                        <a:pt x="8" y="8"/>
                      </a:lnTo>
                      <a:lnTo>
                        <a:pt x="136" y="8"/>
                      </a:lnTo>
                      <a:lnTo>
                        <a:pt x="144" y="8"/>
                      </a:lnTo>
                      <a:lnTo>
                        <a:pt x="144" y="40"/>
                      </a:lnTo>
                      <a:lnTo>
                        <a:pt x="144" y="48"/>
                      </a:lnTo>
                      <a:lnTo>
                        <a:pt x="136" y="48"/>
                      </a:lnTo>
                      <a:lnTo>
                        <a:pt x="8" y="48"/>
                      </a:lnTo>
                      <a:lnTo>
                        <a:pt x="8" y="40"/>
                      </a:lnTo>
                      <a:lnTo>
                        <a:pt x="8" y="8"/>
                      </a:lnTo>
                      <a:lnTo>
                        <a:pt x="8" y="0"/>
                      </a:lnTo>
                      <a:close/>
                    </a:path>
                  </a:pathLst>
                </a:custGeom>
                <a:solidFill>
                  <a:srgbClr val="000000"/>
                </a:solidFill>
                <a:ln w="9525">
                  <a:noFill/>
                  <a:round/>
                  <a:headEnd/>
                  <a:tailEnd/>
                </a:ln>
              </p:spPr>
              <p:txBody>
                <a:bodyPr>
                  <a:prstTxWarp prst="textNoShape">
                    <a:avLst/>
                  </a:prstTxWarp>
                </a:bodyPr>
                <a:lstStyle/>
                <a:p>
                  <a:endParaRPr lang="en-US" dirty="0"/>
                </a:p>
              </p:txBody>
            </p:sp>
          </p:grpSp>
        </p:grpSp>
        <p:grpSp>
          <p:nvGrpSpPr>
            <p:cNvPr id="8" name="Group 21"/>
            <p:cNvGrpSpPr>
              <a:grpSpLocks/>
            </p:cNvGrpSpPr>
            <p:nvPr/>
          </p:nvGrpSpPr>
          <p:grpSpPr bwMode="auto">
            <a:xfrm>
              <a:off x="1704" y="2549"/>
              <a:ext cx="432" cy="611"/>
              <a:chOff x="1704" y="2736"/>
              <a:chExt cx="432" cy="536"/>
            </a:xfrm>
          </p:grpSpPr>
          <p:sp>
            <p:nvSpPr>
              <p:cNvPr id="19503" name="Freeform 22"/>
              <p:cNvSpPr>
                <a:spLocks/>
              </p:cNvSpPr>
              <p:nvPr/>
            </p:nvSpPr>
            <p:spPr bwMode="auto">
              <a:xfrm>
                <a:off x="1704" y="2736"/>
                <a:ext cx="432" cy="200"/>
              </a:xfrm>
              <a:custGeom>
                <a:avLst/>
                <a:gdLst>
                  <a:gd name="T0" fmla="*/ 16 w 432"/>
                  <a:gd name="T1" fmla="*/ 8 h 200"/>
                  <a:gd name="T2" fmla="*/ 416 w 432"/>
                  <a:gd name="T3" fmla="*/ 8 h 200"/>
                  <a:gd name="T4" fmla="*/ 216 w 432"/>
                  <a:gd name="T5" fmla="*/ 192 h 200"/>
                  <a:gd name="T6" fmla="*/ 16 w 432"/>
                  <a:gd name="T7" fmla="*/ 8 h 200"/>
                  <a:gd name="T8" fmla="*/ 216 w 432"/>
                  <a:gd name="T9" fmla="*/ 200 h 200"/>
                  <a:gd name="T10" fmla="*/ 216 w 432"/>
                  <a:gd name="T11" fmla="*/ 200 h 200"/>
                  <a:gd name="T12" fmla="*/ 216 w 432"/>
                  <a:gd name="T13" fmla="*/ 200 h 200"/>
                  <a:gd name="T14" fmla="*/ 216 w 432"/>
                  <a:gd name="T15" fmla="*/ 200 h 200"/>
                  <a:gd name="T16" fmla="*/ 424 w 432"/>
                  <a:gd name="T17" fmla="*/ 8 h 200"/>
                  <a:gd name="T18" fmla="*/ 432 w 432"/>
                  <a:gd name="T19" fmla="*/ 0 h 200"/>
                  <a:gd name="T20" fmla="*/ 432 w 432"/>
                  <a:gd name="T21" fmla="*/ 0 h 200"/>
                  <a:gd name="T22" fmla="*/ 432 w 432"/>
                  <a:gd name="T23" fmla="*/ 0 h 200"/>
                  <a:gd name="T24" fmla="*/ 432 w 432"/>
                  <a:gd name="T25" fmla="*/ 0 h 200"/>
                  <a:gd name="T26" fmla="*/ 424 w 432"/>
                  <a:gd name="T27" fmla="*/ 0 h 200"/>
                  <a:gd name="T28" fmla="*/ 424 w 432"/>
                  <a:gd name="T29" fmla="*/ 0 h 200"/>
                  <a:gd name="T30" fmla="*/ 8 w 432"/>
                  <a:gd name="T31" fmla="*/ 0 h 200"/>
                  <a:gd name="T32" fmla="*/ 8 w 432"/>
                  <a:gd name="T33" fmla="*/ 0 h 200"/>
                  <a:gd name="T34" fmla="*/ 8 w 432"/>
                  <a:gd name="T35" fmla="*/ 0 h 200"/>
                  <a:gd name="T36" fmla="*/ 8 w 432"/>
                  <a:gd name="T37" fmla="*/ 0 h 200"/>
                  <a:gd name="T38" fmla="*/ 0 w 432"/>
                  <a:gd name="T39" fmla="*/ 0 h 200"/>
                  <a:gd name="T40" fmla="*/ 0 w 432"/>
                  <a:gd name="T41" fmla="*/ 0 h 200"/>
                  <a:gd name="T42" fmla="*/ 8 w 432"/>
                  <a:gd name="T43" fmla="*/ 0 h 200"/>
                  <a:gd name="T44" fmla="*/ 8 w 432"/>
                  <a:gd name="T45" fmla="*/ 8 h 200"/>
                  <a:gd name="T46" fmla="*/ 216 w 432"/>
                  <a:gd name="T47" fmla="*/ 200 h 200"/>
                  <a:gd name="T48" fmla="*/ 16 w 432"/>
                  <a:gd name="T49" fmla="*/ 8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2"/>
                  <a:gd name="T76" fmla="*/ 0 h 200"/>
                  <a:gd name="T77" fmla="*/ 432 w 432"/>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2" h="200">
                    <a:moveTo>
                      <a:pt x="16" y="8"/>
                    </a:moveTo>
                    <a:lnTo>
                      <a:pt x="416" y="8"/>
                    </a:lnTo>
                    <a:lnTo>
                      <a:pt x="216" y="192"/>
                    </a:lnTo>
                    <a:lnTo>
                      <a:pt x="16" y="8"/>
                    </a:lnTo>
                    <a:lnTo>
                      <a:pt x="216" y="200"/>
                    </a:lnTo>
                    <a:lnTo>
                      <a:pt x="424" y="8"/>
                    </a:lnTo>
                    <a:lnTo>
                      <a:pt x="432" y="0"/>
                    </a:lnTo>
                    <a:lnTo>
                      <a:pt x="424" y="0"/>
                    </a:lnTo>
                    <a:lnTo>
                      <a:pt x="8" y="0"/>
                    </a:lnTo>
                    <a:lnTo>
                      <a:pt x="0" y="0"/>
                    </a:lnTo>
                    <a:lnTo>
                      <a:pt x="8" y="0"/>
                    </a:lnTo>
                    <a:lnTo>
                      <a:pt x="8" y="8"/>
                    </a:lnTo>
                    <a:lnTo>
                      <a:pt x="216" y="200"/>
                    </a:lnTo>
                    <a:lnTo>
                      <a:pt x="16" y="8"/>
                    </a:lnTo>
                    <a:close/>
                  </a:path>
                </a:pathLst>
              </a:custGeom>
              <a:solidFill>
                <a:srgbClr val="000000"/>
              </a:solidFill>
              <a:ln w="9525">
                <a:noFill/>
                <a:round/>
                <a:headEnd/>
                <a:tailEnd/>
              </a:ln>
            </p:spPr>
            <p:txBody>
              <a:bodyPr>
                <a:prstTxWarp prst="textNoShape">
                  <a:avLst/>
                </a:prstTxWarp>
              </a:bodyPr>
              <a:lstStyle/>
              <a:p>
                <a:endParaRPr lang="en-US" dirty="0"/>
              </a:p>
            </p:txBody>
          </p:sp>
          <p:sp>
            <p:nvSpPr>
              <p:cNvPr id="19504" name="Rectangle 23"/>
              <p:cNvSpPr>
                <a:spLocks noChangeArrowheads="1"/>
              </p:cNvSpPr>
              <p:nvPr/>
            </p:nvSpPr>
            <p:spPr bwMode="auto">
              <a:xfrm>
                <a:off x="1912" y="2928"/>
                <a:ext cx="8" cy="288"/>
              </a:xfrm>
              <a:prstGeom prst="rect">
                <a:avLst/>
              </a:prstGeom>
              <a:solidFill>
                <a:srgbClr val="5F5F5F"/>
              </a:solidFill>
              <a:ln w="9525">
                <a:noFill/>
                <a:miter lim="800000"/>
                <a:headEnd/>
                <a:tailEnd/>
              </a:ln>
            </p:spPr>
            <p:txBody>
              <a:bodyPr>
                <a:prstTxWarp prst="textNoShape">
                  <a:avLst/>
                </a:prstTxWarp>
              </a:bodyPr>
              <a:lstStyle/>
              <a:p>
                <a:endParaRPr lang="en-US" dirty="0"/>
              </a:p>
            </p:txBody>
          </p:sp>
          <p:grpSp>
            <p:nvGrpSpPr>
              <p:cNvPr id="9" name="Group 24"/>
              <p:cNvGrpSpPr>
                <a:grpSpLocks/>
              </p:cNvGrpSpPr>
              <p:nvPr/>
            </p:nvGrpSpPr>
            <p:grpSpPr bwMode="auto">
              <a:xfrm>
                <a:off x="1704" y="3216"/>
                <a:ext cx="432" cy="56"/>
                <a:chOff x="2354" y="962"/>
                <a:chExt cx="432" cy="56"/>
              </a:xfrm>
            </p:grpSpPr>
            <p:sp>
              <p:nvSpPr>
                <p:cNvPr id="19506" name="Freeform 25"/>
                <p:cNvSpPr>
                  <a:spLocks/>
                </p:cNvSpPr>
                <p:nvPr/>
              </p:nvSpPr>
              <p:spPr bwMode="auto">
                <a:xfrm>
                  <a:off x="2354" y="962"/>
                  <a:ext cx="432" cy="48"/>
                </a:xfrm>
                <a:custGeom>
                  <a:avLst/>
                  <a:gdLst>
                    <a:gd name="T0" fmla="*/ 216 w 432"/>
                    <a:gd name="T1" fmla="*/ 0 h 48"/>
                    <a:gd name="T2" fmla="*/ 0 w 432"/>
                    <a:gd name="T3" fmla="*/ 48 h 48"/>
                    <a:gd name="T4" fmla="*/ 432 w 432"/>
                    <a:gd name="T5" fmla="*/ 48 h 48"/>
                    <a:gd name="T6" fmla="*/ 216 w 432"/>
                    <a:gd name="T7" fmla="*/ 0 h 48"/>
                    <a:gd name="T8" fmla="*/ 0 60000 65536"/>
                    <a:gd name="T9" fmla="*/ 0 60000 65536"/>
                    <a:gd name="T10" fmla="*/ 0 60000 65536"/>
                    <a:gd name="T11" fmla="*/ 0 60000 65536"/>
                    <a:gd name="T12" fmla="*/ 0 w 432"/>
                    <a:gd name="T13" fmla="*/ 0 h 48"/>
                    <a:gd name="T14" fmla="*/ 432 w 432"/>
                    <a:gd name="T15" fmla="*/ 48 h 48"/>
                  </a:gdLst>
                  <a:ahLst/>
                  <a:cxnLst>
                    <a:cxn ang="T8">
                      <a:pos x="T0" y="T1"/>
                    </a:cxn>
                    <a:cxn ang="T9">
                      <a:pos x="T2" y="T3"/>
                    </a:cxn>
                    <a:cxn ang="T10">
                      <a:pos x="T4" y="T5"/>
                    </a:cxn>
                    <a:cxn ang="T11">
                      <a:pos x="T6" y="T7"/>
                    </a:cxn>
                  </a:cxnLst>
                  <a:rect l="T12" t="T13" r="T14" b="T15"/>
                  <a:pathLst>
                    <a:path w="432" h="48">
                      <a:moveTo>
                        <a:pt x="216" y="0"/>
                      </a:moveTo>
                      <a:lnTo>
                        <a:pt x="0" y="48"/>
                      </a:lnTo>
                      <a:lnTo>
                        <a:pt x="432" y="48"/>
                      </a:lnTo>
                      <a:lnTo>
                        <a:pt x="216" y="0"/>
                      </a:lnTo>
                      <a:close/>
                    </a:path>
                  </a:pathLst>
                </a:custGeom>
                <a:solidFill>
                  <a:srgbClr val="EAEAEA"/>
                </a:solidFill>
                <a:ln w="9525">
                  <a:noFill/>
                  <a:round/>
                  <a:headEnd/>
                  <a:tailEnd/>
                </a:ln>
              </p:spPr>
              <p:txBody>
                <a:bodyPr>
                  <a:prstTxWarp prst="textNoShape">
                    <a:avLst/>
                  </a:prstTxWarp>
                </a:bodyPr>
                <a:lstStyle/>
                <a:p>
                  <a:endParaRPr lang="en-US" dirty="0"/>
                </a:p>
              </p:txBody>
            </p:sp>
            <p:sp>
              <p:nvSpPr>
                <p:cNvPr id="19507" name="Freeform 26"/>
                <p:cNvSpPr>
                  <a:spLocks/>
                </p:cNvSpPr>
                <p:nvPr/>
              </p:nvSpPr>
              <p:spPr bwMode="auto">
                <a:xfrm>
                  <a:off x="2354" y="962"/>
                  <a:ext cx="432" cy="56"/>
                </a:xfrm>
                <a:custGeom>
                  <a:avLst/>
                  <a:gdLst>
                    <a:gd name="T0" fmla="*/ 0 w 432"/>
                    <a:gd name="T1" fmla="*/ 48 h 56"/>
                    <a:gd name="T2" fmla="*/ 0 w 432"/>
                    <a:gd name="T3" fmla="*/ 48 h 56"/>
                    <a:gd name="T4" fmla="*/ 0 w 432"/>
                    <a:gd name="T5" fmla="*/ 48 h 56"/>
                    <a:gd name="T6" fmla="*/ 0 w 432"/>
                    <a:gd name="T7" fmla="*/ 48 h 56"/>
                    <a:gd name="T8" fmla="*/ 0 w 432"/>
                    <a:gd name="T9" fmla="*/ 48 h 56"/>
                    <a:gd name="T10" fmla="*/ 0 w 432"/>
                    <a:gd name="T11" fmla="*/ 48 h 56"/>
                    <a:gd name="T12" fmla="*/ 0 w 432"/>
                    <a:gd name="T13" fmla="*/ 56 h 56"/>
                    <a:gd name="T14" fmla="*/ 0 w 432"/>
                    <a:gd name="T15" fmla="*/ 56 h 56"/>
                    <a:gd name="T16" fmla="*/ 0 w 432"/>
                    <a:gd name="T17" fmla="*/ 56 h 56"/>
                    <a:gd name="T18" fmla="*/ 432 w 432"/>
                    <a:gd name="T19" fmla="*/ 56 h 56"/>
                    <a:gd name="T20" fmla="*/ 432 w 432"/>
                    <a:gd name="T21" fmla="*/ 56 h 56"/>
                    <a:gd name="T22" fmla="*/ 432 w 432"/>
                    <a:gd name="T23" fmla="*/ 56 h 56"/>
                    <a:gd name="T24" fmla="*/ 432 w 432"/>
                    <a:gd name="T25" fmla="*/ 48 h 56"/>
                    <a:gd name="T26" fmla="*/ 432 w 432"/>
                    <a:gd name="T27" fmla="*/ 48 h 56"/>
                    <a:gd name="T28" fmla="*/ 432 w 432"/>
                    <a:gd name="T29" fmla="*/ 48 h 56"/>
                    <a:gd name="T30" fmla="*/ 432 w 432"/>
                    <a:gd name="T31" fmla="*/ 48 h 56"/>
                    <a:gd name="T32" fmla="*/ 432 w 432"/>
                    <a:gd name="T33" fmla="*/ 48 h 56"/>
                    <a:gd name="T34" fmla="*/ 432 w 432"/>
                    <a:gd name="T35" fmla="*/ 48 h 56"/>
                    <a:gd name="T36" fmla="*/ 216 w 432"/>
                    <a:gd name="T37" fmla="*/ 0 h 56"/>
                    <a:gd name="T38" fmla="*/ 216 w 432"/>
                    <a:gd name="T39" fmla="*/ 0 h 56"/>
                    <a:gd name="T40" fmla="*/ 0 w 432"/>
                    <a:gd name="T41" fmla="*/ 48 h 56"/>
                    <a:gd name="T42" fmla="*/ 216 w 432"/>
                    <a:gd name="T43" fmla="*/ 8 h 56"/>
                    <a:gd name="T44" fmla="*/ 408 w 432"/>
                    <a:gd name="T45" fmla="*/ 48 h 56"/>
                    <a:gd name="T46" fmla="*/ 32 w 432"/>
                    <a:gd name="T47" fmla="*/ 48 h 56"/>
                    <a:gd name="T48" fmla="*/ 216 w 432"/>
                    <a:gd name="T49" fmla="*/ 8 h 56"/>
                    <a:gd name="T50" fmla="*/ 0 w 432"/>
                    <a:gd name="T51" fmla="*/ 48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2"/>
                    <a:gd name="T79" fmla="*/ 0 h 56"/>
                    <a:gd name="T80" fmla="*/ 432 w 43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2" h="56">
                      <a:moveTo>
                        <a:pt x="0" y="48"/>
                      </a:moveTo>
                      <a:lnTo>
                        <a:pt x="0" y="48"/>
                      </a:lnTo>
                      <a:lnTo>
                        <a:pt x="0" y="56"/>
                      </a:lnTo>
                      <a:lnTo>
                        <a:pt x="432" y="56"/>
                      </a:lnTo>
                      <a:lnTo>
                        <a:pt x="432" y="48"/>
                      </a:lnTo>
                      <a:lnTo>
                        <a:pt x="216" y="0"/>
                      </a:lnTo>
                      <a:lnTo>
                        <a:pt x="0" y="48"/>
                      </a:lnTo>
                      <a:lnTo>
                        <a:pt x="216" y="8"/>
                      </a:lnTo>
                      <a:lnTo>
                        <a:pt x="408" y="48"/>
                      </a:lnTo>
                      <a:lnTo>
                        <a:pt x="32" y="48"/>
                      </a:lnTo>
                      <a:lnTo>
                        <a:pt x="216" y="8"/>
                      </a:lnTo>
                      <a:lnTo>
                        <a:pt x="0" y="48"/>
                      </a:lnTo>
                      <a:close/>
                    </a:path>
                  </a:pathLst>
                </a:custGeom>
                <a:solidFill>
                  <a:srgbClr val="000000"/>
                </a:solidFill>
                <a:ln w="9525">
                  <a:noFill/>
                  <a:round/>
                  <a:headEnd/>
                  <a:tailEnd/>
                </a:ln>
              </p:spPr>
              <p:txBody>
                <a:bodyPr>
                  <a:prstTxWarp prst="textNoShape">
                    <a:avLst/>
                  </a:prstTxWarp>
                </a:bodyPr>
                <a:lstStyle/>
                <a:p>
                  <a:endParaRPr lang="en-US" dirty="0"/>
                </a:p>
              </p:txBody>
            </p:sp>
          </p:grpSp>
        </p:grpSp>
        <p:grpSp>
          <p:nvGrpSpPr>
            <p:cNvPr id="10" name="Group 27"/>
            <p:cNvGrpSpPr>
              <a:grpSpLocks/>
            </p:cNvGrpSpPr>
            <p:nvPr/>
          </p:nvGrpSpPr>
          <p:grpSpPr bwMode="auto">
            <a:xfrm>
              <a:off x="2328" y="2549"/>
              <a:ext cx="432" cy="611"/>
              <a:chOff x="2978" y="482"/>
              <a:chExt cx="432" cy="536"/>
            </a:xfrm>
          </p:grpSpPr>
          <p:sp>
            <p:nvSpPr>
              <p:cNvPr id="19498" name="Freeform 28"/>
              <p:cNvSpPr>
                <a:spLocks/>
              </p:cNvSpPr>
              <p:nvPr/>
            </p:nvSpPr>
            <p:spPr bwMode="auto">
              <a:xfrm>
                <a:off x="2978" y="482"/>
                <a:ext cx="424" cy="200"/>
              </a:xfrm>
              <a:custGeom>
                <a:avLst/>
                <a:gdLst>
                  <a:gd name="T0" fmla="*/ 16 w 424"/>
                  <a:gd name="T1" fmla="*/ 8 h 200"/>
                  <a:gd name="T2" fmla="*/ 416 w 424"/>
                  <a:gd name="T3" fmla="*/ 8 h 200"/>
                  <a:gd name="T4" fmla="*/ 216 w 424"/>
                  <a:gd name="T5" fmla="*/ 192 h 200"/>
                  <a:gd name="T6" fmla="*/ 16 w 424"/>
                  <a:gd name="T7" fmla="*/ 8 h 200"/>
                  <a:gd name="T8" fmla="*/ 216 w 424"/>
                  <a:gd name="T9" fmla="*/ 200 h 200"/>
                  <a:gd name="T10" fmla="*/ 216 w 424"/>
                  <a:gd name="T11" fmla="*/ 200 h 200"/>
                  <a:gd name="T12" fmla="*/ 216 w 424"/>
                  <a:gd name="T13" fmla="*/ 200 h 200"/>
                  <a:gd name="T14" fmla="*/ 216 w 424"/>
                  <a:gd name="T15" fmla="*/ 200 h 200"/>
                  <a:gd name="T16" fmla="*/ 424 w 424"/>
                  <a:gd name="T17" fmla="*/ 8 h 200"/>
                  <a:gd name="T18" fmla="*/ 424 w 424"/>
                  <a:gd name="T19" fmla="*/ 0 h 200"/>
                  <a:gd name="T20" fmla="*/ 424 w 424"/>
                  <a:gd name="T21" fmla="*/ 0 h 200"/>
                  <a:gd name="T22" fmla="*/ 424 w 424"/>
                  <a:gd name="T23" fmla="*/ 0 h 200"/>
                  <a:gd name="T24" fmla="*/ 424 w 424"/>
                  <a:gd name="T25" fmla="*/ 0 h 200"/>
                  <a:gd name="T26" fmla="*/ 424 w 424"/>
                  <a:gd name="T27" fmla="*/ 0 h 200"/>
                  <a:gd name="T28" fmla="*/ 424 w 424"/>
                  <a:gd name="T29" fmla="*/ 0 h 200"/>
                  <a:gd name="T30" fmla="*/ 8 w 424"/>
                  <a:gd name="T31" fmla="*/ 0 h 200"/>
                  <a:gd name="T32" fmla="*/ 8 w 424"/>
                  <a:gd name="T33" fmla="*/ 0 h 200"/>
                  <a:gd name="T34" fmla="*/ 8 w 424"/>
                  <a:gd name="T35" fmla="*/ 0 h 200"/>
                  <a:gd name="T36" fmla="*/ 0 w 424"/>
                  <a:gd name="T37" fmla="*/ 0 h 200"/>
                  <a:gd name="T38" fmla="*/ 0 w 424"/>
                  <a:gd name="T39" fmla="*/ 0 h 200"/>
                  <a:gd name="T40" fmla="*/ 0 w 424"/>
                  <a:gd name="T41" fmla="*/ 0 h 200"/>
                  <a:gd name="T42" fmla="*/ 0 w 424"/>
                  <a:gd name="T43" fmla="*/ 0 h 200"/>
                  <a:gd name="T44" fmla="*/ 8 w 424"/>
                  <a:gd name="T45" fmla="*/ 8 h 200"/>
                  <a:gd name="T46" fmla="*/ 216 w 424"/>
                  <a:gd name="T47" fmla="*/ 200 h 200"/>
                  <a:gd name="T48" fmla="*/ 16 w 424"/>
                  <a:gd name="T49" fmla="*/ 8 h 2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4"/>
                  <a:gd name="T76" fmla="*/ 0 h 200"/>
                  <a:gd name="T77" fmla="*/ 424 w 424"/>
                  <a:gd name="T78" fmla="*/ 200 h 2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4" h="200">
                    <a:moveTo>
                      <a:pt x="16" y="8"/>
                    </a:moveTo>
                    <a:lnTo>
                      <a:pt x="416" y="8"/>
                    </a:lnTo>
                    <a:lnTo>
                      <a:pt x="216" y="192"/>
                    </a:lnTo>
                    <a:lnTo>
                      <a:pt x="16" y="8"/>
                    </a:lnTo>
                    <a:lnTo>
                      <a:pt x="216" y="200"/>
                    </a:lnTo>
                    <a:lnTo>
                      <a:pt x="424" y="8"/>
                    </a:lnTo>
                    <a:lnTo>
                      <a:pt x="424" y="0"/>
                    </a:lnTo>
                    <a:lnTo>
                      <a:pt x="8" y="0"/>
                    </a:lnTo>
                    <a:lnTo>
                      <a:pt x="0" y="0"/>
                    </a:lnTo>
                    <a:lnTo>
                      <a:pt x="8" y="8"/>
                    </a:lnTo>
                    <a:lnTo>
                      <a:pt x="216" y="200"/>
                    </a:lnTo>
                    <a:lnTo>
                      <a:pt x="16" y="8"/>
                    </a:lnTo>
                    <a:close/>
                  </a:path>
                </a:pathLst>
              </a:custGeom>
              <a:solidFill>
                <a:srgbClr val="000000"/>
              </a:solidFill>
              <a:ln w="9525">
                <a:noFill/>
                <a:round/>
                <a:headEnd/>
                <a:tailEnd/>
              </a:ln>
            </p:spPr>
            <p:txBody>
              <a:bodyPr>
                <a:prstTxWarp prst="textNoShape">
                  <a:avLst/>
                </a:prstTxWarp>
              </a:bodyPr>
              <a:lstStyle/>
              <a:p>
                <a:endParaRPr lang="en-US" dirty="0"/>
              </a:p>
            </p:txBody>
          </p:sp>
          <p:sp>
            <p:nvSpPr>
              <p:cNvPr id="19499" name="Rectangle 29"/>
              <p:cNvSpPr>
                <a:spLocks noChangeArrowheads="1"/>
              </p:cNvSpPr>
              <p:nvPr/>
            </p:nvSpPr>
            <p:spPr bwMode="auto">
              <a:xfrm>
                <a:off x="3186" y="674"/>
                <a:ext cx="8" cy="288"/>
              </a:xfrm>
              <a:prstGeom prst="rect">
                <a:avLst/>
              </a:prstGeom>
              <a:solidFill>
                <a:srgbClr val="5F5F5F"/>
              </a:solidFill>
              <a:ln w="9525">
                <a:noFill/>
                <a:miter lim="800000"/>
                <a:headEnd/>
                <a:tailEnd/>
              </a:ln>
            </p:spPr>
            <p:txBody>
              <a:bodyPr>
                <a:prstTxWarp prst="textNoShape">
                  <a:avLst/>
                </a:prstTxWarp>
              </a:bodyPr>
              <a:lstStyle/>
              <a:p>
                <a:endParaRPr lang="en-US" dirty="0"/>
              </a:p>
            </p:txBody>
          </p:sp>
          <p:grpSp>
            <p:nvGrpSpPr>
              <p:cNvPr id="11" name="Group 30"/>
              <p:cNvGrpSpPr>
                <a:grpSpLocks/>
              </p:cNvGrpSpPr>
              <p:nvPr/>
            </p:nvGrpSpPr>
            <p:grpSpPr bwMode="auto">
              <a:xfrm>
                <a:off x="2978" y="962"/>
                <a:ext cx="432" cy="56"/>
                <a:chOff x="2978" y="962"/>
                <a:chExt cx="432" cy="56"/>
              </a:xfrm>
            </p:grpSpPr>
            <p:sp>
              <p:nvSpPr>
                <p:cNvPr id="19501" name="Freeform 31"/>
                <p:cNvSpPr>
                  <a:spLocks/>
                </p:cNvSpPr>
                <p:nvPr/>
              </p:nvSpPr>
              <p:spPr bwMode="auto">
                <a:xfrm>
                  <a:off x="2978" y="962"/>
                  <a:ext cx="432" cy="48"/>
                </a:xfrm>
                <a:custGeom>
                  <a:avLst/>
                  <a:gdLst>
                    <a:gd name="T0" fmla="*/ 216 w 432"/>
                    <a:gd name="T1" fmla="*/ 0 h 48"/>
                    <a:gd name="T2" fmla="*/ 0 w 432"/>
                    <a:gd name="T3" fmla="*/ 48 h 48"/>
                    <a:gd name="T4" fmla="*/ 432 w 432"/>
                    <a:gd name="T5" fmla="*/ 48 h 48"/>
                    <a:gd name="T6" fmla="*/ 216 w 432"/>
                    <a:gd name="T7" fmla="*/ 0 h 48"/>
                    <a:gd name="T8" fmla="*/ 0 60000 65536"/>
                    <a:gd name="T9" fmla="*/ 0 60000 65536"/>
                    <a:gd name="T10" fmla="*/ 0 60000 65536"/>
                    <a:gd name="T11" fmla="*/ 0 60000 65536"/>
                    <a:gd name="T12" fmla="*/ 0 w 432"/>
                    <a:gd name="T13" fmla="*/ 0 h 48"/>
                    <a:gd name="T14" fmla="*/ 432 w 432"/>
                    <a:gd name="T15" fmla="*/ 48 h 48"/>
                  </a:gdLst>
                  <a:ahLst/>
                  <a:cxnLst>
                    <a:cxn ang="T8">
                      <a:pos x="T0" y="T1"/>
                    </a:cxn>
                    <a:cxn ang="T9">
                      <a:pos x="T2" y="T3"/>
                    </a:cxn>
                    <a:cxn ang="T10">
                      <a:pos x="T4" y="T5"/>
                    </a:cxn>
                    <a:cxn ang="T11">
                      <a:pos x="T6" y="T7"/>
                    </a:cxn>
                  </a:cxnLst>
                  <a:rect l="T12" t="T13" r="T14" b="T15"/>
                  <a:pathLst>
                    <a:path w="432" h="48">
                      <a:moveTo>
                        <a:pt x="216" y="0"/>
                      </a:moveTo>
                      <a:lnTo>
                        <a:pt x="0" y="48"/>
                      </a:lnTo>
                      <a:lnTo>
                        <a:pt x="432" y="48"/>
                      </a:lnTo>
                      <a:lnTo>
                        <a:pt x="216" y="0"/>
                      </a:lnTo>
                      <a:close/>
                    </a:path>
                  </a:pathLst>
                </a:custGeom>
                <a:solidFill>
                  <a:srgbClr val="EAEAEA"/>
                </a:solidFill>
                <a:ln w="9525">
                  <a:noFill/>
                  <a:round/>
                  <a:headEnd/>
                  <a:tailEnd/>
                </a:ln>
              </p:spPr>
              <p:txBody>
                <a:bodyPr>
                  <a:prstTxWarp prst="textNoShape">
                    <a:avLst/>
                  </a:prstTxWarp>
                </a:bodyPr>
                <a:lstStyle/>
                <a:p>
                  <a:endParaRPr lang="en-US" dirty="0"/>
                </a:p>
              </p:txBody>
            </p:sp>
            <p:sp>
              <p:nvSpPr>
                <p:cNvPr id="19502" name="Freeform 32"/>
                <p:cNvSpPr>
                  <a:spLocks/>
                </p:cNvSpPr>
                <p:nvPr/>
              </p:nvSpPr>
              <p:spPr bwMode="auto">
                <a:xfrm>
                  <a:off x="2978" y="962"/>
                  <a:ext cx="432" cy="56"/>
                </a:xfrm>
                <a:custGeom>
                  <a:avLst/>
                  <a:gdLst>
                    <a:gd name="T0" fmla="*/ 0 w 432"/>
                    <a:gd name="T1" fmla="*/ 48 h 56"/>
                    <a:gd name="T2" fmla="*/ 0 w 432"/>
                    <a:gd name="T3" fmla="*/ 48 h 56"/>
                    <a:gd name="T4" fmla="*/ 0 w 432"/>
                    <a:gd name="T5" fmla="*/ 48 h 56"/>
                    <a:gd name="T6" fmla="*/ 0 w 432"/>
                    <a:gd name="T7" fmla="*/ 48 h 56"/>
                    <a:gd name="T8" fmla="*/ 0 w 432"/>
                    <a:gd name="T9" fmla="*/ 48 h 56"/>
                    <a:gd name="T10" fmla="*/ 0 w 432"/>
                    <a:gd name="T11" fmla="*/ 48 h 56"/>
                    <a:gd name="T12" fmla="*/ 0 w 432"/>
                    <a:gd name="T13" fmla="*/ 56 h 56"/>
                    <a:gd name="T14" fmla="*/ 0 w 432"/>
                    <a:gd name="T15" fmla="*/ 56 h 56"/>
                    <a:gd name="T16" fmla="*/ 0 w 432"/>
                    <a:gd name="T17" fmla="*/ 56 h 56"/>
                    <a:gd name="T18" fmla="*/ 432 w 432"/>
                    <a:gd name="T19" fmla="*/ 56 h 56"/>
                    <a:gd name="T20" fmla="*/ 432 w 432"/>
                    <a:gd name="T21" fmla="*/ 56 h 56"/>
                    <a:gd name="T22" fmla="*/ 432 w 432"/>
                    <a:gd name="T23" fmla="*/ 56 h 56"/>
                    <a:gd name="T24" fmla="*/ 432 w 432"/>
                    <a:gd name="T25" fmla="*/ 48 h 56"/>
                    <a:gd name="T26" fmla="*/ 432 w 432"/>
                    <a:gd name="T27" fmla="*/ 48 h 56"/>
                    <a:gd name="T28" fmla="*/ 432 w 432"/>
                    <a:gd name="T29" fmla="*/ 48 h 56"/>
                    <a:gd name="T30" fmla="*/ 432 w 432"/>
                    <a:gd name="T31" fmla="*/ 48 h 56"/>
                    <a:gd name="T32" fmla="*/ 432 w 432"/>
                    <a:gd name="T33" fmla="*/ 48 h 56"/>
                    <a:gd name="T34" fmla="*/ 432 w 432"/>
                    <a:gd name="T35" fmla="*/ 48 h 56"/>
                    <a:gd name="T36" fmla="*/ 216 w 432"/>
                    <a:gd name="T37" fmla="*/ 0 h 56"/>
                    <a:gd name="T38" fmla="*/ 216 w 432"/>
                    <a:gd name="T39" fmla="*/ 0 h 56"/>
                    <a:gd name="T40" fmla="*/ 0 w 432"/>
                    <a:gd name="T41" fmla="*/ 48 h 56"/>
                    <a:gd name="T42" fmla="*/ 216 w 432"/>
                    <a:gd name="T43" fmla="*/ 8 h 56"/>
                    <a:gd name="T44" fmla="*/ 400 w 432"/>
                    <a:gd name="T45" fmla="*/ 48 h 56"/>
                    <a:gd name="T46" fmla="*/ 24 w 432"/>
                    <a:gd name="T47" fmla="*/ 48 h 56"/>
                    <a:gd name="T48" fmla="*/ 216 w 432"/>
                    <a:gd name="T49" fmla="*/ 8 h 56"/>
                    <a:gd name="T50" fmla="*/ 0 w 432"/>
                    <a:gd name="T51" fmla="*/ 48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32"/>
                    <a:gd name="T79" fmla="*/ 0 h 56"/>
                    <a:gd name="T80" fmla="*/ 432 w 43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32" h="56">
                      <a:moveTo>
                        <a:pt x="0" y="48"/>
                      </a:moveTo>
                      <a:lnTo>
                        <a:pt x="0" y="48"/>
                      </a:lnTo>
                      <a:lnTo>
                        <a:pt x="0" y="56"/>
                      </a:lnTo>
                      <a:lnTo>
                        <a:pt x="432" y="56"/>
                      </a:lnTo>
                      <a:lnTo>
                        <a:pt x="432" y="48"/>
                      </a:lnTo>
                      <a:lnTo>
                        <a:pt x="216" y="0"/>
                      </a:lnTo>
                      <a:lnTo>
                        <a:pt x="0" y="48"/>
                      </a:lnTo>
                      <a:lnTo>
                        <a:pt x="216" y="8"/>
                      </a:lnTo>
                      <a:lnTo>
                        <a:pt x="400" y="48"/>
                      </a:lnTo>
                      <a:lnTo>
                        <a:pt x="24" y="48"/>
                      </a:lnTo>
                      <a:lnTo>
                        <a:pt x="216" y="8"/>
                      </a:lnTo>
                      <a:lnTo>
                        <a:pt x="0" y="48"/>
                      </a:lnTo>
                      <a:close/>
                    </a:path>
                  </a:pathLst>
                </a:custGeom>
                <a:solidFill>
                  <a:srgbClr val="000000"/>
                </a:solidFill>
                <a:ln w="9525">
                  <a:noFill/>
                  <a:round/>
                  <a:headEnd/>
                  <a:tailEnd/>
                </a:ln>
              </p:spPr>
              <p:txBody>
                <a:bodyPr>
                  <a:prstTxWarp prst="textNoShape">
                    <a:avLst/>
                  </a:prstTxWarp>
                </a:bodyPr>
                <a:lstStyle/>
                <a:p>
                  <a:endParaRPr lang="en-US" dirty="0"/>
                </a:p>
              </p:txBody>
            </p:sp>
          </p:grpSp>
        </p:grpSp>
        <p:grpSp>
          <p:nvGrpSpPr>
            <p:cNvPr id="12" name="Group 33"/>
            <p:cNvGrpSpPr>
              <a:grpSpLocks/>
            </p:cNvGrpSpPr>
            <p:nvPr/>
          </p:nvGrpSpPr>
          <p:grpSpPr bwMode="auto">
            <a:xfrm>
              <a:off x="2536" y="2604"/>
              <a:ext cx="56" cy="118"/>
              <a:chOff x="3186" y="530"/>
              <a:chExt cx="56" cy="104"/>
            </a:xfrm>
          </p:grpSpPr>
          <p:sp>
            <p:nvSpPr>
              <p:cNvPr id="19494" name="Oval 34"/>
              <p:cNvSpPr>
                <a:spLocks noChangeArrowheads="1"/>
              </p:cNvSpPr>
              <p:nvPr/>
            </p:nvSpPr>
            <p:spPr bwMode="auto">
              <a:xfrm>
                <a:off x="3194" y="538"/>
                <a:ext cx="40" cy="88"/>
              </a:xfrm>
              <a:prstGeom prst="ellipse">
                <a:avLst/>
              </a:prstGeom>
              <a:solidFill>
                <a:srgbClr val="808080"/>
              </a:solidFill>
              <a:ln w="9525">
                <a:noFill/>
                <a:round/>
                <a:headEnd/>
                <a:tailEnd/>
              </a:ln>
            </p:spPr>
            <p:txBody>
              <a:bodyPr>
                <a:prstTxWarp prst="textNoShape">
                  <a:avLst/>
                </a:prstTxWarp>
              </a:bodyPr>
              <a:lstStyle/>
              <a:p>
                <a:endParaRPr lang="en-US" dirty="0"/>
              </a:p>
            </p:txBody>
          </p:sp>
          <p:sp>
            <p:nvSpPr>
              <p:cNvPr id="19495" name="Oval 35"/>
              <p:cNvSpPr>
                <a:spLocks noChangeArrowheads="1"/>
              </p:cNvSpPr>
              <p:nvPr/>
            </p:nvSpPr>
            <p:spPr bwMode="auto">
              <a:xfrm>
                <a:off x="3186" y="530"/>
                <a:ext cx="56" cy="104"/>
              </a:xfrm>
              <a:prstGeom prst="ellipse">
                <a:avLst/>
              </a:prstGeom>
              <a:noFill/>
              <a:ln w="19050">
                <a:solidFill>
                  <a:srgbClr val="000000"/>
                </a:solidFill>
                <a:round/>
                <a:headEnd/>
                <a:tailEnd/>
              </a:ln>
            </p:spPr>
            <p:txBody>
              <a:bodyPr>
                <a:prstTxWarp prst="textNoShape">
                  <a:avLst/>
                </a:prstTxWarp>
              </a:bodyPr>
              <a:lstStyle/>
              <a:p>
                <a:endParaRPr lang="en-US" dirty="0"/>
              </a:p>
            </p:txBody>
          </p:sp>
          <p:sp>
            <p:nvSpPr>
              <p:cNvPr id="19496" name="Oval 36"/>
              <p:cNvSpPr>
                <a:spLocks noChangeArrowheads="1"/>
              </p:cNvSpPr>
              <p:nvPr/>
            </p:nvSpPr>
            <p:spPr bwMode="auto">
              <a:xfrm>
                <a:off x="3194" y="538"/>
                <a:ext cx="40" cy="40"/>
              </a:xfrm>
              <a:prstGeom prst="ellipse">
                <a:avLst/>
              </a:prstGeom>
              <a:solidFill>
                <a:srgbClr val="000000"/>
              </a:solidFill>
              <a:ln w="9525">
                <a:noFill/>
                <a:round/>
                <a:headEnd/>
                <a:tailEnd/>
              </a:ln>
            </p:spPr>
            <p:txBody>
              <a:bodyPr>
                <a:prstTxWarp prst="textNoShape">
                  <a:avLst/>
                </a:prstTxWarp>
              </a:bodyPr>
              <a:lstStyle/>
              <a:p>
                <a:endParaRPr lang="en-US" dirty="0"/>
              </a:p>
            </p:txBody>
          </p:sp>
          <p:sp>
            <p:nvSpPr>
              <p:cNvPr id="19497" name="Oval 37"/>
              <p:cNvSpPr>
                <a:spLocks noChangeArrowheads="1"/>
              </p:cNvSpPr>
              <p:nvPr/>
            </p:nvSpPr>
            <p:spPr bwMode="auto">
              <a:xfrm>
                <a:off x="3186" y="530"/>
                <a:ext cx="56" cy="56"/>
              </a:xfrm>
              <a:prstGeom prst="ellipse">
                <a:avLst/>
              </a:prstGeom>
              <a:noFill/>
              <a:ln w="19050">
                <a:solidFill>
                  <a:srgbClr val="000000"/>
                </a:solidFill>
                <a:round/>
                <a:headEnd/>
                <a:tailEnd/>
              </a:ln>
            </p:spPr>
            <p:txBody>
              <a:bodyPr>
                <a:prstTxWarp prst="textNoShape">
                  <a:avLst/>
                </a:prstTxWarp>
              </a:bodyPr>
              <a:lstStyle/>
              <a:p>
                <a:endParaRPr lang="en-US" dirty="0"/>
              </a:p>
            </p:txBody>
          </p:sp>
        </p:grpSp>
        <p:grpSp>
          <p:nvGrpSpPr>
            <p:cNvPr id="13" name="Group 38"/>
            <p:cNvGrpSpPr>
              <a:grpSpLocks/>
            </p:cNvGrpSpPr>
            <p:nvPr/>
          </p:nvGrpSpPr>
          <p:grpSpPr bwMode="auto">
            <a:xfrm>
              <a:off x="2544" y="2650"/>
              <a:ext cx="96" cy="82"/>
              <a:chOff x="3194" y="570"/>
              <a:chExt cx="96" cy="72"/>
            </a:xfrm>
          </p:grpSpPr>
          <p:grpSp>
            <p:nvGrpSpPr>
              <p:cNvPr id="14" name="Group 39"/>
              <p:cNvGrpSpPr>
                <a:grpSpLocks/>
              </p:cNvGrpSpPr>
              <p:nvPr/>
            </p:nvGrpSpPr>
            <p:grpSpPr bwMode="auto">
              <a:xfrm>
                <a:off x="3194" y="570"/>
                <a:ext cx="96" cy="64"/>
                <a:chOff x="3194" y="570"/>
                <a:chExt cx="96" cy="64"/>
              </a:xfrm>
            </p:grpSpPr>
            <p:sp>
              <p:nvSpPr>
                <p:cNvPr id="19492" name="Freeform 40"/>
                <p:cNvSpPr>
                  <a:spLocks/>
                </p:cNvSpPr>
                <p:nvPr/>
              </p:nvSpPr>
              <p:spPr bwMode="auto">
                <a:xfrm>
                  <a:off x="3194" y="570"/>
                  <a:ext cx="88" cy="64"/>
                </a:xfrm>
                <a:custGeom>
                  <a:avLst/>
                  <a:gdLst>
                    <a:gd name="T0" fmla="*/ 0 w 88"/>
                    <a:gd name="T1" fmla="*/ 56 h 64"/>
                    <a:gd name="T2" fmla="*/ 8 w 88"/>
                    <a:gd name="T3" fmla="*/ 56 h 64"/>
                    <a:gd name="T4" fmla="*/ 8 w 88"/>
                    <a:gd name="T5" fmla="*/ 64 h 64"/>
                    <a:gd name="T6" fmla="*/ 16 w 88"/>
                    <a:gd name="T7" fmla="*/ 64 h 64"/>
                    <a:gd name="T8" fmla="*/ 24 w 88"/>
                    <a:gd name="T9" fmla="*/ 64 h 64"/>
                    <a:gd name="T10" fmla="*/ 32 w 88"/>
                    <a:gd name="T11" fmla="*/ 64 h 64"/>
                    <a:gd name="T12" fmla="*/ 40 w 88"/>
                    <a:gd name="T13" fmla="*/ 64 h 64"/>
                    <a:gd name="T14" fmla="*/ 48 w 88"/>
                    <a:gd name="T15" fmla="*/ 56 h 64"/>
                    <a:gd name="T16" fmla="*/ 56 w 88"/>
                    <a:gd name="T17" fmla="*/ 56 h 64"/>
                    <a:gd name="T18" fmla="*/ 64 w 88"/>
                    <a:gd name="T19" fmla="*/ 48 h 64"/>
                    <a:gd name="T20" fmla="*/ 72 w 88"/>
                    <a:gd name="T21" fmla="*/ 48 h 64"/>
                    <a:gd name="T22" fmla="*/ 80 w 88"/>
                    <a:gd name="T23" fmla="*/ 40 h 64"/>
                    <a:gd name="T24" fmla="*/ 88 w 88"/>
                    <a:gd name="T25" fmla="*/ 32 h 64"/>
                    <a:gd name="T26" fmla="*/ 88 w 88"/>
                    <a:gd name="T27" fmla="*/ 24 h 64"/>
                    <a:gd name="T28" fmla="*/ 88 w 88"/>
                    <a:gd name="T29" fmla="*/ 24 h 64"/>
                    <a:gd name="T30" fmla="*/ 88 w 88"/>
                    <a:gd name="T31" fmla="*/ 16 h 64"/>
                    <a:gd name="T32" fmla="*/ 88 w 88"/>
                    <a:gd name="T33" fmla="*/ 8 h 64"/>
                    <a:gd name="T34" fmla="*/ 88 w 88"/>
                    <a:gd name="T35" fmla="*/ 8 h 64"/>
                    <a:gd name="T36" fmla="*/ 80 w 88"/>
                    <a:gd name="T37" fmla="*/ 8 h 64"/>
                    <a:gd name="T38" fmla="*/ 80 w 88"/>
                    <a:gd name="T39" fmla="*/ 0 h 64"/>
                    <a:gd name="T40" fmla="*/ 72 w 88"/>
                    <a:gd name="T41" fmla="*/ 0 h 64"/>
                    <a:gd name="T42" fmla="*/ 64 w 88"/>
                    <a:gd name="T43" fmla="*/ 8 h 64"/>
                    <a:gd name="T44" fmla="*/ 56 w 88"/>
                    <a:gd name="T45" fmla="*/ 8 h 64"/>
                    <a:gd name="T46" fmla="*/ 48 w 88"/>
                    <a:gd name="T47" fmla="*/ 8 h 64"/>
                    <a:gd name="T48" fmla="*/ 32 w 88"/>
                    <a:gd name="T49" fmla="*/ 16 h 64"/>
                    <a:gd name="T50" fmla="*/ 24 w 88"/>
                    <a:gd name="T51" fmla="*/ 16 h 64"/>
                    <a:gd name="T52" fmla="*/ 16 w 88"/>
                    <a:gd name="T53" fmla="*/ 24 h 64"/>
                    <a:gd name="T54" fmla="*/ 16 w 88"/>
                    <a:gd name="T55" fmla="*/ 32 h 64"/>
                    <a:gd name="T56" fmla="*/ 8 w 88"/>
                    <a:gd name="T57" fmla="*/ 32 h 64"/>
                    <a:gd name="T58" fmla="*/ 8 w 88"/>
                    <a:gd name="T59" fmla="*/ 40 h 64"/>
                    <a:gd name="T60" fmla="*/ 0 w 88"/>
                    <a:gd name="T61" fmla="*/ 48 h 64"/>
                    <a:gd name="T62" fmla="*/ 0 w 88"/>
                    <a:gd name="T63" fmla="*/ 48 h 64"/>
                    <a:gd name="T64" fmla="*/ 0 w 88"/>
                    <a:gd name="T65" fmla="*/ 56 h 64"/>
                    <a:gd name="T66" fmla="*/ 0 w 88"/>
                    <a:gd name="T67" fmla="*/ 56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8"/>
                    <a:gd name="T103" fmla="*/ 0 h 64"/>
                    <a:gd name="T104" fmla="*/ 88 w 88"/>
                    <a:gd name="T105" fmla="*/ 64 h 6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8" h="64">
                      <a:moveTo>
                        <a:pt x="0" y="56"/>
                      </a:moveTo>
                      <a:lnTo>
                        <a:pt x="8" y="56"/>
                      </a:lnTo>
                      <a:lnTo>
                        <a:pt x="8" y="64"/>
                      </a:lnTo>
                      <a:lnTo>
                        <a:pt x="16" y="64"/>
                      </a:lnTo>
                      <a:lnTo>
                        <a:pt x="24" y="64"/>
                      </a:lnTo>
                      <a:lnTo>
                        <a:pt x="32" y="64"/>
                      </a:lnTo>
                      <a:lnTo>
                        <a:pt x="40" y="64"/>
                      </a:lnTo>
                      <a:lnTo>
                        <a:pt x="48" y="56"/>
                      </a:lnTo>
                      <a:lnTo>
                        <a:pt x="56" y="56"/>
                      </a:lnTo>
                      <a:lnTo>
                        <a:pt x="64" y="48"/>
                      </a:lnTo>
                      <a:lnTo>
                        <a:pt x="72" y="48"/>
                      </a:lnTo>
                      <a:lnTo>
                        <a:pt x="80" y="40"/>
                      </a:lnTo>
                      <a:lnTo>
                        <a:pt x="88" y="32"/>
                      </a:lnTo>
                      <a:lnTo>
                        <a:pt x="88" y="24"/>
                      </a:lnTo>
                      <a:lnTo>
                        <a:pt x="88" y="16"/>
                      </a:lnTo>
                      <a:lnTo>
                        <a:pt x="88" y="8"/>
                      </a:lnTo>
                      <a:lnTo>
                        <a:pt x="80" y="8"/>
                      </a:lnTo>
                      <a:lnTo>
                        <a:pt x="80" y="0"/>
                      </a:lnTo>
                      <a:lnTo>
                        <a:pt x="72" y="0"/>
                      </a:lnTo>
                      <a:lnTo>
                        <a:pt x="64" y="8"/>
                      </a:lnTo>
                      <a:lnTo>
                        <a:pt x="56" y="8"/>
                      </a:lnTo>
                      <a:lnTo>
                        <a:pt x="48" y="8"/>
                      </a:lnTo>
                      <a:lnTo>
                        <a:pt x="32" y="16"/>
                      </a:lnTo>
                      <a:lnTo>
                        <a:pt x="24" y="16"/>
                      </a:lnTo>
                      <a:lnTo>
                        <a:pt x="16" y="24"/>
                      </a:lnTo>
                      <a:lnTo>
                        <a:pt x="16" y="32"/>
                      </a:lnTo>
                      <a:lnTo>
                        <a:pt x="8" y="32"/>
                      </a:lnTo>
                      <a:lnTo>
                        <a:pt x="8" y="40"/>
                      </a:lnTo>
                      <a:lnTo>
                        <a:pt x="0" y="48"/>
                      </a:lnTo>
                      <a:lnTo>
                        <a:pt x="0" y="56"/>
                      </a:lnTo>
                      <a:close/>
                    </a:path>
                  </a:pathLst>
                </a:custGeom>
                <a:solidFill>
                  <a:srgbClr val="808080"/>
                </a:solidFill>
                <a:ln w="9525">
                  <a:noFill/>
                  <a:round/>
                  <a:headEnd/>
                  <a:tailEnd/>
                </a:ln>
              </p:spPr>
              <p:txBody>
                <a:bodyPr>
                  <a:prstTxWarp prst="textNoShape">
                    <a:avLst/>
                  </a:prstTxWarp>
                </a:bodyPr>
                <a:lstStyle/>
                <a:p>
                  <a:endParaRPr lang="en-US" dirty="0"/>
                </a:p>
              </p:txBody>
            </p:sp>
            <p:sp>
              <p:nvSpPr>
                <p:cNvPr id="19493" name="Freeform 41"/>
                <p:cNvSpPr>
                  <a:spLocks/>
                </p:cNvSpPr>
                <p:nvPr/>
              </p:nvSpPr>
              <p:spPr bwMode="auto">
                <a:xfrm>
                  <a:off x="3194" y="570"/>
                  <a:ext cx="96" cy="64"/>
                </a:xfrm>
                <a:custGeom>
                  <a:avLst/>
                  <a:gdLst>
                    <a:gd name="T0" fmla="*/ 8 w 96"/>
                    <a:gd name="T1" fmla="*/ 64 h 64"/>
                    <a:gd name="T2" fmla="*/ 8 w 96"/>
                    <a:gd name="T3" fmla="*/ 64 h 64"/>
                    <a:gd name="T4" fmla="*/ 24 w 96"/>
                    <a:gd name="T5" fmla="*/ 64 h 64"/>
                    <a:gd name="T6" fmla="*/ 32 w 96"/>
                    <a:gd name="T7" fmla="*/ 64 h 64"/>
                    <a:gd name="T8" fmla="*/ 48 w 96"/>
                    <a:gd name="T9" fmla="*/ 64 h 64"/>
                    <a:gd name="T10" fmla="*/ 56 w 96"/>
                    <a:gd name="T11" fmla="*/ 56 h 64"/>
                    <a:gd name="T12" fmla="*/ 72 w 96"/>
                    <a:gd name="T13" fmla="*/ 48 h 64"/>
                    <a:gd name="T14" fmla="*/ 80 w 96"/>
                    <a:gd name="T15" fmla="*/ 40 h 64"/>
                    <a:gd name="T16" fmla="*/ 88 w 96"/>
                    <a:gd name="T17" fmla="*/ 32 h 64"/>
                    <a:gd name="T18" fmla="*/ 96 w 96"/>
                    <a:gd name="T19" fmla="*/ 24 h 64"/>
                    <a:gd name="T20" fmla="*/ 96 w 96"/>
                    <a:gd name="T21" fmla="*/ 16 h 64"/>
                    <a:gd name="T22" fmla="*/ 96 w 96"/>
                    <a:gd name="T23" fmla="*/ 8 h 64"/>
                    <a:gd name="T24" fmla="*/ 88 w 96"/>
                    <a:gd name="T25" fmla="*/ 8 h 64"/>
                    <a:gd name="T26" fmla="*/ 80 w 96"/>
                    <a:gd name="T27" fmla="*/ 0 h 64"/>
                    <a:gd name="T28" fmla="*/ 72 w 96"/>
                    <a:gd name="T29" fmla="*/ 0 h 64"/>
                    <a:gd name="T30" fmla="*/ 64 w 96"/>
                    <a:gd name="T31" fmla="*/ 0 h 64"/>
                    <a:gd name="T32" fmla="*/ 48 w 96"/>
                    <a:gd name="T33" fmla="*/ 8 h 64"/>
                    <a:gd name="T34" fmla="*/ 32 w 96"/>
                    <a:gd name="T35" fmla="*/ 8 h 64"/>
                    <a:gd name="T36" fmla="*/ 16 w 96"/>
                    <a:gd name="T37" fmla="*/ 24 h 64"/>
                    <a:gd name="T38" fmla="*/ 8 w 96"/>
                    <a:gd name="T39" fmla="*/ 24 h 64"/>
                    <a:gd name="T40" fmla="*/ 0 w 96"/>
                    <a:gd name="T41" fmla="*/ 40 h 64"/>
                    <a:gd name="T42" fmla="*/ 0 w 96"/>
                    <a:gd name="T43" fmla="*/ 48 h 64"/>
                    <a:gd name="T44" fmla="*/ 0 w 96"/>
                    <a:gd name="T45" fmla="*/ 48 h 64"/>
                    <a:gd name="T46" fmla="*/ 0 w 96"/>
                    <a:gd name="T47" fmla="*/ 56 h 64"/>
                    <a:gd name="T48" fmla="*/ 8 w 96"/>
                    <a:gd name="T49" fmla="*/ 56 h 64"/>
                    <a:gd name="T50" fmla="*/ 8 w 96"/>
                    <a:gd name="T51" fmla="*/ 48 h 64"/>
                    <a:gd name="T52" fmla="*/ 8 w 96"/>
                    <a:gd name="T53" fmla="*/ 32 h 64"/>
                    <a:gd name="T54" fmla="*/ 24 w 96"/>
                    <a:gd name="T55" fmla="*/ 24 h 64"/>
                    <a:gd name="T56" fmla="*/ 40 w 96"/>
                    <a:gd name="T57" fmla="*/ 16 h 64"/>
                    <a:gd name="T58" fmla="*/ 48 w 96"/>
                    <a:gd name="T59" fmla="*/ 8 h 64"/>
                    <a:gd name="T60" fmla="*/ 64 w 96"/>
                    <a:gd name="T61" fmla="*/ 8 h 64"/>
                    <a:gd name="T62" fmla="*/ 72 w 96"/>
                    <a:gd name="T63" fmla="*/ 8 h 64"/>
                    <a:gd name="T64" fmla="*/ 88 w 96"/>
                    <a:gd name="T65" fmla="*/ 8 h 64"/>
                    <a:gd name="T66" fmla="*/ 88 w 96"/>
                    <a:gd name="T67" fmla="*/ 16 h 64"/>
                    <a:gd name="T68" fmla="*/ 88 w 96"/>
                    <a:gd name="T69" fmla="*/ 24 h 64"/>
                    <a:gd name="T70" fmla="*/ 80 w 96"/>
                    <a:gd name="T71" fmla="*/ 40 h 64"/>
                    <a:gd name="T72" fmla="*/ 64 w 96"/>
                    <a:gd name="T73" fmla="*/ 48 h 64"/>
                    <a:gd name="T74" fmla="*/ 48 w 96"/>
                    <a:gd name="T75" fmla="*/ 56 h 64"/>
                    <a:gd name="T76" fmla="*/ 32 w 96"/>
                    <a:gd name="T77" fmla="*/ 64 h 64"/>
                    <a:gd name="T78" fmla="*/ 16 w 96"/>
                    <a:gd name="T79" fmla="*/ 64 h 64"/>
                    <a:gd name="T80" fmla="*/ 8 w 96"/>
                    <a:gd name="T81" fmla="*/ 56 h 64"/>
                    <a:gd name="T82" fmla="*/ 8 w 96"/>
                    <a:gd name="T83" fmla="*/ 64 h 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6"/>
                    <a:gd name="T127" fmla="*/ 0 h 64"/>
                    <a:gd name="T128" fmla="*/ 96 w 96"/>
                    <a:gd name="T129" fmla="*/ 64 h 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6" h="64">
                      <a:moveTo>
                        <a:pt x="8" y="64"/>
                      </a:moveTo>
                      <a:lnTo>
                        <a:pt x="8" y="64"/>
                      </a:lnTo>
                      <a:lnTo>
                        <a:pt x="16" y="64"/>
                      </a:lnTo>
                      <a:lnTo>
                        <a:pt x="24" y="64"/>
                      </a:lnTo>
                      <a:lnTo>
                        <a:pt x="32" y="64"/>
                      </a:lnTo>
                      <a:lnTo>
                        <a:pt x="40" y="64"/>
                      </a:lnTo>
                      <a:lnTo>
                        <a:pt x="48" y="64"/>
                      </a:lnTo>
                      <a:lnTo>
                        <a:pt x="56" y="56"/>
                      </a:lnTo>
                      <a:lnTo>
                        <a:pt x="64" y="56"/>
                      </a:lnTo>
                      <a:lnTo>
                        <a:pt x="72" y="48"/>
                      </a:lnTo>
                      <a:lnTo>
                        <a:pt x="80" y="40"/>
                      </a:lnTo>
                      <a:lnTo>
                        <a:pt x="88" y="32"/>
                      </a:lnTo>
                      <a:lnTo>
                        <a:pt x="88" y="24"/>
                      </a:lnTo>
                      <a:lnTo>
                        <a:pt x="96" y="24"/>
                      </a:lnTo>
                      <a:lnTo>
                        <a:pt x="96" y="16"/>
                      </a:lnTo>
                      <a:lnTo>
                        <a:pt x="96" y="8"/>
                      </a:lnTo>
                      <a:lnTo>
                        <a:pt x="88" y="8"/>
                      </a:lnTo>
                      <a:lnTo>
                        <a:pt x="80" y="0"/>
                      </a:lnTo>
                      <a:lnTo>
                        <a:pt x="72" y="0"/>
                      </a:lnTo>
                      <a:lnTo>
                        <a:pt x="64" y="0"/>
                      </a:lnTo>
                      <a:lnTo>
                        <a:pt x="56" y="0"/>
                      </a:lnTo>
                      <a:lnTo>
                        <a:pt x="48" y="8"/>
                      </a:lnTo>
                      <a:lnTo>
                        <a:pt x="40" y="8"/>
                      </a:lnTo>
                      <a:lnTo>
                        <a:pt x="32" y="8"/>
                      </a:lnTo>
                      <a:lnTo>
                        <a:pt x="24" y="16"/>
                      </a:lnTo>
                      <a:lnTo>
                        <a:pt x="16" y="24"/>
                      </a:lnTo>
                      <a:lnTo>
                        <a:pt x="8" y="24"/>
                      </a:lnTo>
                      <a:lnTo>
                        <a:pt x="8" y="32"/>
                      </a:lnTo>
                      <a:lnTo>
                        <a:pt x="0" y="40"/>
                      </a:lnTo>
                      <a:lnTo>
                        <a:pt x="0" y="48"/>
                      </a:lnTo>
                      <a:lnTo>
                        <a:pt x="0" y="56"/>
                      </a:lnTo>
                      <a:lnTo>
                        <a:pt x="8" y="64"/>
                      </a:lnTo>
                      <a:lnTo>
                        <a:pt x="8" y="56"/>
                      </a:lnTo>
                      <a:lnTo>
                        <a:pt x="8" y="48"/>
                      </a:lnTo>
                      <a:lnTo>
                        <a:pt x="8" y="40"/>
                      </a:lnTo>
                      <a:lnTo>
                        <a:pt x="8" y="32"/>
                      </a:lnTo>
                      <a:lnTo>
                        <a:pt x="16" y="32"/>
                      </a:lnTo>
                      <a:lnTo>
                        <a:pt x="24" y="24"/>
                      </a:lnTo>
                      <a:lnTo>
                        <a:pt x="32" y="24"/>
                      </a:lnTo>
                      <a:lnTo>
                        <a:pt x="40" y="16"/>
                      </a:lnTo>
                      <a:lnTo>
                        <a:pt x="48" y="8"/>
                      </a:lnTo>
                      <a:lnTo>
                        <a:pt x="56" y="8"/>
                      </a:lnTo>
                      <a:lnTo>
                        <a:pt x="64" y="8"/>
                      </a:lnTo>
                      <a:lnTo>
                        <a:pt x="72" y="8"/>
                      </a:lnTo>
                      <a:lnTo>
                        <a:pt x="80" y="8"/>
                      </a:lnTo>
                      <a:lnTo>
                        <a:pt x="88" y="8"/>
                      </a:lnTo>
                      <a:lnTo>
                        <a:pt x="88" y="16"/>
                      </a:lnTo>
                      <a:lnTo>
                        <a:pt x="88" y="24"/>
                      </a:lnTo>
                      <a:lnTo>
                        <a:pt x="80" y="32"/>
                      </a:lnTo>
                      <a:lnTo>
                        <a:pt x="80" y="40"/>
                      </a:lnTo>
                      <a:lnTo>
                        <a:pt x="72" y="40"/>
                      </a:lnTo>
                      <a:lnTo>
                        <a:pt x="64" y="48"/>
                      </a:lnTo>
                      <a:lnTo>
                        <a:pt x="56" y="56"/>
                      </a:lnTo>
                      <a:lnTo>
                        <a:pt x="48" y="56"/>
                      </a:lnTo>
                      <a:lnTo>
                        <a:pt x="40" y="56"/>
                      </a:lnTo>
                      <a:lnTo>
                        <a:pt x="32" y="64"/>
                      </a:lnTo>
                      <a:lnTo>
                        <a:pt x="24" y="64"/>
                      </a:lnTo>
                      <a:lnTo>
                        <a:pt x="16" y="64"/>
                      </a:lnTo>
                      <a:lnTo>
                        <a:pt x="16" y="56"/>
                      </a:lnTo>
                      <a:lnTo>
                        <a:pt x="8" y="56"/>
                      </a:lnTo>
                      <a:lnTo>
                        <a:pt x="8" y="64"/>
                      </a:lnTo>
                      <a:close/>
                    </a:path>
                  </a:pathLst>
                </a:custGeom>
                <a:solidFill>
                  <a:srgbClr val="000000"/>
                </a:solidFill>
                <a:ln w="9525">
                  <a:noFill/>
                  <a:round/>
                  <a:headEnd/>
                  <a:tailEnd/>
                </a:ln>
              </p:spPr>
              <p:txBody>
                <a:bodyPr>
                  <a:prstTxWarp prst="textNoShape">
                    <a:avLst/>
                  </a:prstTxWarp>
                </a:bodyPr>
                <a:lstStyle/>
                <a:p>
                  <a:endParaRPr lang="en-US" dirty="0"/>
                </a:p>
              </p:txBody>
            </p:sp>
          </p:grpSp>
          <p:grpSp>
            <p:nvGrpSpPr>
              <p:cNvPr id="15" name="Group 42"/>
              <p:cNvGrpSpPr>
                <a:grpSpLocks/>
              </p:cNvGrpSpPr>
              <p:nvPr/>
            </p:nvGrpSpPr>
            <p:grpSpPr bwMode="auto">
              <a:xfrm>
                <a:off x="3194" y="586"/>
                <a:ext cx="48" cy="56"/>
                <a:chOff x="3194" y="586"/>
                <a:chExt cx="48" cy="56"/>
              </a:xfrm>
            </p:grpSpPr>
            <p:sp>
              <p:nvSpPr>
                <p:cNvPr id="19490" name="Freeform 43"/>
                <p:cNvSpPr>
                  <a:spLocks/>
                </p:cNvSpPr>
                <p:nvPr/>
              </p:nvSpPr>
              <p:spPr bwMode="auto">
                <a:xfrm>
                  <a:off x="3194" y="586"/>
                  <a:ext cx="48" cy="48"/>
                </a:xfrm>
                <a:custGeom>
                  <a:avLst/>
                  <a:gdLst>
                    <a:gd name="T0" fmla="*/ 0 w 48"/>
                    <a:gd name="T1" fmla="*/ 40 h 48"/>
                    <a:gd name="T2" fmla="*/ 8 w 48"/>
                    <a:gd name="T3" fmla="*/ 48 h 48"/>
                    <a:gd name="T4" fmla="*/ 16 w 48"/>
                    <a:gd name="T5" fmla="*/ 48 h 48"/>
                    <a:gd name="T6" fmla="*/ 24 w 48"/>
                    <a:gd name="T7" fmla="*/ 48 h 48"/>
                    <a:gd name="T8" fmla="*/ 32 w 48"/>
                    <a:gd name="T9" fmla="*/ 48 h 48"/>
                    <a:gd name="T10" fmla="*/ 40 w 48"/>
                    <a:gd name="T11" fmla="*/ 40 h 48"/>
                    <a:gd name="T12" fmla="*/ 48 w 48"/>
                    <a:gd name="T13" fmla="*/ 32 h 48"/>
                    <a:gd name="T14" fmla="*/ 48 w 48"/>
                    <a:gd name="T15" fmla="*/ 24 h 48"/>
                    <a:gd name="T16" fmla="*/ 48 w 48"/>
                    <a:gd name="T17" fmla="*/ 16 h 48"/>
                    <a:gd name="T18" fmla="*/ 40 w 48"/>
                    <a:gd name="T19" fmla="*/ 8 h 48"/>
                    <a:gd name="T20" fmla="*/ 32 w 48"/>
                    <a:gd name="T21" fmla="*/ 8 h 48"/>
                    <a:gd name="T22" fmla="*/ 24 w 48"/>
                    <a:gd name="T23" fmla="*/ 0 h 48"/>
                    <a:gd name="T24" fmla="*/ 16 w 48"/>
                    <a:gd name="T25" fmla="*/ 8 h 48"/>
                    <a:gd name="T26" fmla="*/ 8 w 48"/>
                    <a:gd name="T27" fmla="*/ 16 h 48"/>
                    <a:gd name="T28" fmla="*/ 0 w 48"/>
                    <a:gd name="T29" fmla="*/ 24 h 48"/>
                    <a:gd name="T30" fmla="*/ 0 w 48"/>
                    <a:gd name="T31" fmla="*/ 32 h 48"/>
                    <a:gd name="T32" fmla="*/ 0 w 48"/>
                    <a:gd name="T33" fmla="*/ 40 h 48"/>
                    <a:gd name="T34" fmla="*/ 0 w 48"/>
                    <a:gd name="T35" fmla="*/ 40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0" y="40"/>
                      </a:moveTo>
                      <a:lnTo>
                        <a:pt x="8" y="48"/>
                      </a:lnTo>
                      <a:lnTo>
                        <a:pt x="16" y="48"/>
                      </a:lnTo>
                      <a:lnTo>
                        <a:pt x="24" y="48"/>
                      </a:lnTo>
                      <a:lnTo>
                        <a:pt x="32" y="48"/>
                      </a:lnTo>
                      <a:lnTo>
                        <a:pt x="40" y="40"/>
                      </a:lnTo>
                      <a:lnTo>
                        <a:pt x="48" y="32"/>
                      </a:lnTo>
                      <a:lnTo>
                        <a:pt x="48" y="24"/>
                      </a:lnTo>
                      <a:lnTo>
                        <a:pt x="48" y="16"/>
                      </a:lnTo>
                      <a:lnTo>
                        <a:pt x="40" y="8"/>
                      </a:lnTo>
                      <a:lnTo>
                        <a:pt x="32" y="8"/>
                      </a:lnTo>
                      <a:lnTo>
                        <a:pt x="24" y="0"/>
                      </a:lnTo>
                      <a:lnTo>
                        <a:pt x="16" y="8"/>
                      </a:lnTo>
                      <a:lnTo>
                        <a:pt x="8" y="16"/>
                      </a:lnTo>
                      <a:lnTo>
                        <a:pt x="0" y="24"/>
                      </a:lnTo>
                      <a:lnTo>
                        <a:pt x="0" y="32"/>
                      </a:lnTo>
                      <a:lnTo>
                        <a:pt x="0" y="40"/>
                      </a:lnTo>
                      <a:close/>
                    </a:path>
                  </a:pathLst>
                </a:custGeom>
                <a:solidFill>
                  <a:srgbClr val="000000"/>
                </a:solidFill>
                <a:ln w="9525">
                  <a:noFill/>
                  <a:round/>
                  <a:headEnd/>
                  <a:tailEnd/>
                </a:ln>
              </p:spPr>
              <p:txBody>
                <a:bodyPr>
                  <a:prstTxWarp prst="textNoShape">
                    <a:avLst/>
                  </a:prstTxWarp>
                </a:bodyPr>
                <a:lstStyle/>
                <a:p>
                  <a:endParaRPr lang="en-US" dirty="0"/>
                </a:p>
              </p:txBody>
            </p:sp>
            <p:sp>
              <p:nvSpPr>
                <p:cNvPr id="19491" name="Freeform 44"/>
                <p:cNvSpPr>
                  <a:spLocks/>
                </p:cNvSpPr>
                <p:nvPr/>
              </p:nvSpPr>
              <p:spPr bwMode="auto">
                <a:xfrm>
                  <a:off x="3194" y="586"/>
                  <a:ext cx="48" cy="56"/>
                </a:xfrm>
                <a:custGeom>
                  <a:avLst/>
                  <a:gdLst>
                    <a:gd name="T0" fmla="*/ 8 w 48"/>
                    <a:gd name="T1" fmla="*/ 48 h 56"/>
                    <a:gd name="T2" fmla="*/ 8 w 48"/>
                    <a:gd name="T3" fmla="*/ 48 h 56"/>
                    <a:gd name="T4" fmla="*/ 8 w 48"/>
                    <a:gd name="T5" fmla="*/ 48 h 56"/>
                    <a:gd name="T6" fmla="*/ 16 w 48"/>
                    <a:gd name="T7" fmla="*/ 56 h 56"/>
                    <a:gd name="T8" fmla="*/ 16 w 48"/>
                    <a:gd name="T9" fmla="*/ 56 h 56"/>
                    <a:gd name="T10" fmla="*/ 24 w 48"/>
                    <a:gd name="T11" fmla="*/ 56 h 56"/>
                    <a:gd name="T12" fmla="*/ 24 w 48"/>
                    <a:gd name="T13" fmla="*/ 56 h 56"/>
                    <a:gd name="T14" fmla="*/ 40 w 48"/>
                    <a:gd name="T15" fmla="*/ 48 h 56"/>
                    <a:gd name="T16" fmla="*/ 40 w 48"/>
                    <a:gd name="T17" fmla="*/ 48 h 56"/>
                    <a:gd name="T18" fmla="*/ 48 w 48"/>
                    <a:gd name="T19" fmla="*/ 48 h 56"/>
                    <a:gd name="T20" fmla="*/ 48 w 48"/>
                    <a:gd name="T21" fmla="*/ 48 h 56"/>
                    <a:gd name="T22" fmla="*/ 48 w 48"/>
                    <a:gd name="T23" fmla="*/ 40 h 56"/>
                    <a:gd name="T24" fmla="*/ 48 w 48"/>
                    <a:gd name="T25" fmla="*/ 32 h 56"/>
                    <a:gd name="T26" fmla="*/ 48 w 48"/>
                    <a:gd name="T27" fmla="*/ 24 h 56"/>
                    <a:gd name="T28" fmla="*/ 48 w 48"/>
                    <a:gd name="T29" fmla="*/ 24 h 56"/>
                    <a:gd name="T30" fmla="*/ 48 w 48"/>
                    <a:gd name="T31" fmla="*/ 24 h 56"/>
                    <a:gd name="T32" fmla="*/ 48 w 48"/>
                    <a:gd name="T33" fmla="*/ 16 h 56"/>
                    <a:gd name="T34" fmla="*/ 40 w 48"/>
                    <a:gd name="T35" fmla="*/ 8 h 56"/>
                    <a:gd name="T36" fmla="*/ 40 w 48"/>
                    <a:gd name="T37" fmla="*/ 8 h 56"/>
                    <a:gd name="T38" fmla="*/ 32 w 48"/>
                    <a:gd name="T39" fmla="*/ 0 h 56"/>
                    <a:gd name="T40" fmla="*/ 32 w 48"/>
                    <a:gd name="T41" fmla="*/ 0 h 56"/>
                    <a:gd name="T42" fmla="*/ 24 w 48"/>
                    <a:gd name="T43" fmla="*/ 0 h 56"/>
                    <a:gd name="T44" fmla="*/ 24 w 48"/>
                    <a:gd name="T45" fmla="*/ 0 h 56"/>
                    <a:gd name="T46" fmla="*/ 24 w 48"/>
                    <a:gd name="T47" fmla="*/ 0 h 56"/>
                    <a:gd name="T48" fmla="*/ 16 w 48"/>
                    <a:gd name="T49" fmla="*/ 8 h 56"/>
                    <a:gd name="T50" fmla="*/ 8 w 48"/>
                    <a:gd name="T51" fmla="*/ 8 h 56"/>
                    <a:gd name="T52" fmla="*/ 0 w 48"/>
                    <a:gd name="T53" fmla="*/ 8 h 56"/>
                    <a:gd name="T54" fmla="*/ 0 w 48"/>
                    <a:gd name="T55" fmla="*/ 16 h 56"/>
                    <a:gd name="T56" fmla="*/ 0 w 48"/>
                    <a:gd name="T57" fmla="*/ 24 h 56"/>
                    <a:gd name="T58" fmla="*/ 0 w 48"/>
                    <a:gd name="T59" fmla="*/ 32 h 56"/>
                    <a:gd name="T60" fmla="*/ 0 w 48"/>
                    <a:gd name="T61" fmla="*/ 32 h 56"/>
                    <a:gd name="T62" fmla="*/ 0 w 48"/>
                    <a:gd name="T63" fmla="*/ 40 h 56"/>
                    <a:gd name="T64" fmla="*/ 8 w 48"/>
                    <a:gd name="T65" fmla="*/ 48 h 56"/>
                    <a:gd name="T66" fmla="*/ 8 w 48"/>
                    <a:gd name="T67" fmla="*/ 40 h 56"/>
                    <a:gd name="T68" fmla="*/ 8 w 48"/>
                    <a:gd name="T69" fmla="*/ 32 h 56"/>
                    <a:gd name="T70" fmla="*/ 8 w 48"/>
                    <a:gd name="T71" fmla="*/ 24 h 56"/>
                    <a:gd name="T72" fmla="*/ 8 w 48"/>
                    <a:gd name="T73" fmla="*/ 16 h 56"/>
                    <a:gd name="T74" fmla="*/ 16 w 48"/>
                    <a:gd name="T75" fmla="*/ 8 h 56"/>
                    <a:gd name="T76" fmla="*/ 24 w 48"/>
                    <a:gd name="T77" fmla="*/ 8 h 56"/>
                    <a:gd name="T78" fmla="*/ 32 w 48"/>
                    <a:gd name="T79" fmla="*/ 8 h 56"/>
                    <a:gd name="T80" fmla="*/ 40 w 48"/>
                    <a:gd name="T81" fmla="*/ 8 h 56"/>
                    <a:gd name="T82" fmla="*/ 40 w 48"/>
                    <a:gd name="T83" fmla="*/ 16 h 56"/>
                    <a:gd name="T84" fmla="*/ 48 w 48"/>
                    <a:gd name="T85" fmla="*/ 24 h 56"/>
                    <a:gd name="T86" fmla="*/ 48 w 48"/>
                    <a:gd name="T87" fmla="*/ 32 h 56"/>
                    <a:gd name="T88" fmla="*/ 40 w 48"/>
                    <a:gd name="T89" fmla="*/ 40 h 56"/>
                    <a:gd name="T90" fmla="*/ 40 w 48"/>
                    <a:gd name="T91" fmla="*/ 40 h 56"/>
                    <a:gd name="T92" fmla="*/ 32 w 48"/>
                    <a:gd name="T93" fmla="*/ 48 h 56"/>
                    <a:gd name="T94" fmla="*/ 24 w 48"/>
                    <a:gd name="T95" fmla="*/ 48 h 56"/>
                    <a:gd name="T96" fmla="*/ 16 w 48"/>
                    <a:gd name="T97" fmla="*/ 48 h 56"/>
                    <a:gd name="T98" fmla="*/ 8 w 48"/>
                    <a:gd name="T99" fmla="*/ 40 h 56"/>
                    <a:gd name="T100" fmla="*/ 8 w 48"/>
                    <a:gd name="T101" fmla="*/ 40 h 56"/>
                    <a:gd name="T102" fmla="*/ 8 w 48"/>
                    <a:gd name="T103" fmla="*/ 40 h 56"/>
                    <a:gd name="T104" fmla="*/ 8 w 48"/>
                    <a:gd name="T105" fmla="*/ 48 h 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
                    <a:gd name="T160" fmla="*/ 0 h 56"/>
                    <a:gd name="T161" fmla="*/ 48 w 48"/>
                    <a:gd name="T162" fmla="*/ 56 h 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 h="56">
                      <a:moveTo>
                        <a:pt x="8" y="48"/>
                      </a:moveTo>
                      <a:lnTo>
                        <a:pt x="8" y="48"/>
                      </a:lnTo>
                      <a:lnTo>
                        <a:pt x="16" y="56"/>
                      </a:lnTo>
                      <a:lnTo>
                        <a:pt x="24" y="56"/>
                      </a:lnTo>
                      <a:lnTo>
                        <a:pt x="40" y="48"/>
                      </a:lnTo>
                      <a:lnTo>
                        <a:pt x="48" y="48"/>
                      </a:lnTo>
                      <a:lnTo>
                        <a:pt x="48" y="40"/>
                      </a:lnTo>
                      <a:lnTo>
                        <a:pt x="48" y="32"/>
                      </a:lnTo>
                      <a:lnTo>
                        <a:pt x="48" y="24"/>
                      </a:lnTo>
                      <a:lnTo>
                        <a:pt x="48" y="16"/>
                      </a:lnTo>
                      <a:lnTo>
                        <a:pt x="40" y="8"/>
                      </a:lnTo>
                      <a:lnTo>
                        <a:pt x="32" y="0"/>
                      </a:lnTo>
                      <a:lnTo>
                        <a:pt x="24" y="0"/>
                      </a:lnTo>
                      <a:lnTo>
                        <a:pt x="16" y="8"/>
                      </a:lnTo>
                      <a:lnTo>
                        <a:pt x="8" y="8"/>
                      </a:lnTo>
                      <a:lnTo>
                        <a:pt x="0" y="8"/>
                      </a:lnTo>
                      <a:lnTo>
                        <a:pt x="0" y="16"/>
                      </a:lnTo>
                      <a:lnTo>
                        <a:pt x="0" y="24"/>
                      </a:lnTo>
                      <a:lnTo>
                        <a:pt x="0" y="32"/>
                      </a:lnTo>
                      <a:lnTo>
                        <a:pt x="0" y="40"/>
                      </a:lnTo>
                      <a:lnTo>
                        <a:pt x="8" y="48"/>
                      </a:lnTo>
                      <a:lnTo>
                        <a:pt x="8" y="40"/>
                      </a:lnTo>
                      <a:lnTo>
                        <a:pt x="8" y="32"/>
                      </a:lnTo>
                      <a:lnTo>
                        <a:pt x="8" y="24"/>
                      </a:lnTo>
                      <a:lnTo>
                        <a:pt x="8" y="16"/>
                      </a:lnTo>
                      <a:lnTo>
                        <a:pt x="16" y="8"/>
                      </a:lnTo>
                      <a:lnTo>
                        <a:pt x="24" y="8"/>
                      </a:lnTo>
                      <a:lnTo>
                        <a:pt x="32" y="8"/>
                      </a:lnTo>
                      <a:lnTo>
                        <a:pt x="40" y="8"/>
                      </a:lnTo>
                      <a:lnTo>
                        <a:pt x="40" y="16"/>
                      </a:lnTo>
                      <a:lnTo>
                        <a:pt x="48" y="24"/>
                      </a:lnTo>
                      <a:lnTo>
                        <a:pt x="48" y="32"/>
                      </a:lnTo>
                      <a:lnTo>
                        <a:pt x="40" y="40"/>
                      </a:lnTo>
                      <a:lnTo>
                        <a:pt x="32" y="48"/>
                      </a:lnTo>
                      <a:lnTo>
                        <a:pt x="24" y="48"/>
                      </a:lnTo>
                      <a:lnTo>
                        <a:pt x="16" y="48"/>
                      </a:lnTo>
                      <a:lnTo>
                        <a:pt x="8" y="40"/>
                      </a:lnTo>
                      <a:lnTo>
                        <a:pt x="8" y="48"/>
                      </a:lnTo>
                      <a:close/>
                    </a:path>
                  </a:pathLst>
                </a:custGeom>
                <a:solidFill>
                  <a:srgbClr val="000000"/>
                </a:solidFill>
                <a:ln w="9525">
                  <a:noFill/>
                  <a:round/>
                  <a:headEnd/>
                  <a:tailEnd/>
                </a:ln>
              </p:spPr>
              <p:txBody>
                <a:bodyPr>
                  <a:prstTxWarp prst="textNoShape">
                    <a:avLst/>
                  </a:prstTxWarp>
                </a:bodyPr>
                <a:lstStyle/>
                <a:p>
                  <a:endParaRPr lang="en-US" dirty="0"/>
                </a:p>
              </p:txBody>
            </p:sp>
          </p:grpSp>
        </p:grpSp>
        <p:grpSp>
          <p:nvGrpSpPr>
            <p:cNvPr id="16" name="Group 45"/>
            <p:cNvGrpSpPr>
              <a:grpSpLocks/>
            </p:cNvGrpSpPr>
            <p:nvPr/>
          </p:nvGrpSpPr>
          <p:grpSpPr bwMode="auto">
            <a:xfrm>
              <a:off x="2480" y="2659"/>
              <a:ext cx="72" cy="109"/>
              <a:chOff x="3130" y="578"/>
              <a:chExt cx="72" cy="96"/>
            </a:xfrm>
          </p:grpSpPr>
          <p:grpSp>
            <p:nvGrpSpPr>
              <p:cNvPr id="17" name="Group 46"/>
              <p:cNvGrpSpPr>
                <a:grpSpLocks/>
              </p:cNvGrpSpPr>
              <p:nvPr/>
            </p:nvGrpSpPr>
            <p:grpSpPr bwMode="auto">
              <a:xfrm>
                <a:off x="3130" y="586"/>
                <a:ext cx="72" cy="88"/>
                <a:chOff x="3130" y="586"/>
                <a:chExt cx="72" cy="88"/>
              </a:xfrm>
            </p:grpSpPr>
            <p:sp>
              <p:nvSpPr>
                <p:cNvPr id="19486" name="Freeform 47"/>
                <p:cNvSpPr>
                  <a:spLocks/>
                </p:cNvSpPr>
                <p:nvPr/>
              </p:nvSpPr>
              <p:spPr bwMode="auto">
                <a:xfrm>
                  <a:off x="3138" y="586"/>
                  <a:ext cx="64" cy="80"/>
                </a:xfrm>
                <a:custGeom>
                  <a:avLst/>
                  <a:gdLst>
                    <a:gd name="T0" fmla="*/ 0 w 64"/>
                    <a:gd name="T1" fmla="*/ 0 h 80"/>
                    <a:gd name="T2" fmla="*/ 0 w 64"/>
                    <a:gd name="T3" fmla="*/ 8 h 80"/>
                    <a:gd name="T4" fmla="*/ 0 w 64"/>
                    <a:gd name="T5" fmla="*/ 8 h 80"/>
                    <a:gd name="T6" fmla="*/ 0 w 64"/>
                    <a:gd name="T7" fmla="*/ 16 h 80"/>
                    <a:gd name="T8" fmla="*/ 0 w 64"/>
                    <a:gd name="T9" fmla="*/ 24 h 80"/>
                    <a:gd name="T10" fmla="*/ 0 w 64"/>
                    <a:gd name="T11" fmla="*/ 32 h 80"/>
                    <a:gd name="T12" fmla="*/ 0 w 64"/>
                    <a:gd name="T13" fmla="*/ 40 h 80"/>
                    <a:gd name="T14" fmla="*/ 8 w 64"/>
                    <a:gd name="T15" fmla="*/ 48 h 80"/>
                    <a:gd name="T16" fmla="*/ 8 w 64"/>
                    <a:gd name="T17" fmla="*/ 56 h 80"/>
                    <a:gd name="T18" fmla="*/ 16 w 64"/>
                    <a:gd name="T19" fmla="*/ 64 h 80"/>
                    <a:gd name="T20" fmla="*/ 24 w 64"/>
                    <a:gd name="T21" fmla="*/ 72 h 80"/>
                    <a:gd name="T22" fmla="*/ 32 w 64"/>
                    <a:gd name="T23" fmla="*/ 72 h 80"/>
                    <a:gd name="T24" fmla="*/ 40 w 64"/>
                    <a:gd name="T25" fmla="*/ 80 h 80"/>
                    <a:gd name="T26" fmla="*/ 40 w 64"/>
                    <a:gd name="T27" fmla="*/ 80 h 80"/>
                    <a:gd name="T28" fmla="*/ 48 w 64"/>
                    <a:gd name="T29" fmla="*/ 80 h 80"/>
                    <a:gd name="T30" fmla="*/ 56 w 64"/>
                    <a:gd name="T31" fmla="*/ 80 h 80"/>
                    <a:gd name="T32" fmla="*/ 56 w 64"/>
                    <a:gd name="T33" fmla="*/ 80 h 80"/>
                    <a:gd name="T34" fmla="*/ 64 w 64"/>
                    <a:gd name="T35" fmla="*/ 80 h 80"/>
                    <a:gd name="T36" fmla="*/ 64 w 64"/>
                    <a:gd name="T37" fmla="*/ 72 h 80"/>
                    <a:gd name="T38" fmla="*/ 64 w 64"/>
                    <a:gd name="T39" fmla="*/ 64 h 80"/>
                    <a:gd name="T40" fmla="*/ 64 w 64"/>
                    <a:gd name="T41" fmla="*/ 56 h 80"/>
                    <a:gd name="T42" fmla="*/ 64 w 64"/>
                    <a:gd name="T43" fmla="*/ 56 h 80"/>
                    <a:gd name="T44" fmla="*/ 56 w 64"/>
                    <a:gd name="T45" fmla="*/ 48 h 80"/>
                    <a:gd name="T46" fmla="*/ 56 w 64"/>
                    <a:gd name="T47" fmla="*/ 32 h 80"/>
                    <a:gd name="T48" fmla="*/ 48 w 64"/>
                    <a:gd name="T49" fmla="*/ 24 h 80"/>
                    <a:gd name="T50" fmla="*/ 48 w 64"/>
                    <a:gd name="T51" fmla="*/ 24 h 80"/>
                    <a:gd name="T52" fmla="*/ 40 w 64"/>
                    <a:gd name="T53" fmla="*/ 16 h 80"/>
                    <a:gd name="T54" fmla="*/ 32 w 64"/>
                    <a:gd name="T55" fmla="*/ 8 h 80"/>
                    <a:gd name="T56" fmla="*/ 24 w 64"/>
                    <a:gd name="T57" fmla="*/ 8 h 80"/>
                    <a:gd name="T58" fmla="*/ 16 w 64"/>
                    <a:gd name="T59" fmla="*/ 0 h 80"/>
                    <a:gd name="T60" fmla="*/ 16 w 64"/>
                    <a:gd name="T61" fmla="*/ 0 h 80"/>
                    <a:gd name="T62" fmla="*/ 8 w 64"/>
                    <a:gd name="T63" fmla="*/ 0 h 80"/>
                    <a:gd name="T64" fmla="*/ 0 w 64"/>
                    <a:gd name="T65" fmla="*/ 0 h 80"/>
                    <a:gd name="T66" fmla="*/ 0 w 64"/>
                    <a:gd name="T67" fmla="*/ 0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4"/>
                    <a:gd name="T103" fmla="*/ 0 h 80"/>
                    <a:gd name="T104" fmla="*/ 64 w 64"/>
                    <a:gd name="T105" fmla="*/ 80 h 8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4" h="80">
                      <a:moveTo>
                        <a:pt x="0" y="0"/>
                      </a:moveTo>
                      <a:lnTo>
                        <a:pt x="0" y="8"/>
                      </a:lnTo>
                      <a:lnTo>
                        <a:pt x="0" y="16"/>
                      </a:lnTo>
                      <a:lnTo>
                        <a:pt x="0" y="24"/>
                      </a:lnTo>
                      <a:lnTo>
                        <a:pt x="0" y="32"/>
                      </a:lnTo>
                      <a:lnTo>
                        <a:pt x="0" y="40"/>
                      </a:lnTo>
                      <a:lnTo>
                        <a:pt x="8" y="48"/>
                      </a:lnTo>
                      <a:lnTo>
                        <a:pt x="8" y="56"/>
                      </a:lnTo>
                      <a:lnTo>
                        <a:pt x="16" y="64"/>
                      </a:lnTo>
                      <a:lnTo>
                        <a:pt x="24" y="72"/>
                      </a:lnTo>
                      <a:lnTo>
                        <a:pt x="32" y="72"/>
                      </a:lnTo>
                      <a:lnTo>
                        <a:pt x="40" y="80"/>
                      </a:lnTo>
                      <a:lnTo>
                        <a:pt x="48" y="80"/>
                      </a:lnTo>
                      <a:lnTo>
                        <a:pt x="56" y="80"/>
                      </a:lnTo>
                      <a:lnTo>
                        <a:pt x="64" y="80"/>
                      </a:lnTo>
                      <a:lnTo>
                        <a:pt x="64" y="72"/>
                      </a:lnTo>
                      <a:lnTo>
                        <a:pt x="64" y="64"/>
                      </a:lnTo>
                      <a:lnTo>
                        <a:pt x="64" y="56"/>
                      </a:lnTo>
                      <a:lnTo>
                        <a:pt x="56" y="48"/>
                      </a:lnTo>
                      <a:lnTo>
                        <a:pt x="56" y="32"/>
                      </a:lnTo>
                      <a:lnTo>
                        <a:pt x="48" y="24"/>
                      </a:lnTo>
                      <a:lnTo>
                        <a:pt x="40" y="16"/>
                      </a:lnTo>
                      <a:lnTo>
                        <a:pt x="32" y="8"/>
                      </a:lnTo>
                      <a:lnTo>
                        <a:pt x="24" y="8"/>
                      </a:lnTo>
                      <a:lnTo>
                        <a:pt x="16" y="0"/>
                      </a:lnTo>
                      <a:lnTo>
                        <a:pt x="8" y="0"/>
                      </a:lnTo>
                      <a:lnTo>
                        <a:pt x="0" y="0"/>
                      </a:lnTo>
                      <a:close/>
                    </a:path>
                  </a:pathLst>
                </a:custGeom>
                <a:solidFill>
                  <a:srgbClr val="808080"/>
                </a:solidFill>
                <a:ln w="9525">
                  <a:noFill/>
                  <a:round/>
                  <a:headEnd/>
                  <a:tailEnd/>
                </a:ln>
              </p:spPr>
              <p:txBody>
                <a:bodyPr>
                  <a:prstTxWarp prst="textNoShape">
                    <a:avLst/>
                  </a:prstTxWarp>
                </a:bodyPr>
                <a:lstStyle/>
                <a:p>
                  <a:endParaRPr lang="en-US" dirty="0"/>
                </a:p>
              </p:txBody>
            </p:sp>
            <p:sp>
              <p:nvSpPr>
                <p:cNvPr id="19487" name="Freeform 48"/>
                <p:cNvSpPr>
                  <a:spLocks/>
                </p:cNvSpPr>
                <p:nvPr/>
              </p:nvSpPr>
              <p:spPr bwMode="auto">
                <a:xfrm>
                  <a:off x="3130" y="586"/>
                  <a:ext cx="72" cy="88"/>
                </a:xfrm>
                <a:custGeom>
                  <a:avLst/>
                  <a:gdLst>
                    <a:gd name="T0" fmla="*/ 8 w 72"/>
                    <a:gd name="T1" fmla="*/ 8 h 88"/>
                    <a:gd name="T2" fmla="*/ 0 w 72"/>
                    <a:gd name="T3" fmla="*/ 8 h 88"/>
                    <a:gd name="T4" fmla="*/ 0 w 72"/>
                    <a:gd name="T5" fmla="*/ 16 h 88"/>
                    <a:gd name="T6" fmla="*/ 8 w 72"/>
                    <a:gd name="T7" fmla="*/ 32 h 88"/>
                    <a:gd name="T8" fmla="*/ 8 w 72"/>
                    <a:gd name="T9" fmla="*/ 48 h 88"/>
                    <a:gd name="T10" fmla="*/ 16 w 72"/>
                    <a:gd name="T11" fmla="*/ 56 h 88"/>
                    <a:gd name="T12" fmla="*/ 24 w 72"/>
                    <a:gd name="T13" fmla="*/ 64 h 88"/>
                    <a:gd name="T14" fmla="*/ 40 w 72"/>
                    <a:gd name="T15" fmla="*/ 80 h 88"/>
                    <a:gd name="T16" fmla="*/ 48 w 72"/>
                    <a:gd name="T17" fmla="*/ 80 h 88"/>
                    <a:gd name="T18" fmla="*/ 56 w 72"/>
                    <a:gd name="T19" fmla="*/ 88 h 88"/>
                    <a:gd name="T20" fmla="*/ 64 w 72"/>
                    <a:gd name="T21" fmla="*/ 88 h 88"/>
                    <a:gd name="T22" fmla="*/ 72 w 72"/>
                    <a:gd name="T23" fmla="*/ 80 h 88"/>
                    <a:gd name="T24" fmla="*/ 72 w 72"/>
                    <a:gd name="T25" fmla="*/ 80 h 88"/>
                    <a:gd name="T26" fmla="*/ 72 w 72"/>
                    <a:gd name="T27" fmla="*/ 72 h 88"/>
                    <a:gd name="T28" fmla="*/ 72 w 72"/>
                    <a:gd name="T29" fmla="*/ 64 h 88"/>
                    <a:gd name="T30" fmla="*/ 72 w 72"/>
                    <a:gd name="T31" fmla="*/ 48 h 88"/>
                    <a:gd name="T32" fmla="*/ 64 w 72"/>
                    <a:gd name="T33" fmla="*/ 32 h 88"/>
                    <a:gd name="T34" fmla="*/ 64 w 72"/>
                    <a:gd name="T35" fmla="*/ 24 h 88"/>
                    <a:gd name="T36" fmla="*/ 56 w 72"/>
                    <a:gd name="T37" fmla="*/ 16 h 88"/>
                    <a:gd name="T38" fmla="*/ 40 w 72"/>
                    <a:gd name="T39" fmla="*/ 8 h 88"/>
                    <a:gd name="T40" fmla="*/ 32 w 72"/>
                    <a:gd name="T41" fmla="*/ 0 h 88"/>
                    <a:gd name="T42" fmla="*/ 24 w 72"/>
                    <a:gd name="T43" fmla="*/ 0 h 88"/>
                    <a:gd name="T44" fmla="*/ 16 w 72"/>
                    <a:gd name="T45" fmla="*/ 0 h 88"/>
                    <a:gd name="T46" fmla="*/ 8 w 72"/>
                    <a:gd name="T47" fmla="*/ 0 h 88"/>
                    <a:gd name="T48" fmla="*/ 16 w 72"/>
                    <a:gd name="T49" fmla="*/ 8 h 88"/>
                    <a:gd name="T50" fmla="*/ 16 w 72"/>
                    <a:gd name="T51" fmla="*/ 0 h 88"/>
                    <a:gd name="T52" fmla="*/ 24 w 72"/>
                    <a:gd name="T53" fmla="*/ 8 h 88"/>
                    <a:gd name="T54" fmla="*/ 40 w 72"/>
                    <a:gd name="T55" fmla="*/ 8 h 88"/>
                    <a:gd name="T56" fmla="*/ 48 w 72"/>
                    <a:gd name="T57" fmla="*/ 24 h 88"/>
                    <a:gd name="T58" fmla="*/ 64 w 72"/>
                    <a:gd name="T59" fmla="*/ 40 h 88"/>
                    <a:gd name="T60" fmla="*/ 64 w 72"/>
                    <a:gd name="T61" fmla="*/ 56 h 88"/>
                    <a:gd name="T62" fmla="*/ 72 w 72"/>
                    <a:gd name="T63" fmla="*/ 64 h 88"/>
                    <a:gd name="T64" fmla="*/ 64 w 72"/>
                    <a:gd name="T65" fmla="*/ 80 h 88"/>
                    <a:gd name="T66" fmla="*/ 64 w 72"/>
                    <a:gd name="T67" fmla="*/ 80 h 88"/>
                    <a:gd name="T68" fmla="*/ 56 w 72"/>
                    <a:gd name="T69" fmla="*/ 80 h 88"/>
                    <a:gd name="T70" fmla="*/ 48 w 72"/>
                    <a:gd name="T71" fmla="*/ 80 h 88"/>
                    <a:gd name="T72" fmla="*/ 32 w 72"/>
                    <a:gd name="T73" fmla="*/ 64 h 88"/>
                    <a:gd name="T74" fmla="*/ 24 w 72"/>
                    <a:gd name="T75" fmla="*/ 56 h 88"/>
                    <a:gd name="T76" fmla="*/ 16 w 72"/>
                    <a:gd name="T77" fmla="*/ 40 h 88"/>
                    <a:gd name="T78" fmla="*/ 8 w 72"/>
                    <a:gd name="T79" fmla="*/ 24 h 88"/>
                    <a:gd name="T80" fmla="*/ 8 w 72"/>
                    <a:gd name="T81" fmla="*/ 8 h 88"/>
                    <a:gd name="T82" fmla="*/ 16 w 72"/>
                    <a:gd name="T83" fmla="*/ 8 h 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
                    <a:gd name="T127" fmla="*/ 0 h 88"/>
                    <a:gd name="T128" fmla="*/ 72 w 72"/>
                    <a:gd name="T129" fmla="*/ 88 h 8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 h="88">
                      <a:moveTo>
                        <a:pt x="8" y="0"/>
                      </a:moveTo>
                      <a:lnTo>
                        <a:pt x="8" y="8"/>
                      </a:lnTo>
                      <a:lnTo>
                        <a:pt x="0" y="8"/>
                      </a:lnTo>
                      <a:lnTo>
                        <a:pt x="0" y="16"/>
                      </a:lnTo>
                      <a:lnTo>
                        <a:pt x="0" y="24"/>
                      </a:lnTo>
                      <a:lnTo>
                        <a:pt x="8" y="32"/>
                      </a:lnTo>
                      <a:lnTo>
                        <a:pt x="8" y="40"/>
                      </a:lnTo>
                      <a:lnTo>
                        <a:pt x="8" y="48"/>
                      </a:lnTo>
                      <a:lnTo>
                        <a:pt x="16" y="56"/>
                      </a:lnTo>
                      <a:lnTo>
                        <a:pt x="24" y="64"/>
                      </a:lnTo>
                      <a:lnTo>
                        <a:pt x="32" y="72"/>
                      </a:lnTo>
                      <a:lnTo>
                        <a:pt x="40" y="80"/>
                      </a:lnTo>
                      <a:lnTo>
                        <a:pt x="48" y="80"/>
                      </a:lnTo>
                      <a:lnTo>
                        <a:pt x="48" y="88"/>
                      </a:lnTo>
                      <a:lnTo>
                        <a:pt x="56" y="88"/>
                      </a:lnTo>
                      <a:lnTo>
                        <a:pt x="64" y="88"/>
                      </a:lnTo>
                      <a:lnTo>
                        <a:pt x="72" y="80"/>
                      </a:lnTo>
                      <a:lnTo>
                        <a:pt x="72" y="72"/>
                      </a:lnTo>
                      <a:lnTo>
                        <a:pt x="72" y="64"/>
                      </a:lnTo>
                      <a:lnTo>
                        <a:pt x="72" y="56"/>
                      </a:lnTo>
                      <a:lnTo>
                        <a:pt x="72" y="48"/>
                      </a:lnTo>
                      <a:lnTo>
                        <a:pt x="72" y="40"/>
                      </a:lnTo>
                      <a:lnTo>
                        <a:pt x="64" y="32"/>
                      </a:lnTo>
                      <a:lnTo>
                        <a:pt x="64" y="24"/>
                      </a:lnTo>
                      <a:lnTo>
                        <a:pt x="56" y="16"/>
                      </a:lnTo>
                      <a:lnTo>
                        <a:pt x="48" y="8"/>
                      </a:lnTo>
                      <a:lnTo>
                        <a:pt x="40" y="8"/>
                      </a:lnTo>
                      <a:lnTo>
                        <a:pt x="32" y="0"/>
                      </a:lnTo>
                      <a:lnTo>
                        <a:pt x="24" y="0"/>
                      </a:lnTo>
                      <a:lnTo>
                        <a:pt x="16" y="0"/>
                      </a:lnTo>
                      <a:lnTo>
                        <a:pt x="8" y="0"/>
                      </a:lnTo>
                      <a:lnTo>
                        <a:pt x="16" y="8"/>
                      </a:lnTo>
                      <a:lnTo>
                        <a:pt x="16" y="0"/>
                      </a:lnTo>
                      <a:lnTo>
                        <a:pt x="24" y="0"/>
                      </a:lnTo>
                      <a:lnTo>
                        <a:pt x="24" y="8"/>
                      </a:lnTo>
                      <a:lnTo>
                        <a:pt x="32" y="8"/>
                      </a:lnTo>
                      <a:lnTo>
                        <a:pt x="40" y="8"/>
                      </a:lnTo>
                      <a:lnTo>
                        <a:pt x="48" y="16"/>
                      </a:lnTo>
                      <a:lnTo>
                        <a:pt x="48" y="24"/>
                      </a:lnTo>
                      <a:lnTo>
                        <a:pt x="56" y="32"/>
                      </a:lnTo>
                      <a:lnTo>
                        <a:pt x="64" y="40"/>
                      </a:lnTo>
                      <a:lnTo>
                        <a:pt x="64" y="48"/>
                      </a:lnTo>
                      <a:lnTo>
                        <a:pt x="64" y="56"/>
                      </a:lnTo>
                      <a:lnTo>
                        <a:pt x="72" y="64"/>
                      </a:lnTo>
                      <a:lnTo>
                        <a:pt x="72" y="72"/>
                      </a:lnTo>
                      <a:lnTo>
                        <a:pt x="64" y="80"/>
                      </a:lnTo>
                      <a:lnTo>
                        <a:pt x="56" y="80"/>
                      </a:lnTo>
                      <a:lnTo>
                        <a:pt x="48" y="80"/>
                      </a:lnTo>
                      <a:lnTo>
                        <a:pt x="40" y="72"/>
                      </a:lnTo>
                      <a:lnTo>
                        <a:pt x="32" y="64"/>
                      </a:lnTo>
                      <a:lnTo>
                        <a:pt x="24" y="64"/>
                      </a:lnTo>
                      <a:lnTo>
                        <a:pt x="24" y="56"/>
                      </a:lnTo>
                      <a:lnTo>
                        <a:pt x="16" y="48"/>
                      </a:lnTo>
                      <a:lnTo>
                        <a:pt x="16" y="40"/>
                      </a:lnTo>
                      <a:lnTo>
                        <a:pt x="8" y="32"/>
                      </a:lnTo>
                      <a:lnTo>
                        <a:pt x="8" y="24"/>
                      </a:lnTo>
                      <a:lnTo>
                        <a:pt x="8" y="16"/>
                      </a:lnTo>
                      <a:lnTo>
                        <a:pt x="8" y="8"/>
                      </a:lnTo>
                      <a:lnTo>
                        <a:pt x="16" y="8"/>
                      </a:lnTo>
                      <a:lnTo>
                        <a:pt x="8" y="0"/>
                      </a:lnTo>
                      <a:close/>
                    </a:path>
                  </a:pathLst>
                </a:custGeom>
                <a:solidFill>
                  <a:srgbClr val="000000"/>
                </a:solidFill>
                <a:ln w="9525">
                  <a:noFill/>
                  <a:round/>
                  <a:headEnd/>
                  <a:tailEnd/>
                </a:ln>
              </p:spPr>
              <p:txBody>
                <a:bodyPr>
                  <a:prstTxWarp prst="textNoShape">
                    <a:avLst/>
                  </a:prstTxWarp>
                </a:bodyPr>
                <a:lstStyle/>
                <a:p>
                  <a:endParaRPr lang="en-US" dirty="0"/>
                </a:p>
              </p:txBody>
            </p:sp>
          </p:grpSp>
          <p:grpSp>
            <p:nvGrpSpPr>
              <p:cNvPr id="18" name="Group 49"/>
              <p:cNvGrpSpPr>
                <a:grpSpLocks/>
              </p:cNvGrpSpPr>
              <p:nvPr/>
            </p:nvGrpSpPr>
            <p:grpSpPr bwMode="auto">
              <a:xfrm>
                <a:off x="3130" y="578"/>
                <a:ext cx="48" cy="56"/>
                <a:chOff x="3130" y="578"/>
                <a:chExt cx="48" cy="56"/>
              </a:xfrm>
            </p:grpSpPr>
            <p:sp>
              <p:nvSpPr>
                <p:cNvPr id="19484" name="Freeform 50"/>
                <p:cNvSpPr>
                  <a:spLocks/>
                </p:cNvSpPr>
                <p:nvPr/>
              </p:nvSpPr>
              <p:spPr bwMode="auto">
                <a:xfrm>
                  <a:off x="3130" y="586"/>
                  <a:ext cx="48" cy="48"/>
                </a:xfrm>
                <a:custGeom>
                  <a:avLst/>
                  <a:gdLst>
                    <a:gd name="T0" fmla="*/ 8 w 48"/>
                    <a:gd name="T1" fmla="*/ 0 h 48"/>
                    <a:gd name="T2" fmla="*/ 8 w 48"/>
                    <a:gd name="T3" fmla="*/ 8 h 48"/>
                    <a:gd name="T4" fmla="*/ 0 w 48"/>
                    <a:gd name="T5" fmla="*/ 16 h 48"/>
                    <a:gd name="T6" fmla="*/ 0 w 48"/>
                    <a:gd name="T7" fmla="*/ 24 h 48"/>
                    <a:gd name="T8" fmla="*/ 8 w 48"/>
                    <a:gd name="T9" fmla="*/ 32 h 48"/>
                    <a:gd name="T10" fmla="*/ 8 w 48"/>
                    <a:gd name="T11" fmla="*/ 40 h 48"/>
                    <a:gd name="T12" fmla="*/ 24 w 48"/>
                    <a:gd name="T13" fmla="*/ 48 h 48"/>
                    <a:gd name="T14" fmla="*/ 32 w 48"/>
                    <a:gd name="T15" fmla="*/ 48 h 48"/>
                    <a:gd name="T16" fmla="*/ 40 w 48"/>
                    <a:gd name="T17" fmla="*/ 40 h 48"/>
                    <a:gd name="T18" fmla="*/ 48 w 48"/>
                    <a:gd name="T19" fmla="*/ 32 h 48"/>
                    <a:gd name="T20" fmla="*/ 48 w 48"/>
                    <a:gd name="T21" fmla="*/ 24 h 48"/>
                    <a:gd name="T22" fmla="*/ 48 w 48"/>
                    <a:gd name="T23" fmla="*/ 16 h 48"/>
                    <a:gd name="T24" fmla="*/ 48 w 48"/>
                    <a:gd name="T25" fmla="*/ 8 h 48"/>
                    <a:gd name="T26" fmla="*/ 40 w 48"/>
                    <a:gd name="T27" fmla="*/ 0 h 48"/>
                    <a:gd name="T28" fmla="*/ 32 w 48"/>
                    <a:gd name="T29" fmla="*/ 0 h 48"/>
                    <a:gd name="T30" fmla="*/ 16 w 48"/>
                    <a:gd name="T31" fmla="*/ 0 h 48"/>
                    <a:gd name="T32" fmla="*/ 8 w 48"/>
                    <a:gd name="T33" fmla="*/ 0 h 48"/>
                    <a:gd name="T34" fmla="*/ 8 w 48"/>
                    <a:gd name="T35" fmla="*/ 0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8" y="0"/>
                      </a:moveTo>
                      <a:lnTo>
                        <a:pt x="8" y="8"/>
                      </a:lnTo>
                      <a:lnTo>
                        <a:pt x="0" y="16"/>
                      </a:lnTo>
                      <a:lnTo>
                        <a:pt x="0" y="24"/>
                      </a:lnTo>
                      <a:lnTo>
                        <a:pt x="8" y="32"/>
                      </a:lnTo>
                      <a:lnTo>
                        <a:pt x="8" y="40"/>
                      </a:lnTo>
                      <a:lnTo>
                        <a:pt x="24" y="48"/>
                      </a:lnTo>
                      <a:lnTo>
                        <a:pt x="32" y="48"/>
                      </a:lnTo>
                      <a:lnTo>
                        <a:pt x="40" y="40"/>
                      </a:lnTo>
                      <a:lnTo>
                        <a:pt x="48" y="32"/>
                      </a:lnTo>
                      <a:lnTo>
                        <a:pt x="48" y="24"/>
                      </a:lnTo>
                      <a:lnTo>
                        <a:pt x="48" y="16"/>
                      </a:lnTo>
                      <a:lnTo>
                        <a:pt x="48" y="8"/>
                      </a:lnTo>
                      <a:lnTo>
                        <a:pt x="40" y="0"/>
                      </a:lnTo>
                      <a:lnTo>
                        <a:pt x="32" y="0"/>
                      </a:lnTo>
                      <a:lnTo>
                        <a:pt x="16" y="0"/>
                      </a:lnTo>
                      <a:lnTo>
                        <a:pt x="8" y="0"/>
                      </a:lnTo>
                      <a:close/>
                    </a:path>
                  </a:pathLst>
                </a:custGeom>
                <a:solidFill>
                  <a:srgbClr val="000000"/>
                </a:solidFill>
                <a:ln w="9525">
                  <a:noFill/>
                  <a:round/>
                  <a:headEnd/>
                  <a:tailEnd/>
                </a:ln>
              </p:spPr>
              <p:txBody>
                <a:bodyPr>
                  <a:prstTxWarp prst="textNoShape">
                    <a:avLst/>
                  </a:prstTxWarp>
                </a:bodyPr>
                <a:lstStyle/>
                <a:p>
                  <a:endParaRPr lang="en-US" dirty="0"/>
                </a:p>
              </p:txBody>
            </p:sp>
            <p:sp>
              <p:nvSpPr>
                <p:cNvPr id="19485" name="Freeform 51"/>
                <p:cNvSpPr>
                  <a:spLocks/>
                </p:cNvSpPr>
                <p:nvPr/>
              </p:nvSpPr>
              <p:spPr bwMode="auto">
                <a:xfrm>
                  <a:off x="3130" y="578"/>
                  <a:ext cx="48" cy="56"/>
                </a:xfrm>
                <a:custGeom>
                  <a:avLst/>
                  <a:gdLst>
                    <a:gd name="T0" fmla="*/ 0 w 48"/>
                    <a:gd name="T1" fmla="*/ 16 h 56"/>
                    <a:gd name="T2" fmla="*/ 0 w 48"/>
                    <a:gd name="T3" fmla="*/ 16 h 56"/>
                    <a:gd name="T4" fmla="*/ 0 w 48"/>
                    <a:gd name="T5" fmla="*/ 16 h 56"/>
                    <a:gd name="T6" fmla="*/ 0 w 48"/>
                    <a:gd name="T7" fmla="*/ 24 h 56"/>
                    <a:gd name="T8" fmla="*/ 0 w 48"/>
                    <a:gd name="T9" fmla="*/ 24 h 56"/>
                    <a:gd name="T10" fmla="*/ 0 w 48"/>
                    <a:gd name="T11" fmla="*/ 32 h 56"/>
                    <a:gd name="T12" fmla="*/ 0 w 48"/>
                    <a:gd name="T13" fmla="*/ 40 h 56"/>
                    <a:gd name="T14" fmla="*/ 0 w 48"/>
                    <a:gd name="T15" fmla="*/ 48 h 56"/>
                    <a:gd name="T16" fmla="*/ 8 w 48"/>
                    <a:gd name="T17" fmla="*/ 48 h 56"/>
                    <a:gd name="T18" fmla="*/ 8 w 48"/>
                    <a:gd name="T19" fmla="*/ 56 h 56"/>
                    <a:gd name="T20" fmla="*/ 8 w 48"/>
                    <a:gd name="T21" fmla="*/ 56 h 56"/>
                    <a:gd name="T22" fmla="*/ 24 w 48"/>
                    <a:gd name="T23" fmla="*/ 56 h 56"/>
                    <a:gd name="T24" fmla="*/ 24 w 48"/>
                    <a:gd name="T25" fmla="*/ 56 h 56"/>
                    <a:gd name="T26" fmla="*/ 32 w 48"/>
                    <a:gd name="T27" fmla="*/ 56 h 56"/>
                    <a:gd name="T28" fmla="*/ 32 w 48"/>
                    <a:gd name="T29" fmla="*/ 56 h 56"/>
                    <a:gd name="T30" fmla="*/ 40 w 48"/>
                    <a:gd name="T31" fmla="*/ 56 h 56"/>
                    <a:gd name="T32" fmla="*/ 48 w 48"/>
                    <a:gd name="T33" fmla="*/ 48 h 56"/>
                    <a:gd name="T34" fmla="*/ 48 w 48"/>
                    <a:gd name="T35" fmla="*/ 48 h 56"/>
                    <a:gd name="T36" fmla="*/ 48 w 48"/>
                    <a:gd name="T37" fmla="*/ 40 h 56"/>
                    <a:gd name="T38" fmla="*/ 48 w 48"/>
                    <a:gd name="T39" fmla="*/ 32 h 56"/>
                    <a:gd name="T40" fmla="*/ 48 w 48"/>
                    <a:gd name="T41" fmla="*/ 32 h 56"/>
                    <a:gd name="T42" fmla="*/ 48 w 48"/>
                    <a:gd name="T43" fmla="*/ 24 h 56"/>
                    <a:gd name="T44" fmla="*/ 48 w 48"/>
                    <a:gd name="T45" fmla="*/ 24 h 56"/>
                    <a:gd name="T46" fmla="*/ 48 w 48"/>
                    <a:gd name="T47" fmla="*/ 16 h 56"/>
                    <a:gd name="T48" fmla="*/ 40 w 48"/>
                    <a:gd name="T49" fmla="*/ 8 h 56"/>
                    <a:gd name="T50" fmla="*/ 40 w 48"/>
                    <a:gd name="T51" fmla="*/ 8 h 56"/>
                    <a:gd name="T52" fmla="*/ 40 w 48"/>
                    <a:gd name="T53" fmla="*/ 8 h 56"/>
                    <a:gd name="T54" fmla="*/ 32 w 48"/>
                    <a:gd name="T55" fmla="*/ 0 h 56"/>
                    <a:gd name="T56" fmla="*/ 32 w 48"/>
                    <a:gd name="T57" fmla="*/ 0 h 56"/>
                    <a:gd name="T58" fmla="*/ 16 w 48"/>
                    <a:gd name="T59" fmla="*/ 0 h 56"/>
                    <a:gd name="T60" fmla="*/ 16 w 48"/>
                    <a:gd name="T61" fmla="*/ 0 h 56"/>
                    <a:gd name="T62" fmla="*/ 8 w 48"/>
                    <a:gd name="T63" fmla="*/ 8 h 56"/>
                    <a:gd name="T64" fmla="*/ 0 w 48"/>
                    <a:gd name="T65" fmla="*/ 16 h 56"/>
                    <a:gd name="T66" fmla="*/ 16 w 48"/>
                    <a:gd name="T67" fmla="*/ 16 h 56"/>
                    <a:gd name="T68" fmla="*/ 24 w 48"/>
                    <a:gd name="T69" fmla="*/ 8 h 56"/>
                    <a:gd name="T70" fmla="*/ 24 w 48"/>
                    <a:gd name="T71" fmla="*/ 8 h 56"/>
                    <a:gd name="T72" fmla="*/ 32 w 48"/>
                    <a:gd name="T73" fmla="*/ 8 h 56"/>
                    <a:gd name="T74" fmla="*/ 40 w 48"/>
                    <a:gd name="T75" fmla="*/ 8 h 56"/>
                    <a:gd name="T76" fmla="*/ 40 w 48"/>
                    <a:gd name="T77" fmla="*/ 16 h 56"/>
                    <a:gd name="T78" fmla="*/ 48 w 48"/>
                    <a:gd name="T79" fmla="*/ 24 h 56"/>
                    <a:gd name="T80" fmla="*/ 48 w 48"/>
                    <a:gd name="T81" fmla="*/ 24 h 56"/>
                    <a:gd name="T82" fmla="*/ 48 w 48"/>
                    <a:gd name="T83" fmla="*/ 32 h 56"/>
                    <a:gd name="T84" fmla="*/ 40 w 48"/>
                    <a:gd name="T85" fmla="*/ 40 h 56"/>
                    <a:gd name="T86" fmla="*/ 40 w 48"/>
                    <a:gd name="T87" fmla="*/ 48 h 56"/>
                    <a:gd name="T88" fmla="*/ 32 w 48"/>
                    <a:gd name="T89" fmla="*/ 48 h 56"/>
                    <a:gd name="T90" fmla="*/ 32 w 48"/>
                    <a:gd name="T91" fmla="*/ 48 h 56"/>
                    <a:gd name="T92" fmla="*/ 24 w 48"/>
                    <a:gd name="T93" fmla="*/ 48 h 56"/>
                    <a:gd name="T94" fmla="*/ 16 w 48"/>
                    <a:gd name="T95" fmla="*/ 48 h 56"/>
                    <a:gd name="T96" fmla="*/ 8 w 48"/>
                    <a:gd name="T97" fmla="*/ 40 h 56"/>
                    <a:gd name="T98" fmla="*/ 8 w 48"/>
                    <a:gd name="T99" fmla="*/ 32 h 56"/>
                    <a:gd name="T100" fmla="*/ 8 w 48"/>
                    <a:gd name="T101" fmla="*/ 32 h 56"/>
                    <a:gd name="T102" fmla="*/ 8 w 48"/>
                    <a:gd name="T103" fmla="*/ 24 h 56"/>
                    <a:gd name="T104" fmla="*/ 8 w 48"/>
                    <a:gd name="T105" fmla="*/ 16 h 56"/>
                    <a:gd name="T106" fmla="*/ 16 w 48"/>
                    <a:gd name="T107" fmla="*/ 16 h 56"/>
                    <a:gd name="T108" fmla="*/ 0 w 48"/>
                    <a:gd name="T109" fmla="*/ 16 h 5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8"/>
                    <a:gd name="T166" fmla="*/ 0 h 56"/>
                    <a:gd name="T167" fmla="*/ 48 w 48"/>
                    <a:gd name="T168" fmla="*/ 56 h 5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8" h="56">
                      <a:moveTo>
                        <a:pt x="0" y="16"/>
                      </a:moveTo>
                      <a:lnTo>
                        <a:pt x="0" y="16"/>
                      </a:lnTo>
                      <a:lnTo>
                        <a:pt x="0" y="24"/>
                      </a:lnTo>
                      <a:lnTo>
                        <a:pt x="0" y="32"/>
                      </a:lnTo>
                      <a:lnTo>
                        <a:pt x="0" y="40"/>
                      </a:lnTo>
                      <a:lnTo>
                        <a:pt x="0" y="48"/>
                      </a:lnTo>
                      <a:lnTo>
                        <a:pt x="8" y="48"/>
                      </a:lnTo>
                      <a:lnTo>
                        <a:pt x="8" y="56"/>
                      </a:lnTo>
                      <a:lnTo>
                        <a:pt x="24" y="56"/>
                      </a:lnTo>
                      <a:lnTo>
                        <a:pt x="32" y="56"/>
                      </a:lnTo>
                      <a:lnTo>
                        <a:pt x="40" y="56"/>
                      </a:lnTo>
                      <a:lnTo>
                        <a:pt x="48" y="48"/>
                      </a:lnTo>
                      <a:lnTo>
                        <a:pt x="48" y="40"/>
                      </a:lnTo>
                      <a:lnTo>
                        <a:pt x="48" y="32"/>
                      </a:lnTo>
                      <a:lnTo>
                        <a:pt x="48" y="24"/>
                      </a:lnTo>
                      <a:lnTo>
                        <a:pt x="48" y="16"/>
                      </a:lnTo>
                      <a:lnTo>
                        <a:pt x="40" y="8"/>
                      </a:lnTo>
                      <a:lnTo>
                        <a:pt x="32" y="0"/>
                      </a:lnTo>
                      <a:lnTo>
                        <a:pt x="16" y="0"/>
                      </a:lnTo>
                      <a:lnTo>
                        <a:pt x="8" y="8"/>
                      </a:lnTo>
                      <a:lnTo>
                        <a:pt x="0" y="16"/>
                      </a:lnTo>
                      <a:lnTo>
                        <a:pt x="16" y="16"/>
                      </a:lnTo>
                      <a:lnTo>
                        <a:pt x="24" y="8"/>
                      </a:lnTo>
                      <a:lnTo>
                        <a:pt x="32" y="8"/>
                      </a:lnTo>
                      <a:lnTo>
                        <a:pt x="40" y="8"/>
                      </a:lnTo>
                      <a:lnTo>
                        <a:pt x="40" y="16"/>
                      </a:lnTo>
                      <a:lnTo>
                        <a:pt x="48" y="24"/>
                      </a:lnTo>
                      <a:lnTo>
                        <a:pt x="48" y="32"/>
                      </a:lnTo>
                      <a:lnTo>
                        <a:pt x="40" y="40"/>
                      </a:lnTo>
                      <a:lnTo>
                        <a:pt x="40" y="48"/>
                      </a:lnTo>
                      <a:lnTo>
                        <a:pt x="32" y="48"/>
                      </a:lnTo>
                      <a:lnTo>
                        <a:pt x="24" y="48"/>
                      </a:lnTo>
                      <a:lnTo>
                        <a:pt x="16" y="48"/>
                      </a:lnTo>
                      <a:lnTo>
                        <a:pt x="8" y="40"/>
                      </a:lnTo>
                      <a:lnTo>
                        <a:pt x="8" y="32"/>
                      </a:lnTo>
                      <a:lnTo>
                        <a:pt x="8" y="24"/>
                      </a:lnTo>
                      <a:lnTo>
                        <a:pt x="8" y="16"/>
                      </a:lnTo>
                      <a:lnTo>
                        <a:pt x="16" y="16"/>
                      </a:lnTo>
                      <a:lnTo>
                        <a:pt x="0" y="16"/>
                      </a:lnTo>
                      <a:close/>
                    </a:path>
                  </a:pathLst>
                </a:custGeom>
                <a:solidFill>
                  <a:srgbClr val="000000"/>
                </a:solidFill>
                <a:ln w="9525">
                  <a:noFill/>
                  <a:round/>
                  <a:headEnd/>
                  <a:tailEnd/>
                </a:ln>
              </p:spPr>
              <p:txBody>
                <a:bodyPr>
                  <a:prstTxWarp prst="textNoShape">
                    <a:avLst/>
                  </a:prstTxWarp>
                </a:bodyPr>
                <a:lstStyle/>
                <a:p>
                  <a:endParaRPr lang="en-US" dirty="0"/>
                </a:p>
              </p:txBody>
            </p:sp>
          </p:grpSp>
        </p:grpSp>
        <p:grpSp>
          <p:nvGrpSpPr>
            <p:cNvPr id="19" name="Group 52"/>
            <p:cNvGrpSpPr>
              <a:grpSpLocks/>
            </p:cNvGrpSpPr>
            <p:nvPr/>
          </p:nvGrpSpPr>
          <p:grpSpPr bwMode="auto">
            <a:xfrm>
              <a:off x="2448" y="2586"/>
              <a:ext cx="96" cy="91"/>
              <a:chOff x="3098" y="514"/>
              <a:chExt cx="96" cy="80"/>
            </a:xfrm>
          </p:grpSpPr>
          <p:grpSp>
            <p:nvGrpSpPr>
              <p:cNvPr id="20" name="Group 53"/>
              <p:cNvGrpSpPr>
                <a:grpSpLocks/>
              </p:cNvGrpSpPr>
              <p:nvPr/>
            </p:nvGrpSpPr>
            <p:grpSpPr bwMode="auto">
              <a:xfrm>
                <a:off x="3098" y="522"/>
                <a:ext cx="96" cy="72"/>
                <a:chOff x="3098" y="522"/>
                <a:chExt cx="96" cy="72"/>
              </a:xfrm>
            </p:grpSpPr>
            <p:sp>
              <p:nvSpPr>
                <p:cNvPr id="19480" name="Freeform 54"/>
                <p:cNvSpPr>
                  <a:spLocks/>
                </p:cNvSpPr>
                <p:nvPr/>
              </p:nvSpPr>
              <p:spPr bwMode="auto">
                <a:xfrm>
                  <a:off x="3106" y="522"/>
                  <a:ext cx="80" cy="64"/>
                </a:xfrm>
                <a:custGeom>
                  <a:avLst/>
                  <a:gdLst>
                    <a:gd name="T0" fmla="*/ 80 w 80"/>
                    <a:gd name="T1" fmla="*/ 8 h 64"/>
                    <a:gd name="T2" fmla="*/ 80 w 80"/>
                    <a:gd name="T3" fmla="*/ 8 h 64"/>
                    <a:gd name="T4" fmla="*/ 72 w 80"/>
                    <a:gd name="T5" fmla="*/ 0 h 64"/>
                    <a:gd name="T6" fmla="*/ 64 w 80"/>
                    <a:gd name="T7" fmla="*/ 0 h 64"/>
                    <a:gd name="T8" fmla="*/ 56 w 80"/>
                    <a:gd name="T9" fmla="*/ 0 h 64"/>
                    <a:gd name="T10" fmla="*/ 48 w 80"/>
                    <a:gd name="T11" fmla="*/ 0 h 64"/>
                    <a:gd name="T12" fmla="*/ 40 w 80"/>
                    <a:gd name="T13" fmla="*/ 8 h 64"/>
                    <a:gd name="T14" fmla="*/ 32 w 80"/>
                    <a:gd name="T15" fmla="*/ 8 h 64"/>
                    <a:gd name="T16" fmla="*/ 24 w 80"/>
                    <a:gd name="T17" fmla="*/ 16 h 64"/>
                    <a:gd name="T18" fmla="*/ 16 w 80"/>
                    <a:gd name="T19" fmla="*/ 16 h 64"/>
                    <a:gd name="T20" fmla="*/ 16 w 80"/>
                    <a:gd name="T21" fmla="*/ 24 h 64"/>
                    <a:gd name="T22" fmla="*/ 8 w 80"/>
                    <a:gd name="T23" fmla="*/ 32 h 64"/>
                    <a:gd name="T24" fmla="*/ 0 w 80"/>
                    <a:gd name="T25" fmla="*/ 40 h 64"/>
                    <a:gd name="T26" fmla="*/ 0 w 80"/>
                    <a:gd name="T27" fmla="*/ 40 h 64"/>
                    <a:gd name="T28" fmla="*/ 0 w 80"/>
                    <a:gd name="T29" fmla="*/ 48 h 64"/>
                    <a:gd name="T30" fmla="*/ 0 w 80"/>
                    <a:gd name="T31" fmla="*/ 56 h 64"/>
                    <a:gd name="T32" fmla="*/ 0 w 80"/>
                    <a:gd name="T33" fmla="*/ 56 h 64"/>
                    <a:gd name="T34" fmla="*/ 0 w 80"/>
                    <a:gd name="T35" fmla="*/ 64 h 64"/>
                    <a:gd name="T36" fmla="*/ 8 w 80"/>
                    <a:gd name="T37" fmla="*/ 64 h 64"/>
                    <a:gd name="T38" fmla="*/ 16 w 80"/>
                    <a:gd name="T39" fmla="*/ 64 h 64"/>
                    <a:gd name="T40" fmla="*/ 16 w 80"/>
                    <a:gd name="T41" fmla="*/ 64 h 64"/>
                    <a:gd name="T42" fmla="*/ 24 w 80"/>
                    <a:gd name="T43" fmla="*/ 64 h 64"/>
                    <a:gd name="T44" fmla="*/ 32 w 80"/>
                    <a:gd name="T45" fmla="*/ 64 h 64"/>
                    <a:gd name="T46" fmla="*/ 40 w 80"/>
                    <a:gd name="T47" fmla="*/ 56 h 64"/>
                    <a:gd name="T48" fmla="*/ 48 w 80"/>
                    <a:gd name="T49" fmla="*/ 56 h 64"/>
                    <a:gd name="T50" fmla="*/ 56 w 80"/>
                    <a:gd name="T51" fmla="*/ 48 h 64"/>
                    <a:gd name="T52" fmla="*/ 64 w 80"/>
                    <a:gd name="T53" fmla="*/ 40 h 64"/>
                    <a:gd name="T54" fmla="*/ 72 w 80"/>
                    <a:gd name="T55" fmla="*/ 40 h 64"/>
                    <a:gd name="T56" fmla="*/ 80 w 80"/>
                    <a:gd name="T57" fmla="*/ 32 h 64"/>
                    <a:gd name="T58" fmla="*/ 80 w 80"/>
                    <a:gd name="T59" fmla="*/ 24 h 64"/>
                    <a:gd name="T60" fmla="*/ 80 w 80"/>
                    <a:gd name="T61" fmla="*/ 16 h 64"/>
                    <a:gd name="T62" fmla="*/ 80 w 80"/>
                    <a:gd name="T63" fmla="*/ 16 h 64"/>
                    <a:gd name="T64" fmla="*/ 80 w 80"/>
                    <a:gd name="T65" fmla="*/ 8 h 64"/>
                    <a:gd name="T66" fmla="*/ 80 w 80"/>
                    <a:gd name="T67" fmla="*/ 8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0"/>
                    <a:gd name="T103" fmla="*/ 0 h 64"/>
                    <a:gd name="T104" fmla="*/ 80 w 80"/>
                    <a:gd name="T105" fmla="*/ 64 h 6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0" h="64">
                      <a:moveTo>
                        <a:pt x="80" y="8"/>
                      </a:moveTo>
                      <a:lnTo>
                        <a:pt x="80" y="8"/>
                      </a:lnTo>
                      <a:lnTo>
                        <a:pt x="72" y="0"/>
                      </a:lnTo>
                      <a:lnTo>
                        <a:pt x="64" y="0"/>
                      </a:lnTo>
                      <a:lnTo>
                        <a:pt x="56" y="0"/>
                      </a:lnTo>
                      <a:lnTo>
                        <a:pt x="48" y="0"/>
                      </a:lnTo>
                      <a:lnTo>
                        <a:pt x="40" y="8"/>
                      </a:lnTo>
                      <a:lnTo>
                        <a:pt x="32" y="8"/>
                      </a:lnTo>
                      <a:lnTo>
                        <a:pt x="24" y="16"/>
                      </a:lnTo>
                      <a:lnTo>
                        <a:pt x="16" y="16"/>
                      </a:lnTo>
                      <a:lnTo>
                        <a:pt x="16" y="24"/>
                      </a:lnTo>
                      <a:lnTo>
                        <a:pt x="8" y="32"/>
                      </a:lnTo>
                      <a:lnTo>
                        <a:pt x="0" y="40"/>
                      </a:lnTo>
                      <a:lnTo>
                        <a:pt x="0" y="48"/>
                      </a:lnTo>
                      <a:lnTo>
                        <a:pt x="0" y="56"/>
                      </a:lnTo>
                      <a:lnTo>
                        <a:pt x="0" y="64"/>
                      </a:lnTo>
                      <a:lnTo>
                        <a:pt x="8" y="64"/>
                      </a:lnTo>
                      <a:lnTo>
                        <a:pt x="16" y="64"/>
                      </a:lnTo>
                      <a:lnTo>
                        <a:pt x="24" y="64"/>
                      </a:lnTo>
                      <a:lnTo>
                        <a:pt x="32" y="64"/>
                      </a:lnTo>
                      <a:lnTo>
                        <a:pt x="40" y="56"/>
                      </a:lnTo>
                      <a:lnTo>
                        <a:pt x="48" y="56"/>
                      </a:lnTo>
                      <a:lnTo>
                        <a:pt x="56" y="48"/>
                      </a:lnTo>
                      <a:lnTo>
                        <a:pt x="64" y="40"/>
                      </a:lnTo>
                      <a:lnTo>
                        <a:pt x="72" y="40"/>
                      </a:lnTo>
                      <a:lnTo>
                        <a:pt x="80" y="32"/>
                      </a:lnTo>
                      <a:lnTo>
                        <a:pt x="80" y="24"/>
                      </a:lnTo>
                      <a:lnTo>
                        <a:pt x="80" y="16"/>
                      </a:lnTo>
                      <a:lnTo>
                        <a:pt x="80" y="8"/>
                      </a:lnTo>
                      <a:close/>
                    </a:path>
                  </a:pathLst>
                </a:custGeom>
                <a:solidFill>
                  <a:srgbClr val="808080"/>
                </a:solidFill>
                <a:ln w="9525">
                  <a:noFill/>
                  <a:round/>
                  <a:headEnd/>
                  <a:tailEnd/>
                </a:ln>
              </p:spPr>
              <p:txBody>
                <a:bodyPr>
                  <a:prstTxWarp prst="textNoShape">
                    <a:avLst/>
                  </a:prstTxWarp>
                </a:bodyPr>
                <a:lstStyle/>
                <a:p>
                  <a:endParaRPr lang="en-US" dirty="0"/>
                </a:p>
              </p:txBody>
            </p:sp>
            <p:sp>
              <p:nvSpPr>
                <p:cNvPr id="19481" name="Freeform 55"/>
                <p:cNvSpPr>
                  <a:spLocks/>
                </p:cNvSpPr>
                <p:nvPr/>
              </p:nvSpPr>
              <p:spPr bwMode="auto">
                <a:xfrm>
                  <a:off x="3098" y="522"/>
                  <a:ext cx="96" cy="72"/>
                </a:xfrm>
                <a:custGeom>
                  <a:avLst/>
                  <a:gdLst>
                    <a:gd name="T0" fmla="*/ 88 w 96"/>
                    <a:gd name="T1" fmla="*/ 0 h 72"/>
                    <a:gd name="T2" fmla="*/ 80 w 96"/>
                    <a:gd name="T3" fmla="*/ 0 h 72"/>
                    <a:gd name="T4" fmla="*/ 72 w 96"/>
                    <a:gd name="T5" fmla="*/ 0 h 72"/>
                    <a:gd name="T6" fmla="*/ 56 w 96"/>
                    <a:gd name="T7" fmla="*/ 0 h 72"/>
                    <a:gd name="T8" fmla="*/ 40 w 96"/>
                    <a:gd name="T9" fmla="*/ 8 h 72"/>
                    <a:gd name="T10" fmla="*/ 32 w 96"/>
                    <a:gd name="T11" fmla="*/ 8 h 72"/>
                    <a:gd name="T12" fmla="*/ 16 w 96"/>
                    <a:gd name="T13" fmla="*/ 24 h 72"/>
                    <a:gd name="T14" fmla="*/ 16 w 96"/>
                    <a:gd name="T15" fmla="*/ 32 h 72"/>
                    <a:gd name="T16" fmla="*/ 8 w 96"/>
                    <a:gd name="T17" fmla="*/ 40 h 72"/>
                    <a:gd name="T18" fmla="*/ 0 w 96"/>
                    <a:gd name="T19" fmla="*/ 48 h 72"/>
                    <a:gd name="T20" fmla="*/ 0 w 96"/>
                    <a:gd name="T21" fmla="*/ 56 h 72"/>
                    <a:gd name="T22" fmla="*/ 8 w 96"/>
                    <a:gd name="T23" fmla="*/ 64 h 72"/>
                    <a:gd name="T24" fmla="*/ 8 w 96"/>
                    <a:gd name="T25" fmla="*/ 64 h 72"/>
                    <a:gd name="T26" fmla="*/ 16 w 96"/>
                    <a:gd name="T27" fmla="*/ 64 h 72"/>
                    <a:gd name="T28" fmla="*/ 24 w 96"/>
                    <a:gd name="T29" fmla="*/ 72 h 72"/>
                    <a:gd name="T30" fmla="*/ 32 w 96"/>
                    <a:gd name="T31" fmla="*/ 64 h 72"/>
                    <a:gd name="T32" fmla="*/ 48 w 96"/>
                    <a:gd name="T33" fmla="*/ 64 h 72"/>
                    <a:gd name="T34" fmla="*/ 64 w 96"/>
                    <a:gd name="T35" fmla="*/ 56 h 72"/>
                    <a:gd name="T36" fmla="*/ 72 w 96"/>
                    <a:gd name="T37" fmla="*/ 48 h 72"/>
                    <a:gd name="T38" fmla="*/ 80 w 96"/>
                    <a:gd name="T39" fmla="*/ 40 h 72"/>
                    <a:gd name="T40" fmla="*/ 88 w 96"/>
                    <a:gd name="T41" fmla="*/ 24 h 72"/>
                    <a:gd name="T42" fmla="*/ 96 w 96"/>
                    <a:gd name="T43" fmla="*/ 16 h 72"/>
                    <a:gd name="T44" fmla="*/ 96 w 96"/>
                    <a:gd name="T45" fmla="*/ 16 h 72"/>
                    <a:gd name="T46" fmla="*/ 88 w 96"/>
                    <a:gd name="T47" fmla="*/ 8 h 72"/>
                    <a:gd name="T48" fmla="*/ 88 w 96"/>
                    <a:gd name="T49" fmla="*/ 8 h 72"/>
                    <a:gd name="T50" fmla="*/ 88 w 96"/>
                    <a:gd name="T51" fmla="*/ 16 h 72"/>
                    <a:gd name="T52" fmla="*/ 88 w 96"/>
                    <a:gd name="T53" fmla="*/ 24 h 72"/>
                    <a:gd name="T54" fmla="*/ 80 w 96"/>
                    <a:gd name="T55" fmla="*/ 32 h 72"/>
                    <a:gd name="T56" fmla="*/ 64 w 96"/>
                    <a:gd name="T57" fmla="*/ 48 h 72"/>
                    <a:gd name="T58" fmla="*/ 48 w 96"/>
                    <a:gd name="T59" fmla="*/ 56 h 72"/>
                    <a:gd name="T60" fmla="*/ 32 w 96"/>
                    <a:gd name="T61" fmla="*/ 64 h 72"/>
                    <a:gd name="T62" fmla="*/ 24 w 96"/>
                    <a:gd name="T63" fmla="*/ 64 h 72"/>
                    <a:gd name="T64" fmla="*/ 8 w 96"/>
                    <a:gd name="T65" fmla="*/ 56 h 72"/>
                    <a:gd name="T66" fmla="*/ 8 w 96"/>
                    <a:gd name="T67" fmla="*/ 56 h 72"/>
                    <a:gd name="T68" fmla="*/ 8 w 96"/>
                    <a:gd name="T69" fmla="*/ 40 h 72"/>
                    <a:gd name="T70" fmla="*/ 16 w 96"/>
                    <a:gd name="T71" fmla="*/ 32 h 72"/>
                    <a:gd name="T72" fmla="*/ 32 w 96"/>
                    <a:gd name="T73" fmla="*/ 24 h 72"/>
                    <a:gd name="T74" fmla="*/ 40 w 96"/>
                    <a:gd name="T75" fmla="*/ 8 h 72"/>
                    <a:gd name="T76" fmla="*/ 56 w 96"/>
                    <a:gd name="T77" fmla="*/ 8 h 72"/>
                    <a:gd name="T78" fmla="*/ 72 w 96"/>
                    <a:gd name="T79" fmla="*/ 8 h 72"/>
                    <a:gd name="T80" fmla="*/ 80 w 96"/>
                    <a:gd name="T81" fmla="*/ 8 h 72"/>
                    <a:gd name="T82" fmla="*/ 88 w 96"/>
                    <a:gd name="T83" fmla="*/ 0 h 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6"/>
                    <a:gd name="T127" fmla="*/ 0 h 72"/>
                    <a:gd name="T128" fmla="*/ 96 w 96"/>
                    <a:gd name="T129" fmla="*/ 72 h 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6" h="72">
                      <a:moveTo>
                        <a:pt x="88" y="0"/>
                      </a:moveTo>
                      <a:lnTo>
                        <a:pt x="88" y="0"/>
                      </a:lnTo>
                      <a:lnTo>
                        <a:pt x="80" y="0"/>
                      </a:lnTo>
                      <a:lnTo>
                        <a:pt x="72" y="0"/>
                      </a:lnTo>
                      <a:lnTo>
                        <a:pt x="64" y="0"/>
                      </a:lnTo>
                      <a:lnTo>
                        <a:pt x="56" y="0"/>
                      </a:lnTo>
                      <a:lnTo>
                        <a:pt x="48" y="0"/>
                      </a:lnTo>
                      <a:lnTo>
                        <a:pt x="40" y="8"/>
                      </a:lnTo>
                      <a:lnTo>
                        <a:pt x="32" y="8"/>
                      </a:lnTo>
                      <a:lnTo>
                        <a:pt x="24" y="16"/>
                      </a:lnTo>
                      <a:lnTo>
                        <a:pt x="16" y="24"/>
                      </a:lnTo>
                      <a:lnTo>
                        <a:pt x="16" y="32"/>
                      </a:lnTo>
                      <a:lnTo>
                        <a:pt x="8" y="32"/>
                      </a:lnTo>
                      <a:lnTo>
                        <a:pt x="8" y="40"/>
                      </a:lnTo>
                      <a:lnTo>
                        <a:pt x="0" y="40"/>
                      </a:lnTo>
                      <a:lnTo>
                        <a:pt x="0" y="48"/>
                      </a:lnTo>
                      <a:lnTo>
                        <a:pt x="0" y="56"/>
                      </a:lnTo>
                      <a:lnTo>
                        <a:pt x="8" y="64"/>
                      </a:lnTo>
                      <a:lnTo>
                        <a:pt x="16" y="64"/>
                      </a:lnTo>
                      <a:lnTo>
                        <a:pt x="24" y="72"/>
                      </a:lnTo>
                      <a:lnTo>
                        <a:pt x="32" y="72"/>
                      </a:lnTo>
                      <a:lnTo>
                        <a:pt x="32" y="64"/>
                      </a:lnTo>
                      <a:lnTo>
                        <a:pt x="40" y="64"/>
                      </a:lnTo>
                      <a:lnTo>
                        <a:pt x="48" y="64"/>
                      </a:lnTo>
                      <a:lnTo>
                        <a:pt x="64" y="56"/>
                      </a:lnTo>
                      <a:lnTo>
                        <a:pt x="72" y="48"/>
                      </a:lnTo>
                      <a:lnTo>
                        <a:pt x="80" y="48"/>
                      </a:lnTo>
                      <a:lnTo>
                        <a:pt x="80" y="40"/>
                      </a:lnTo>
                      <a:lnTo>
                        <a:pt x="88" y="32"/>
                      </a:lnTo>
                      <a:lnTo>
                        <a:pt x="88" y="24"/>
                      </a:lnTo>
                      <a:lnTo>
                        <a:pt x="96" y="16"/>
                      </a:lnTo>
                      <a:lnTo>
                        <a:pt x="88" y="16"/>
                      </a:lnTo>
                      <a:lnTo>
                        <a:pt x="88" y="8"/>
                      </a:lnTo>
                      <a:lnTo>
                        <a:pt x="88" y="0"/>
                      </a:lnTo>
                      <a:lnTo>
                        <a:pt x="88" y="8"/>
                      </a:lnTo>
                      <a:lnTo>
                        <a:pt x="88" y="16"/>
                      </a:lnTo>
                      <a:lnTo>
                        <a:pt x="88" y="24"/>
                      </a:lnTo>
                      <a:lnTo>
                        <a:pt x="80" y="32"/>
                      </a:lnTo>
                      <a:lnTo>
                        <a:pt x="72" y="40"/>
                      </a:lnTo>
                      <a:lnTo>
                        <a:pt x="64" y="48"/>
                      </a:lnTo>
                      <a:lnTo>
                        <a:pt x="56" y="56"/>
                      </a:lnTo>
                      <a:lnTo>
                        <a:pt x="48" y="56"/>
                      </a:lnTo>
                      <a:lnTo>
                        <a:pt x="40" y="56"/>
                      </a:lnTo>
                      <a:lnTo>
                        <a:pt x="32" y="64"/>
                      </a:lnTo>
                      <a:lnTo>
                        <a:pt x="24" y="64"/>
                      </a:lnTo>
                      <a:lnTo>
                        <a:pt x="16" y="64"/>
                      </a:lnTo>
                      <a:lnTo>
                        <a:pt x="8" y="56"/>
                      </a:lnTo>
                      <a:lnTo>
                        <a:pt x="8" y="48"/>
                      </a:lnTo>
                      <a:lnTo>
                        <a:pt x="8" y="40"/>
                      </a:lnTo>
                      <a:lnTo>
                        <a:pt x="16" y="40"/>
                      </a:lnTo>
                      <a:lnTo>
                        <a:pt x="16" y="32"/>
                      </a:lnTo>
                      <a:lnTo>
                        <a:pt x="24" y="24"/>
                      </a:lnTo>
                      <a:lnTo>
                        <a:pt x="32" y="24"/>
                      </a:lnTo>
                      <a:lnTo>
                        <a:pt x="40" y="16"/>
                      </a:lnTo>
                      <a:lnTo>
                        <a:pt x="40" y="8"/>
                      </a:lnTo>
                      <a:lnTo>
                        <a:pt x="48" y="8"/>
                      </a:lnTo>
                      <a:lnTo>
                        <a:pt x="56" y="8"/>
                      </a:lnTo>
                      <a:lnTo>
                        <a:pt x="64" y="8"/>
                      </a:lnTo>
                      <a:lnTo>
                        <a:pt x="72" y="8"/>
                      </a:lnTo>
                      <a:lnTo>
                        <a:pt x="80" y="8"/>
                      </a:lnTo>
                      <a:lnTo>
                        <a:pt x="88" y="8"/>
                      </a:lnTo>
                      <a:lnTo>
                        <a:pt x="88" y="0"/>
                      </a:lnTo>
                      <a:close/>
                    </a:path>
                  </a:pathLst>
                </a:custGeom>
                <a:solidFill>
                  <a:srgbClr val="000000"/>
                </a:solidFill>
                <a:ln w="9525">
                  <a:noFill/>
                  <a:round/>
                  <a:headEnd/>
                  <a:tailEnd/>
                </a:ln>
              </p:spPr>
              <p:txBody>
                <a:bodyPr>
                  <a:prstTxWarp prst="textNoShape">
                    <a:avLst/>
                  </a:prstTxWarp>
                </a:bodyPr>
                <a:lstStyle/>
                <a:p>
                  <a:endParaRPr lang="en-US" dirty="0"/>
                </a:p>
              </p:txBody>
            </p:sp>
          </p:grpSp>
          <p:grpSp>
            <p:nvGrpSpPr>
              <p:cNvPr id="21" name="Group 56"/>
              <p:cNvGrpSpPr>
                <a:grpSpLocks/>
              </p:cNvGrpSpPr>
              <p:nvPr/>
            </p:nvGrpSpPr>
            <p:grpSpPr bwMode="auto">
              <a:xfrm>
                <a:off x="3138" y="514"/>
                <a:ext cx="56" cy="56"/>
                <a:chOff x="3138" y="514"/>
                <a:chExt cx="56" cy="56"/>
              </a:xfrm>
            </p:grpSpPr>
            <p:sp>
              <p:nvSpPr>
                <p:cNvPr id="19478" name="Freeform 57"/>
                <p:cNvSpPr>
                  <a:spLocks/>
                </p:cNvSpPr>
                <p:nvPr/>
              </p:nvSpPr>
              <p:spPr bwMode="auto">
                <a:xfrm>
                  <a:off x="3138" y="522"/>
                  <a:ext cx="48" cy="48"/>
                </a:xfrm>
                <a:custGeom>
                  <a:avLst/>
                  <a:gdLst>
                    <a:gd name="T0" fmla="*/ 48 w 48"/>
                    <a:gd name="T1" fmla="*/ 8 h 48"/>
                    <a:gd name="T2" fmla="*/ 40 w 48"/>
                    <a:gd name="T3" fmla="*/ 0 h 48"/>
                    <a:gd name="T4" fmla="*/ 32 w 48"/>
                    <a:gd name="T5" fmla="*/ 0 h 48"/>
                    <a:gd name="T6" fmla="*/ 24 w 48"/>
                    <a:gd name="T7" fmla="*/ 0 h 48"/>
                    <a:gd name="T8" fmla="*/ 16 w 48"/>
                    <a:gd name="T9" fmla="*/ 0 h 48"/>
                    <a:gd name="T10" fmla="*/ 8 w 48"/>
                    <a:gd name="T11" fmla="*/ 8 h 48"/>
                    <a:gd name="T12" fmla="*/ 0 w 48"/>
                    <a:gd name="T13" fmla="*/ 16 h 48"/>
                    <a:gd name="T14" fmla="*/ 0 w 48"/>
                    <a:gd name="T15" fmla="*/ 24 h 48"/>
                    <a:gd name="T16" fmla="*/ 8 w 48"/>
                    <a:gd name="T17" fmla="*/ 32 h 48"/>
                    <a:gd name="T18" fmla="*/ 16 w 48"/>
                    <a:gd name="T19" fmla="*/ 40 h 48"/>
                    <a:gd name="T20" fmla="*/ 24 w 48"/>
                    <a:gd name="T21" fmla="*/ 40 h 48"/>
                    <a:gd name="T22" fmla="*/ 32 w 48"/>
                    <a:gd name="T23" fmla="*/ 48 h 48"/>
                    <a:gd name="T24" fmla="*/ 40 w 48"/>
                    <a:gd name="T25" fmla="*/ 40 h 48"/>
                    <a:gd name="T26" fmla="*/ 48 w 48"/>
                    <a:gd name="T27" fmla="*/ 32 h 48"/>
                    <a:gd name="T28" fmla="*/ 48 w 48"/>
                    <a:gd name="T29" fmla="*/ 24 h 48"/>
                    <a:gd name="T30" fmla="*/ 48 w 48"/>
                    <a:gd name="T31" fmla="*/ 16 h 48"/>
                    <a:gd name="T32" fmla="*/ 48 w 48"/>
                    <a:gd name="T33" fmla="*/ 8 h 48"/>
                    <a:gd name="T34" fmla="*/ 48 w 48"/>
                    <a:gd name="T35" fmla="*/ 8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48" y="8"/>
                      </a:moveTo>
                      <a:lnTo>
                        <a:pt x="40" y="0"/>
                      </a:lnTo>
                      <a:lnTo>
                        <a:pt x="32" y="0"/>
                      </a:lnTo>
                      <a:lnTo>
                        <a:pt x="24" y="0"/>
                      </a:lnTo>
                      <a:lnTo>
                        <a:pt x="16" y="0"/>
                      </a:lnTo>
                      <a:lnTo>
                        <a:pt x="8" y="8"/>
                      </a:lnTo>
                      <a:lnTo>
                        <a:pt x="0" y="16"/>
                      </a:lnTo>
                      <a:lnTo>
                        <a:pt x="0" y="24"/>
                      </a:lnTo>
                      <a:lnTo>
                        <a:pt x="8" y="32"/>
                      </a:lnTo>
                      <a:lnTo>
                        <a:pt x="16" y="40"/>
                      </a:lnTo>
                      <a:lnTo>
                        <a:pt x="24" y="40"/>
                      </a:lnTo>
                      <a:lnTo>
                        <a:pt x="32" y="48"/>
                      </a:lnTo>
                      <a:lnTo>
                        <a:pt x="40" y="40"/>
                      </a:lnTo>
                      <a:lnTo>
                        <a:pt x="48" y="32"/>
                      </a:lnTo>
                      <a:lnTo>
                        <a:pt x="48" y="24"/>
                      </a:lnTo>
                      <a:lnTo>
                        <a:pt x="48" y="16"/>
                      </a:lnTo>
                      <a:lnTo>
                        <a:pt x="48" y="8"/>
                      </a:lnTo>
                      <a:close/>
                    </a:path>
                  </a:pathLst>
                </a:custGeom>
                <a:solidFill>
                  <a:srgbClr val="000000"/>
                </a:solidFill>
                <a:ln w="9525">
                  <a:noFill/>
                  <a:round/>
                  <a:headEnd/>
                  <a:tailEnd/>
                </a:ln>
              </p:spPr>
              <p:txBody>
                <a:bodyPr>
                  <a:prstTxWarp prst="textNoShape">
                    <a:avLst/>
                  </a:prstTxWarp>
                </a:bodyPr>
                <a:lstStyle/>
                <a:p>
                  <a:endParaRPr lang="en-US" dirty="0"/>
                </a:p>
              </p:txBody>
            </p:sp>
            <p:sp>
              <p:nvSpPr>
                <p:cNvPr id="19479" name="Freeform 58"/>
                <p:cNvSpPr>
                  <a:spLocks/>
                </p:cNvSpPr>
                <p:nvPr/>
              </p:nvSpPr>
              <p:spPr bwMode="auto">
                <a:xfrm>
                  <a:off x="3138" y="514"/>
                  <a:ext cx="56" cy="56"/>
                </a:xfrm>
                <a:custGeom>
                  <a:avLst/>
                  <a:gdLst>
                    <a:gd name="T0" fmla="*/ 40 w 56"/>
                    <a:gd name="T1" fmla="*/ 8 h 56"/>
                    <a:gd name="T2" fmla="*/ 40 w 56"/>
                    <a:gd name="T3" fmla="*/ 8 h 56"/>
                    <a:gd name="T4" fmla="*/ 40 w 56"/>
                    <a:gd name="T5" fmla="*/ 8 h 56"/>
                    <a:gd name="T6" fmla="*/ 32 w 56"/>
                    <a:gd name="T7" fmla="*/ 0 h 56"/>
                    <a:gd name="T8" fmla="*/ 24 w 56"/>
                    <a:gd name="T9" fmla="*/ 0 h 56"/>
                    <a:gd name="T10" fmla="*/ 24 w 56"/>
                    <a:gd name="T11" fmla="*/ 0 h 56"/>
                    <a:gd name="T12" fmla="*/ 24 w 56"/>
                    <a:gd name="T13" fmla="*/ 0 h 56"/>
                    <a:gd name="T14" fmla="*/ 16 w 56"/>
                    <a:gd name="T15" fmla="*/ 8 h 56"/>
                    <a:gd name="T16" fmla="*/ 8 w 56"/>
                    <a:gd name="T17" fmla="*/ 8 h 56"/>
                    <a:gd name="T18" fmla="*/ 8 w 56"/>
                    <a:gd name="T19" fmla="*/ 16 h 56"/>
                    <a:gd name="T20" fmla="*/ 8 w 56"/>
                    <a:gd name="T21" fmla="*/ 16 h 56"/>
                    <a:gd name="T22" fmla="*/ 0 w 56"/>
                    <a:gd name="T23" fmla="*/ 24 h 56"/>
                    <a:gd name="T24" fmla="*/ 0 w 56"/>
                    <a:gd name="T25" fmla="*/ 32 h 56"/>
                    <a:gd name="T26" fmla="*/ 0 w 56"/>
                    <a:gd name="T27" fmla="*/ 32 h 56"/>
                    <a:gd name="T28" fmla="*/ 0 w 56"/>
                    <a:gd name="T29" fmla="*/ 32 h 56"/>
                    <a:gd name="T30" fmla="*/ 0 w 56"/>
                    <a:gd name="T31" fmla="*/ 40 h 56"/>
                    <a:gd name="T32" fmla="*/ 8 w 56"/>
                    <a:gd name="T33" fmla="*/ 48 h 56"/>
                    <a:gd name="T34" fmla="*/ 8 w 56"/>
                    <a:gd name="T35" fmla="*/ 48 h 56"/>
                    <a:gd name="T36" fmla="*/ 8 w 56"/>
                    <a:gd name="T37" fmla="*/ 48 h 56"/>
                    <a:gd name="T38" fmla="*/ 24 w 56"/>
                    <a:gd name="T39" fmla="*/ 56 h 56"/>
                    <a:gd name="T40" fmla="*/ 32 w 56"/>
                    <a:gd name="T41" fmla="*/ 56 h 56"/>
                    <a:gd name="T42" fmla="*/ 32 w 56"/>
                    <a:gd name="T43" fmla="*/ 56 h 56"/>
                    <a:gd name="T44" fmla="*/ 32 w 56"/>
                    <a:gd name="T45" fmla="*/ 56 h 56"/>
                    <a:gd name="T46" fmla="*/ 40 w 56"/>
                    <a:gd name="T47" fmla="*/ 56 h 56"/>
                    <a:gd name="T48" fmla="*/ 48 w 56"/>
                    <a:gd name="T49" fmla="*/ 48 h 56"/>
                    <a:gd name="T50" fmla="*/ 48 w 56"/>
                    <a:gd name="T51" fmla="*/ 48 h 56"/>
                    <a:gd name="T52" fmla="*/ 48 w 56"/>
                    <a:gd name="T53" fmla="*/ 40 h 56"/>
                    <a:gd name="T54" fmla="*/ 56 w 56"/>
                    <a:gd name="T55" fmla="*/ 32 h 56"/>
                    <a:gd name="T56" fmla="*/ 56 w 56"/>
                    <a:gd name="T57" fmla="*/ 24 h 56"/>
                    <a:gd name="T58" fmla="*/ 56 w 56"/>
                    <a:gd name="T59" fmla="*/ 24 h 56"/>
                    <a:gd name="T60" fmla="*/ 56 w 56"/>
                    <a:gd name="T61" fmla="*/ 24 h 56"/>
                    <a:gd name="T62" fmla="*/ 48 w 56"/>
                    <a:gd name="T63" fmla="*/ 16 h 56"/>
                    <a:gd name="T64" fmla="*/ 40 w 56"/>
                    <a:gd name="T65" fmla="*/ 8 h 56"/>
                    <a:gd name="T66" fmla="*/ 48 w 56"/>
                    <a:gd name="T67" fmla="*/ 16 h 56"/>
                    <a:gd name="T68" fmla="*/ 48 w 56"/>
                    <a:gd name="T69" fmla="*/ 24 h 56"/>
                    <a:gd name="T70" fmla="*/ 48 w 56"/>
                    <a:gd name="T71" fmla="*/ 32 h 56"/>
                    <a:gd name="T72" fmla="*/ 40 w 56"/>
                    <a:gd name="T73" fmla="*/ 40 h 56"/>
                    <a:gd name="T74" fmla="*/ 40 w 56"/>
                    <a:gd name="T75" fmla="*/ 48 h 56"/>
                    <a:gd name="T76" fmla="*/ 32 w 56"/>
                    <a:gd name="T77" fmla="*/ 48 h 56"/>
                    <a:gd name="T78" fmla="*/ 24 w 56"/>
                    <a:gd name="T79" fmla="*/ 48 h 56"/>
                    <a:gd name="T80" fmla="*/ 16 w 56"/>
                    <a:gd name="T81" fmla="*/ 48 h 56"/>
                    <a:gd name="T82" fmla="*/ 8 w 56"/>
                    <a:gd name="T83" fmla="*/ 40 h 56"/>
                    <a:gd name="T84" fmla="*/ 8 w 56"/>
                    <a:gd name="T85" fmla="*/ 32 h 56"/>
                    <a:gd name="T86" fmla="*/ 8 w 56"/>
                    <a:gd name="T87" fmla="*/ 24 h 56"/>
                    <a:gd name="T88" fmla="*/ 8 w 56"/>
                    <a:gd name="T89" fmla="*/ 16 h 56"/>
                    <a:gd name="T90" fmla="*/ 16 w 56"/>
                    <a:gd name="T91" fmla="*/ 8 h 56"/>
                    <a:gd name="T92" fmla="*/ 24 w 56"/>
                    <a:gd name="T93" fmla="*/ 8 h 56"/>
                    <a:gd name="T94" fmla="*/ 32 w 56"/>
                    <a:gd name="T95" fmla="*/ 8 h 56"/>
                    <a:gd name="T96" fmla="*/ 40 w 56"/>
                    <a:gd name="T97" fmla="*/ 8 h 56"/>
                    <a:gd name="T98" fmla="*/ 48 w 56"/>
                    <a:gd name="T99" fmla="*/ 16 h 56"/>
                    <a:gd name="T100" fmla="*/ 40 w 56"/>
                    <a:gd name="T101" fmla="*/ 8 h 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
                    <a:gd name="T154" fmla="*/ 0 h 56"/>
                    <a:gd name="T155" fmla="*/ 56 w 56"/>
                    <a:gd name="T156" fmla="*/ 56 h 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 h="56">
                      <a:moveTo>
                        <a:pt x="40" y="8"/>
                      </a:moveTo>
                      <a:lnTo>
                        <a:pt x="40" y="8"/>
                      </a:lnTo>
                      <a:lnTo>
                        <a:pt x="32" y="0"/>
                      </a:lnTo>
                      <a:lnTo>
                        <a:pt x="24" y="0"/>
                      </a:lnTo>
                      <a:lnTo>
                        <a:pt x="16" y="8"/>
                      </a:lnTo>
                      <a:lnTo>
                        <a:pt x="8" y="8"/>
                      </a:lnTo>
                      <a:lnTo>
                        <a:pt x="8" y="16"/>
                      </a:lnTo>
                      <a:lnTo>
                        <a:pt x="0" y="24"/>
                      </a:lnTo>
                      <a:lnTo>
                        <a:pt x="0" y="32"/>
                      </a:lnTo>
                      <a:lnTo>
                        <a:pt x="0" y="40"/>
                      </a:lnTo>
                      <a:lnTo>
                        <a:pt x="8" y="48"/>
                      </a:lnTo>
                      <a:lnTo>
                        <a:pt x="24" y="56"/>
                      </a:lnTo>
                      <a:lnTo>
                        <a:pt x="32" y="56"/>
                      </a:lnTo>
                      <a:lnTo>
                        <a:pt x="40" y="56"/>
                      </a:lnTo>
                      <a:lnTo>
                        <a:pt x="48" y="48"/>
                      </a:lnTo>
                      <a:lnTo>
                        <a:pt x="48" y="40"/>
                      </a:lnTo>
                      <a:lnTo>
                        <a:pt x="56" y="32"/>
                      </a:lnTo>
                      <a:lnTo>
                        <a:pt x="56" y="24"/>
                      </a:lnTo>
                      <a:lnTo>
                        <a:pt x="48" y="16"/>
                      </a:lnTo>
                      <a:lnTo>
                        <a:pt x="40" y="8"/>
                      </a:lnTo>
                      <a:lnTo>
                        <a:pt x="48" y="16"/>
                      </a:lnTo>
                      <a:lnTo>
                        <a:pt x="48" y="24"/>
                      </a:lnTo>
                      <a:lnTo>
                        <a:pt x="48" y="32"/>
                      </a:lnTo>
                      <a:lnTo>
                        <a:pt x="40" y="40"/>
                      </a:lnTo>
                      <a:lnTo>
                        <a:pt x="40" y="48"/>
                      </a:lnTo>
                      <a:lnTo>
                        <a:pt x="32" y="48"/>
                      </a:lnTo>
                      <a:lnTo>
                        <a:pt x="24" y="48"/>
                      </a:lnTo>
                      <a:lnTo>
                        <a:pt x="16" y="48"/>
                      </a:lnTo>
                      <a:lnTo>
                        <a:pt x="8" y="40"/>
                      </a:lnTo>
                      <a:lnTo>
                        <a:pt x="8" y="32"/>
                      </a:lnTo>
                      <a:lnTo>
                        <a:pt x="8" y="24"/>
                      </a:lnTo>
                      <a:lnTo>
                        <a:pt x="8" y="16"/>
                      </a:lnTo>
                      <a:lnTo>
                        <a:pt x="16" y="8"/>
                      </a:lnTo>
                      <a:lnTo>
                        <a:pt x="24" y="8"/>
                      </a:lnTo>
                      <a:lnTo>
                        <a:pt x="32" y="8"/>
                      </a:lnTo>
                      <a:lnTo>
                        <a:pt x="40" y="8"/>
                      </a:lnTo>
                      <a:lnTo>
                        <a:pt x="48" y="16"/>
                      </a:lnTo>
                      <a:lnTo>
                        <a:pt x="40" y="8"/>
                      </a:lnTo>
                      <a:close/>
                    </a:path>
                  </a:pathLst>
                </a:custGeom>
                <a:solidFill>
                  <a:srgbClr val="000000"/>
                </a:solidFill>
                <a:ln w="9525">
                  <a:noFill/>
                  <a:round/>
                  <a:headEnd/>
                  <a:tailEnd/>
                </a:ln>
              </p:spPr>
              <p:txBody>
                <a:bodyPr>
                  <a:prstTxWarp prst="textNoShape">
                    <a:avLst/>
                  </a:prstTxWarp>
                </a:bodyPr>
                <a:lstStyle/>
                <a:p>
                  <a:endParaRPr lang="en-US" dirty="0"/>
                </a:p>
              </p:txBody>
            </p:sp>
          </p:grpSp>
        </p:grpSp>
        <p:grpSp>
          <p:nvGrpSpPr>
            <p:cNvPr id="22" name="Group 59"/>
            <p:cNvGrpSpPr>
              <a:grpSpLocks/>
            </p:cNvGrpSpPr>
            <p:nvPr/>
          </p:nvGrpSpPr>
          <p:grpSpPr bwMode="auto">
            <a:xfrm>
              <a:off x="1008" y="2688"/>
              <a:ext cx="152" cy="501"/>
              <a:chOff x="1370" y="578"/>
              <a:chExt cx="152" cy="440"/>
            </a:xfrm>
          </p:grpSpPr>
          <p:sp>
            <p:nvSpPr>
              <p:cNvPr id="19472" name="Freeform 60"/>
              <p:cNvSpPr>
                <a:spLocks/>
              </p:cNvSpPr>
              <p:nvPr/>
            </p:nvSpPr>
            <p:spPr bwMode="auto">
              <a:xfrm>
                <a:off x="1370" y="626"/>
                <a:ext cx="152" cy="392"/>
              </a:xfrm>
              <a:custGeom>
                <a:avLst/>
                <a:gdLst>
                  <a:gd name="T0" fmla="*/ 16 w 152"/>
                  <a:gd name="T1" fmla="*/ 0 h 392"/>
                  <a:gd name="T2" fmla="*/ 8 w 152"/>
                  <a:gd name="T3" fmla="*/ 8 h 392"/>
                  <a:gd name="T4" fmla="*/ 0 w 152"/>
                  <a:gd name="T5" fmla="*/ 16 h 392"/>
                  <a:gd name="T6" fmla="*/ 0 w 152"/>
                  <a:gd name="T7" fmla="*/ 24 h 392"/>
                  <a:gd name="T8" fmla="*/ 0 w 152"/>
                  <a:gd name="T9" fmla="*/ 360 h 392"/>
                  <a:gd name="T10" fmla="*/ 0 w 152"/>
                  <a:gd name="T11" fmla="*/ 368 h 392"/>
                  <a:gd name="T12" fmla="*/ 0 w 152"/>
                  <a:gd name="T13" fmla="*/ 376 h 392"/>
                  <a:gd name="T14" fmla="*/ 8 w 152"/>
                  <a:gd name="T15" fmla="*/ 384 h 392"/>
                  <a:gd name="T16" fmla="*/ 16 w 152"/>
                  <a:gd name="T17" fmla="*/ 384 h 392"/>
                  <a:gd name="T18" fmla="*/ 24 w 152"/>
                  <a:gd name="T19" fmla="*/ 392 h 392"/>
                  <a:gd name="T20" fmla="*/ 128 w 152"/>
                  <a:gd name="T21" fmla="*/ 392 h 392"/>
                  <a:gd name="T22" fmla="*/ 128 w 152"/>
                  <a:gd name="T23" fmla="*/ 384 h 392"/>
                  <a:gd name="T24" fmla="*/ 144 w 152"/>
                  <a:gd name="T25" fmla="*/ 384 h 392"/>
                  <a:gd name="T26" fmla="*/ 144 w 152"/>
                  <a:gd name="T27" fmla="*/ 376 h 392"/>
                  <a:gd name="T28" fmla="*/ 152 w 152"/>
                  <a:gd name="T29" fmla="*/ 368 h 392"/>
                  <a:gd name="T30" fmla="*/ 152 w 152"/>
                  <a:gd name="T31" fmla="*/ 360 h 392"/>
                  <a:gd name="T32" fmla="*/ 152 w 152"/>
                  <a:gd name="T33" fmla="*/ 24 h 392"/>
                  <a:gd name="T34" fmla="*/ 144 w 152"/>
                  <a:gd name="T35" fmla="*/ 16 h 392"/>
                  <a:gd name="T36" fmla="*/ 144 w 152"/>
                  <a:gd name="T37" fmla="*/ 8 h 392"/>
                  <a:gd name="T38" fmla="*/ 128 w 152"/>
                  <a:gd name="T39" fmla="*/ 0 h 392"/>
                  <a:gd name="T40" fmla="*/ 128 w 152"/>
                  <a:gd name="T41" fmla="*/ 0 h 392"/>
                  <a:gd name="T42" fmla="*/ 24 w 152"/>
                  <a:gd name="T43" fmla="*/ 0 h 392"/>
                  <a:gd name="T44" fmla="*/ 24 w 152"/>
                  <a:gd name="T45" fmla="*/ 8 h 392"/>
                  <a:gd name="T46" fmla="*/ 128 w 152"/>
                  <a:gd name="T47" fmla="*/ 8 h 392"/>
                  <a:gd name="T48" fmla="*/ 128 w 152"/>
                  <a:gd name="T49" fmla="*/ 8 h 392"/>
                  <a:gd name="T50" fmla="*/ 144 w 152"/>
                  <a:gd name="T51" fmla="*/ 16 h 392"/>
                  <a:gd name="T52" fmla="*/ 144 w 152"/>
                  <a:gd name="T53" fmla="*/ 24 h 392"/>
                  <a:gd name="T54" fmla="*/ 144 w 152"/>
                  <a:gd name="T55" fmla="*/ 368 h 392"/>
                  <a:gd name="T56" fmla="*/ 144 w 152"/>
                  <a:gd name="T57" fmla="*/ 368 h 392"/>
                  <a:gd name="T58" fmla="*/ 128 w 152"/>
                  <a:gd name="T59" fmla="*/ 384 h 392"/>
                  <a:gd name="T60" fmla="*/ 128 w 152"/>
                  <a:gd name="T61" fmla="*/ 384 h 392"/>
                  <a:gd name="T62" fmla="*/ 24 w 152"/>
                  <a:gd name="T63" fmla="*/ 384 h 392"/>
                  <a:gd name="T64" fmla="*/ 16 w 152"/>
                  <a:gd name="T65" fmla="*/ 384 h 392"/>
                  <a:gd name="T66" fmla="*/ 8 w 152"/>
                  <a:gd name="T67" fmla="*/ 368 h 392"/>
                  <a:gd name="T68" fmla="*/ 8 w 152"/>
                  <a:gd name="T69" fmla="*/ 368 h 392"/>
                  <a:gd name="T70" fmla="*/ 8 w 152"/>
                  <a:gd name="T71" fmla="*/ 24 h 392"/>
                  <a:gd name="T72" fmla="*/ 8 w 152"/>
                  <a:gd name="T73" fmla="*/ 16 h 392"/>
                  <a:gd name="T74" fmla="*/ 16 w 152"/>
                  <a:gd name="T75" fmla="*/ 8 h 392"/>
                  <a:gd name="T76" fmla="*/ 24 w 152"/>
                  <a:gd name="T77" fmla="*/ 8 h 3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392"/>
                  <a:gd name="T119" fmla="*/ 152 w 152"/>
                  <a:gd name="T120" fmla="*/ 392 h 39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392">
                    <a:moveTo>
                      <a:pt x="24" y="0"/>
                    </a:moveTo>
                    <a:lnTo>
                      <a:pt x="16" y="0"/>
                    </a:lnTo>
                    <a:lnTo>
                      <a:pt x="8" y="8"/>
                    </a:lnTo>
                    <a:lnTo>
                      <a:pt x="0" y="16"/>
                    </a:lnTo>
                    <a:lnTo>
                      <a:pt x="0" y="24"/>
                    </a:lnTo>
                    <a:lnTo>
                      <a:pt x="0" y="360"/>
                    </a:lnTo>
                    <a:lnTo>
                      <a:pt x="0" y="368"/>
                    </a:lnTo>
                    <a:lnTo>
                      <a:pt x="0" y="376"/>
                    </a:lnTo>
                    <a:lnTo>
                      <a:pt x="8" y="384"/>
                    </a:lnTo>
                    <a:lnTo>
                      <a:pt x="16" y="384"/>
                    </a:lnTo>
                    <a:lnTo>
                      <a:pt x="24" y="392"/>
                    </a:lnTo>
                    <a:lnTo>
                      <a:pt x="120" y="392"/>
                    </a:lnTo>
                    <a:lnTo>
                      <a:pt x="128" y="392"/>
                    </a:lnTo>
                    <a:lnTo>
                      <a:pt x="128" y="384"/>
                    </a:lnTo>
                    <a:lnTo>
                      <a:pt x="136" y="384"/>
                    </a:lnTo>
                    <a:lnTo>
                      <a:pt x="144" y="384"/>
                    </a:lnTo>
                    <a:lnTo>
                      <a:pt x="144" y="376"/>
                    </a:lnTo>
                    <a:lnTo>
                      <a:pt x="144" y="368"/>
                    </a:lnTo>
                    <a:lnTo>
                      <a:pt x="152" y="368"/>
                    </a:lnTo>
                    <a:lnTo>
                      <a:pt x="152" y="360"/>
                    </a:lnTo>
                    <a:lnTo>
                      <a:pt x="152" y="24"/>
                    </a:lnTo>
                    <a:lnTo>
                      <a:pt x="144" y="16"/>
                    </a:lnTo>
                    <a:lnTo>
                      <a:pt x="144" y="8"/>
                    </a:lnTo>
                    <a:lnTo>
                      <a:pt x="136" y="0"/>
                    </a:lnTo>
                    <a:lnTo>
                      <a:pt x="128" y="0"/>
                    </a:lnTo>
                    <a:lnTo>
                      <a:pt x="120" y="0"/>
                    </a:lnTo>
                    <a:lnTo>
                      <a:pt x="24" y="0"/>
                    </a:lnTo>
                    <a:lnTo>
                      <a:pt x="24" y="8"/>
                    </a:lnTo>
                    <a:lnTo>
                      <a:pt x="120" y="8"/>
                    </a:lnTo>
                    <a:lnTo>
                      <a:pt x="128" y="8"/>
                    </a:lnTo>
                    <a:lnTo>
                      <a:pt x="136" y="8"/>
                    </a:lnTo>
                    <a:lnTo>
                      <a:pt x="144" y="16"/>
                    </a:lnTo>
                    <a:lnTo>
                      <a:pt x="144" y="24"/>
                    </a:lnTo>
                    <a:lnTo>
                      <a:pt x="144" y="360"/>
                    </a:lnTo>
                    <a:lnTo>
                      <a:pt x="144" y="368"/>
                    </a:lnTo>
                    <a:lnTo>
                      <a:pt x="136" y="376"/>
                    </a:lnTo>
                    <a:lnTo>
                      <a:pt x="128" y="384"/>
                    </a:lnTo>
                    <a:lnTo>
                      <a:pt x="120" y="384"/>
                    </a:lnTo>
                    <a:lnTo>
                      <a:pt x="24" y="384"/>
                    </a:lnTo>
                    <a:lnTo>
                      <a:pt x="16" y="384"/>
                    </a:lnTo>
                    <a:lnTo>
                      <a:pt x="8" y="376"/>
                    </a:lnTo>
                    <a:lnTo>
                      <a:pt x="8" y="368"/>
                    </a:lnTo>
                    <a:lnTo>
                      <a:pt x="8" y="360"/>
                    </a:lnTo>
                    <a:lnTo>
                      <a:pt x="8" y="24"/>
                    </a:lnTo>
                    <a:lnTo>
                      <a:pt x="8" y="16"/>
                    </a:lnTo>
                    <a:lnTo>
                      <a:pt x="8" y="8"/>
                    </a:lnTo>
                    <a:lnTo>
                      <a:pt x="16" y="8"/>
                    </a:lnTo>
                    <a:lnTo>
                      <a:pt x="24" y="8"/>
                    </a:lnTo>
                    <a:lnTo>
                      <a:pt x="24" y="0"/>
                    </a:lnTo>
                    <a:close/>
                  </a:path>
                </a:pathLst>
              </a:custGeom>
              <a:solidFill>
                <a:srgbClr val="000000"/>
              </a:solidFill>
              <a:ln w="9525">
                <a:noFill/>
                <a:round/>
                <a:headEnd/>
                <a:tailEnd/>
              </a:ln>
            </p:spPr>
            <p:txBody>
              <a:bodyPr>
                <a:prstTxWarp prst="textNoShape">
                  <a:avLst/>
                </a:prstTxWarp>
              </a:bodyPr>
              <a:lstStyle/>
              <a:p>
                <a:endParaRPr lang="en-US" dirty="0"/>
              </a:p>
            </p:txBody>
          </p:sp>
          <p:grpSp>
            <p:nvGrpSpPr>
              <p:cNvPr id="23" name="Group 61"/>
              <p:cNvGrpSpPr>
                <a:grpSpLocks/>
              </p:cNvGrpSpPr>
              <p:nvPr/>
            </p:nvGrpSpPr>
            <p:grpSpPr bwMode="auto">
              <a:xfrm>
                <a:off x="1370" y="578"/>
                <a:ext cx="152" cy="56"/>
                <a:chOff x="1370" y="578"/>
                <a:chExt cx="152" cy="56"/>
              </a:xfrm>
            </p:grpSpPr>
            <p:sp>
              <p:nvSpPr>
                <p:cNvPr id="19474" name="Freeform 62"/>
                <p:cNvSpPr>
                  <a:spLocks/>
                </p:cNvSpPr>
                <p:nvPr/>
              </p:nvSpPr>
              <p:spPr bwMode="auto">
                <a:xfrm>
                  <a:off x="1370" y="578"/>
                  <a:ext cx="144" cy="48"/>
                </a:xfrm>
                <a:custGeom>
                  <a:avLst/>
                  <a:gdLst>
                    <a:gd name="T0" fmla="*/ 8 w 144"/>
                    <a:gd name="T1" fmla="*/ 0 h 48"/>
                    <a:gd name="T2" fmla="*/ 8 w 144"/>
                    <a:gd name="T3" fmla="*/ 0 h 48"/>
                    <a:gd name="T4" fmla="*/ 8 w 144"/>
                    <a:gd name="T5" fmla="*/ 8 h 48"/>
                    <a:gd name="T6" fmla="*/ 0 w 144"/>
                    <a:gd name="T7" fmla="*/ 8 h 48"/>
                    <a:gd name="T8" fmla="*/ 0 w 144"/>
                    <a:gd name="T9" fmla="*/ 8 h 48"/>
                    <a:gd name="T10" fmla="*/ 0 w 144"/>
                    <a:gd name="T11" fmla="*/ 40 h 48"/>
                    <a:gd name="T12" fmla="*/ 0 w 144"/>
                    <a:gd name="T13" fmla="*/ 48 h 48"/>
                    <a:gd name="T14" fmla="*/ 8 w 144"/>
                    <a:gd name="T15" fmla="*/ 48 h 48"/>
                    <a:gd name="T16" fmla="*/ 8 w 144"/>
                    <a:gd name="T17" fmla="*/ 48 h 48"/>
                    <a:gd name="T18" fmla="*/ 8 w 144"/>
                    <a:gd name="T19" fmla="*/ 48 h 48"/>
                    <a:gd name="T20" fmla="*/ 136 w 144"/>
                    <a:gd name="T21" fmla="*/ 48 h 48"/>
                    <a:gd name="T22" fmla="*/ 144 w 144"/>
                    <a:gd name="T23" fmla="*/ 48 h 48"/>
                    <a:gd name="T24" fmla="*/ 144 w 144"/>
                    <a:gd name="T25" fmla="*/ 48 h 48"/>
                    <a:gd name="T26" fmla="*/ 144 w 144"/>
                    <a:gd name="T27" fmla="*/ 48 h 48"/>
                    <a:gd name="T28" fmla="*/ 144 w 144"/>
                    <a:gd name="T29" fmla="*/ 40 h 48"/>
                    <a:gd name="T30" fmla="*/ 144 w 144"/>
                    <a:gd name="T31" fmla="*/ 8 h 48"/>
                    <a:gd name="T32" fmla="*/ 144 w 144"/>
                    <a:gd name="T33" fmla="*/ 8 h 48"/>
                    <a:gd name="T34" fmla="*/ 144 w 144"/>
                    <a:gd name="T35" fmla="*/ 8 h 48"/>
                    <a:gd name="T36" fmla="*/ 144 w 144"/>
                    <a:gd name="T37" fmla="*/ 0 h 48"/>
                    <a:gd name="T38" fmla="*/ 136 w 144"/>
                    <a:gd name="T39" fmla="*/ 0 h 48"/>
                    <a:gd name="T40" fmla="*/ 8 w 144"/>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48"/>
                    <a:gd name="T65" fmla="*/ 144 w 144"/>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48">
                      <a:moveTo>
                        <a:pt x="8" y="0"/>
                      </a:moveTo>
                      <a:lnTo>
                        <a:pt x="8" y="0"/>
                      </a:lnTo>
                      <a:lnTo>
                        <a:pt x="8" y="8"/>
                      </a:lnTo>
                      <a:lnTo>
                        <a:pt x="0" y="8"/>
                      </a:lnTo>
                      <a:lnTo>
                        <a:pt x="0" y="40"/>
                      </a:lnTo>
                      <a:lnTo>
                        <a:pt x="0" y="48"/>
                      </a:lnTo>
                      <a:lnTo>
                        <a:pt x="8" y="48"/>
                      </a:lnTo>
                      <a:lnTo>
                        <a:pt x="136" y="48"/>
                      </a:lnTo>
                      <a:lnTo>
                        <a:pt x="144" y="48"/>
                      </a:lnTo>
                      <a:lnTo>
                        <a:pt x="144" y="40"/>
                      </a:lnTo>
                      <a:lnTo>
                        <a:pt x="144" y="8"/>
                      </a:lnTo>
                      <a:lnTo>
                        <a:pt x="144" y="0"/>
                      </a:lnTo>
                      <a:lnTo>
                        <a:pt x="136" y="0"/>
                      </a:lnTo>
                      <a:lnTo>
                        <a:pt x="8" y="0"/>
                      </a:lnTo>
                      <a:close/>
                    </a:path>
                  </a:pathLst>
                </a:custGeom>
                <a:solidFill>
                  <a:srgbClr val="B2B2B2"/>
                </a:solidFill>
                <a:ln w="9525">
                  <a:noFill/>
                  <a:round/>
                  <a:headEnd/>
                  <a:tailEnd/>
                </a:ln>
              </p:spPr>
              <p:txBody>
                <a:bodyPr>
                  <a:prstTxWarp prst="textNoShape">
                    <a:avLst/>
                  </a:prstTxWarp>
                </a:bodyPr>
                <a:lstStyle/>
                <a:p>
                  <a:endParaRPr lang="en-US" dirty="0"/>
                </a:p>
              </p:txBody>
            </p:sp>
            <p:sp>
              <p:nvSpPr>
                <p:cNvPr id="19475" name="Freeform 63"/>
                <p:cNvSpPr>
                  <a:spLocks/>
                </p:cNvSpPr>
                <p:nvPr/>
              </p:nvSpPr>
              <p:spPr bwMode="auto">
                <a:xfrm>
                  <a:off x="1370" y="578"/>
                  <a:ext cx="152" cy="56"/>
                </a:xfrm>
                <a:custGeom>
                  <a:avLst/>
                  <a:gdLst>
                    <a:gd name="T0" fmla="*/ 8 w 152"/>
                    <a:gd name="T1" fmla="*/ 0 h 56"/>
                    <a:gd name="T2" fmla="*/ 8 w 152"/>
                    <a:gd name="T3" fmla="*/ 0 h 56"/>
                    <a:gd name="T4" fmla="*/ 0 w 152"/>
                    <a:gd name="T5" fmla="*/ 0 h 56"/>
                    <a:gd name="T6" fmla="*/ 0 w 152"/>
                    <a:gd name="T7" fmla="*/ 0 h 56"/>
                    <a:gd name="T8" fmla="*/ 0 w 152"/>
                    <a:gd name="T9" fmla="*/ 8 h 56"/>
                    <a:gd name="T10" fmla="*/ 0 w 152"/>
                    <a:gd name="T11" fmla="*/ 8 h 56"/>
                    <a:gd name="T12" fmla="*/ 0 w 152"/>
                    <a:gd name="T13" fmla="*/ 8 h 56"/>
                    <a:gd name="T14" fmla="*/ 0 w 152"/>
                    <a:gd name="T15" fmla="*/ 40 h 56"/>
                    <a:gd name="T16" fmla="*/ 0 w 152"/>
                    <a:gd name="T17" fmla="*/ 48 h 56"/>
                    <a:gd name="T18" fmla="*/ 0 w 152"/>
                    <a:gd name="T19" fmla="*/ 48 h 56"/>
                    <a:gd name="T20" fmla="*/ 0 w 152"/>
                    <a:gd name="T21" fmla="*/ 48 h 56"/>
                    <a:gd name="T22" fmla="*/ 0 w 152"/>
                    <a:gd name="T23" fmla="*/ 48 h 56"/>
                    <a:gd name="T24" fmla="*/ 0 w 152"/>
                    <a:gd name="T25" fmla="*/ 48 h 56"/>
                    <a:gd name="T26" fmla="*/ 8 w 152"/>
                    <a:gd name="T27" fmla="*/ 48 h 56"/>
                    <a:gd name="T28" fmla="*/ 8 w 152"/>
                    <a:gd name="T29" fmla="*/ 56 h 56"/>
                    <a:gd name="T30" fmla="*/ 8 w 152"/>
                    <a:gd name="T31" fmla="*/ 56 h 56"/>
                    <a:gd name="T32" fmla="*/ 136 w 152"/>
                    <a:gd name="T33" fmla="*/ 56 h 56"/>
                    <a:gd name="T34" fmla="*/ 144 w 152"/>
                    <a:gd name="T35" fmla="*/ 56 h 56"/>
                    <a:gd name="T36" fmla="*/ 144 w 152"/>
                    <a:gd name="T37" fmla="*/ 56 h 56"/>
                    <a:gd name="T38" fmla="*/ 144 w 152"/>
                    <a:gd name="T39" fmla="*/ 48 h 56"/>
                    <a:gd name="T40" fmla="*/ 144 w 152"/>
                    <a:gd name="T41" fmla="*/ 48 h 56"/>
                    <a:gd name="T42" fmla="*/ 144 w 152"/>
                    <a:gd name="T43" fmla="*/ 48 h 56"/>
                    <a:gd name="T44" fmla="*/ 144 w 152"/>
                    <a:gd name="T45" fmla="*/ 48 h 56"/>
                    <a:gd name="T46" fmla="*/ 152 w 152"/>
                    <a:gd name="T47" fmla="*/ 48 h 56"/>
                    <a:gd name="T48" fmla="*/ 152 w 152"/>
                    <a:gd name="T49" fmla="*/ 48 h 56"/>
                    <a:gd name="T50" fmla="*/ 152 w 152"/>
                    <a:gd name="T51" fmla="*/ 40 h 56"/>
                    <a:gd name="T52" fmla="*/ 152 w 152"/>
                    <a:gd name="T53" fmla="*/ 8 h 56"/>
                    <a:gd name="T54" fmla="*/ 152 w 152"/>
                    <a:gd name="T55" fmla="*/ 8 h 56"/>
                    <a:gd name="T56" fmla="*/ 144 w 152"/>
                    <a:gd name="T57" fmla="*/ 8 h 56"/>
                    <a:gd name="T58" fmla="*/ 144 w 152"/>
                    <a:gd name="T59" fmla="*/ 0 h 56"/>
                    <a:gd name="T60" fmla="*/ 144 w 152"/>
                    <a:gd name="T61" fmla="*/ 0 h 56"/>
                    <a:gd name="T62" fmla="*/ 144 w 152"/>
                    <a:gd name="T63" fmla="*/ 0 h 56"/>
                    <a:gd name="T64" fmla="*/ 144 w 152"/>
                    <a:gd name="T65" fmla="*/ 0 h 56"/>
                    <a:gd name="T66" fmla="*/ 144 w 152"/>
                    <a:gd name="T67" fmla="*/ 0 h 56"/>
                    <a:gd name="T68" fmla="*/ 136 w 152"/>
                    <a:gd name="T69" fmla="*/ 0 h 56"/>
                    <a:gd name="T70" fmla="*/ 8 w 152"/>
                    <a:gd name="T71" fmla="*/ 0 h 56"/>
                    <a:gd name="T72" fmla="*/ 8 w 152"/>
                    <a:gd name="T73" fmla="*/ 0 h 56"/>
                    <a:gd name="T74" fmla="*/ 8 w 152"/>
                    <a:gd name="T75" fmla="*/ 8 h 56"/>
                    <a:gd name="T76" fmla="*/ 136 w 152"/>
                    <a:gd name="T77" fmla="*/ 8 h 56"/>
                    <a:gd name="T78" fmla="*/ 136 w 152"/>
                    <a:gd name="T79" fmla="*/ 8 h 56"/>
                    <a:gd name="T80" fmla="*/ 144 w 152"/>
                    <a:gd name="T81" fmla="*/ 8 h 56"/>
                    <a:gd name="T82" fmla="*/ 144 w 152"/>
                    <a:gd name="T83" fmla="*/ 8 h 56"/>
                    <a:gd name="T84" fmla="*/ 144 w 152"/>
                    <a:gd name="T85" fmla="*/ 8 h 56"/>
                    <a:gd name="T86" fmla="*/ 144 w 152"/>
                    <a:gd name="T87" fmla="*/ 40 h 56"/>
                    <a:gd name="T88" fmla="*/ 144 w 152"/>
                    <a:gd name="T89" fmla="*/ 40 h 56"/>
                    <a:gd name="T90" fmla="*/ 144 w 152"/>
                    <a:gd name="T91" fmla="*/ 48 h 56"/>
                    <a:gd name="T92" fmla="*/ 136 w 152"/>
                    <a:gd name="T93" fmla="*/ 48 h 56"/>
                    <a:gd name="T94" fmla="*/ 136 w 152"/>
                    <a:gd name="T95" fmla="*/ 48 h 56"/>
                    <a:gd name="T96" fmla="*/ 8 w 152"/>
                    <a:gd name="T97" fmla="*/ 48 h 56"/>
                    <a:gd name="T98" fmla="*/ 8 w 152"/>
                    <a:gd name="T99" fmla="*/ 48 h 56"/>
                    <a:gd name="T100" fmla="*/ 8 w 152"/>
                    <a:gd name="T101" fmla="*/ 48 h 56"/>
                    <a:gd name="T102" fmla="*/ 8 w 152"/>
                    <a:gd name="T103" fmla="*/ 40 h 56"/>
                    <a:gd name="T104" fmla="*/ 8 w 152"/>
                    <a:gd name="T105" fmla="*/ 40 h 56"/>
                    <a:gd name="T106" fmla="*/ 8 w 152"/>
                    <a:gd name="T107" fmla="*/ 8 h 56"/>
                    <a:gd name="T108" fmla="*/ 8 w 152"/>
                    <a:gd name="T109" fmla="*/ 8 h 56"/>
                    <a:gd name="T110" fmla="*/ 8 w 152"/>
                    <a:gd name="T111" fmla="*/ 8 h 56"/>
                    <a:gd name="T112" fmla="*/ 8 w 152"/>
                    <a:gd name="T113" fmla="*/ 8 h 56"/>
                    <a:gd name="T114" fmla="*/ 8 w 152"/>
                    <a:gd name="T115" fmla="*/ 8 h 56"/>
                    <a:gd name="T116" fmla="*/ 8 w 152"/>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2"/>
                    <a:gd name="T178" fmla="*/ 0 h 56"/>
                    <a:gd name="T179" fmla="*/ 152 w 152"/>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2" h="56">
                      <a:moveTo>
                        <a:pt x="8" y="0"/>
                      </a:moveTo>
                      <a:lnTo>
                        <a:pt x="8" y="0"/>
                      </a:lnTo>
                      <a:lnTo>
                        <a:pt x="0" y="0"/>
                      </a:lnTo>
                      <a:lnTo>
                        <a:pt x="0" y="8"/>
                      </a:lnTo>
                      <a:lnTo>
                        <a:pt x="0" y="40"/>
                      </a:lnTo>
                      <a:lnTo>
                        <a:pt x="0" y="48"/>
                      </a:lnTo>
                      <a:lnTo>
                        <a:pt x="8" y="48"/>
                      </a:lnTo>
                      <a:lnTo>
                        <a:pt x="8" y="56"/>
                      </a:lnTo>
                      <a:lnTo>
                        <a:pt x="136" y="56"/>
                      </a:lnTo>
                      <a:lnTo>
                        <a:pt x="144" y="56"/>
                      </a:lnTo>
                      <a:lnTo>
                        <a:pt x="144" y="48"/>
                      </a:lnTo>
                      <a:lnTo>
                        <a:pt x="152" y="48"/>
                      </a:lnTo>
                      <a:lnTo>
                        <a:pt x="152" y="40"/>
                      </a:lnTo>
                      <a:lnTo>
                        <a:pt x="152" y="8"/>
                      </a:lnTo>
                      <a:lnTo>
                        <a:pt x="144" y="8"/>
                      </a:lnTo>
                      <a:lnTo>
                        <a:pt x="144" y="0"/>
                      </a:lnTo>
                      <a:lnTo>
                        <a:pt x="136" y="0"/>
                      </a:lnTo>
                      <a:lnTo>
                        <a:pt x="8" y="0"/>
                      </a:lnTo>
                      <a:lnTo>
                        <a:pt x="8" y="8"/>
                      </a:lnTo>
                      <a:lnTo>
                        <a:pt x="136" y="8"/>
                      </a:lnTo>
                      <a:lnTo>
                        <a:pt x="144" y="8"/>
                      </a:lnTo>
                      <a:lnTo>
                        <a:pt x="144" y="40"/>
                      </a:lnTo>
                      <a:lnTo>
                        <a:pt x="144" y="48"/>
                      </a:lnTo>
                      <a:lnTo>
                        <a:pt x="136" y="48"/>
                      </a:lnTo>
                      <a:lnTo>
                        <a:pt x="8" y="48"/>
                      </a:lnTo>
                      <a:lnTo>
                        <a:pt x="8" y="40"/>
                      </a:lnTo>
                      <a:lnTo>
                        <a:pt x="8" y="8"/>
                      </a:lnTo>
                      <a:lnTo>
                        <a:pt x="8" y="0"/>
                      </a:lnTo>
                      <a:close/>
                    </a:path>
                  </a:pathLst>
                </a:custGeom>
                <a:solidFill>
                  <a:srgbClr val="000000"/>
                </a:solidFill>
                <a:ln w="9525">
                  <a:noFill/>
                  <a:round/>
                  <a:headEnd/>
                  <a:tailEnd/>
                </a:ln>
              </p:spPr>
              <p:txBody>
                <a:bodyPr>
                  <a:prstTxWarp prst="textNoShape">
                    <a:avLst/>
                  </a:prstTxWarp>
                </a:bodyPr>
                <a:lstStyle/>
                <a:p>
                  <a:endParaRPr lang="en-US" dirty="0"/>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4753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4753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autoUpdateAnimBg="0"/>
      <p:bldP spid="747533" grpId="0" build="p" autoUpdateAnimBg="0"/>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9154" name="Picture 2" descr="P2220262"/>
          <p:cNvPicPr>
            <a:picLocks noChangeAspect="1" noChangeArrowheads="1"/>
          </p:cNvPicPr>
          <p:nvPr/>
        </p:nvPicPr>
        <p:blipFill>
          <a:blip r:embed="rId3"/>
          <a:srcRect/>
          <a:stretch>
            <a:fillRect/>
          </a:stretch>
        </p:blipFill>
        <p:spPr bwMode="auto">
          <a:xfrm>
            <a:off x="4724400" y="1524000"/>
            <a:ext cx="2133600" cy="2066925"/>
          </a:xfrm>
          <a:prstGeom prst="rect">
            <a:avLst/>
          </a:prstGeom>
          <a:noFill/>
          <a:ln w="9525">
            <a:noFill/>
            <a:miter lim="800000"/>
            <a:headEnd/>
            <a:tailEnd/>
          </a:ln>
        </p:spPr>
      </p:pic>
      <p:pic>
        <p:nvPicPr>
          <p:cNvPr id="49155" name="Picture 3" descr="P2220261"/>
          <p:cNvPicPr>
            <a:picLocks noChangeAspect="1" noChangeArrowheads="1"/>
          </p:cNvPicPr>
          <p:nvPr/>
        </p:nvPicPr>
        <p:blipFill>
          <a:blip r:embed="rId4"/>
          <a:srcRect/>
          <a:stretch>
            <a:fillRect/>
          </a:stretch>
        </p:blipFill>
        <p:spPr bwMode="auto">
          <a:xfrm>
            <a:off x="2133600" y="1524000"/>
            <a:ext cx="2209800" cy="2071688"/>
          </a:xfrm>
          <a:prstGeom prst="rect">
            <a:avLst/>
          </a:prstGeom>
          <a:noFill/>
          <a:ln w="9525">
            <a:noFill/>
            <a:miter lim="800000"/>
            <a:headEnd/>
            <a:tailEnd/>
          </a:ln>
        </p:spPr>
      </p:pic>
      <p:pic>
        <p:nvPicPr>
          <p:cNvPr id="49156" name="Picture 4" descr="P2220263"/>
          <p:cNvPicPr>
            <a:picLocks noChangeAspect="1" noChangeArrowheads="1"/>
          </p:cNvPicPr>
          <p:nvPr/>
        </p:nvPicPr>
        <p:blipFill>
          <a:blip r:embed="rId5"/>
          <a:srcRect/>
          <a:stretch>
            <a:fillRect/>
          </a:stretch>
        </p:blipFill>
        <p:spPr bwMode="auto">
          <a:xfrm>
            <a:off x="4724400" y="3810000"/>
            <a:ext cx="2209800" cy="2074863"/>
          </a:xfrm>
          <a:prstGeom prst="rect">
            <a:avLst/>
          </a:prstGeom>
          <a:noFill/>
          <a:ln w="9525">
            <a:noFill/>
            <a:miter lim="800000"/>
            <a:headEnd/>
            <a:tailEnd/>
          </a:ln>
        </p:spPr>
      </p:pic>
      <p:sp>
        <p:nvSpPr>
          <p:cNvPr id="49157" name="Text Box 5"/>
          <p:cNvSpPr txBox="1">
            <a:spLocks noChangeArrowheads="1"/>
          </p:cNvSpPr>
          <p:nvPr/>
        </p:nvSpPr>
        <p:spPr bwMode="auto">
          <a:xfrm>
            <a:off x="228600" y="5029200"/>
            <a:ext cx="1676400" cy="36671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b="0">
                <a:latin typeface="Arial" charset="0"/>
                <a:ea typeface="Arial" charset="0"/>
                <a:cs typeface="Arial" charset="0"/>
              </a:rPr>
              <a:t>one privileged</a:t>
            </a:r>
          </a:p>
        </p:txBody>
      </p:sp>
      <p:sp>
        <p:nvSpPr>
          <p:cNvPr id="49158" name="Text Box 6"/>
          <p:cNvSpPr txBox="1">
            <a:spLocks noChangeArrowheads="1"/>
          </p:cNvSpPr>
          <p:nvPr/>
        </p:nvSpPr>
        <p:spPr bwMode="auto">
          <a:xfrm>
            <a:off x="7391400" y="3048000"/>
            <a:ext cx="914400" cy="396875"/>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2000">
                <a:solidFill>
                  <a:srgbClr val="006666"/>
                </a:solidFill>
                <a:latin typeface="Arial" charset="0"/>
                <a:ea typeface="Arial" charset="0"/>
                <a:cs typeface="Arial" charset="0"/>
              </a:rPr>
              <a:t>late</a:t>
            </a:r>
            <a:endParaRPr lang="en-US" sz="1800">
              <a:solidFill>
                <a:srgbClr val="006666"/>
              </a:solidFill>
              <a:latin typeface="Arial" charset="0"/>
              <a:ea typeface="Arial" charset="0"/>
              <a:cs typeface="Arial" charset="0"/>
            </a:endParaRPr>
          </a:p>
        </p:txBody>
      </p:sp>
      <p:sp>
        <p:nvSpPr>
          <p:cNvPr id="49159" name="Text Box 7"/>
          <p:cNvSpPr txBox="1">
            <a:spLocks noChangeArrowheads="1"/>
          </p:cNvSpPr>
          <p:nvPr/>
        </p:nvSpPr>
        <p:spPr bwMode="auto">
          <a:xfrm>
            <a:off x="7010400" y="5638800"/>
            <a:ext cx="1828800" cy="396875"/>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2000">
                <a:solidFill>
                  <a:srgbClr val="006666"/>
                </a:solidFill>
                <a:latin typeface="Arial" charset="0"/>
                <a:ea typeface="Arial" charset="0"/>
                <a:cs typeface="Arial" charset="0"/>
              </a:rPr>
              <a:t>Early or late?</a:t>
            </a:r>
          </a:p>
        </p:txBody>
      </p:sp>
      <p:sp>
        <p:nvSpPr>
          <p:cNvPr id="49160" name="Text Box 8"/>
          <p:cNvSpPr txBox="1">
            <a:spLocks noChangeArrowheads="1"/>
          </p:cNvSpPr>
          <p:nvPr/>
        </p:nvSpPr>
        <p:spPr bwMode="auto">
          <a:xfrm>
            <a:off x="7162800" y="2590800"/>
            <a:ext cx="1524000" cy="36671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b="0">
                <a:latin typeface="Arial" charset="0"/>
                <a:ea typeface="Arial" charset="0"/>
                <a:cs typeface="Arial" charset="0"/>
              </a:rPr>
              <a:t>two shared</a:t>
            </a:r>
          </a:p>
        </p:txBody>
      </p:sp>
      <p:sp>
        <p:nvSpPr>
          <p:cNvPr id="49161" name="Text Box 9"/>
          <p:cNvSpPr txBox="1">
            <a:spLocks noChangeArrowheads="1"/>
          </p:cNvSpPr>
          <p:nvPr/>
        </p:nvSpPr>
        <p:spPr bwMode="auto">
          <a:xfrm>
            <a:off x="7086600" y="4953000"/>
            <a:ext cx="1600200" cy="36671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b="0">
                <a:latin typeface="Arial" charset="0"/>
                <a:ea typeface="Arial" charset="0"/>
                <a:cs typeface="Arial" charset="0"/>
              </a:rPr>
              <a:t>two privileged</a:t>
            </a:r>
          </a:p>
        </p:txBody>
      </p:sp>
      <p:sp>
        <p:nvSpPr>
          <p:cNvPr id="49162" name="Oval 10"/>
          <p:cNvSpPr>
            <a:spLocks noChangeArrowheads="1"/>
          </p:cNvSpPr>
          <p:nvPr/>
        </p:nvSpPr>
        <p:spPr bwMode="auto">
          <a:xfrm>
            <a:off x="7010400" y="4800600"/>
            <a:ext cx="1828800" cy="762000"/>
          </a:xfrm>
          <a:prstGeom prst="ellipse">
            <a:avLst/>
          </a:prstGeom>
          <a:noFill/>
          <a:ln w="88900">
            <a:solidFill>
              <a:srgbClr val="006666"/>
            </a:solidFill>
            <a:round/>
            <a:headEnd/>
            <a:tailEnd/>
          </a:ln>
        </p:spPr>
        <p:txBody>
          <a:bodyPr wrap="none" anchor="ctr">
            <a:prstTxWarp prst="textNoShape">
              <a:avLst/>
            </a:prstTxWarp>
          </a:bodyPr>
          <a:lstStyle/>
          <a:p>
            <a:endParaRPr lang="en-US"/>
          </a:p>
        </p:txBody>
      </p:sp>
      <p:pic>
        <p:nvPicPr>
          <p:cNvPr id="49163" name="Picture 11" descr="P2220264"/>
          <p:cNvPicPr>
            <a:picLocks noChangeAspect="1" noChangeArrowheads="1"/>
          </p:cNvPicPr>
          <p:nvPr/>
        </p:nvPicPr>
        <p:blipFill>
          <a:blip r:embed="rId6"/>
          <a:srcRect/>
          <a:stretch>
            <a:fillRect/>
          </a:stretch>
        </p:blipFill>
        <p:spPr bwMode="auto">
          <a:xfrm>
            <a:off x="2133600" y="3810000"/>
            <a:ext cx="2209800" cy="2108200"/>
          </a:xfrm>
          <a:prstGeom prst="rect">
            <a:avLst/>
          </a:prstGeom>
          <a:noFill/>
          <a:ln w="9525">
            <a:noFill/>
            <a:miter lim="800000"/>
            <a:headEnd/>
            <a:tailEnd/>
          </a:ln>
        </p:spPr>
      </p:pic>
      <p:sp>
        <p:nvSpPr>
          <p:cNvPr id="49164" name="Text Box 12"/>
          <p:cNvSpPr txBox="1">
            <a:spLocks noChangeArrowheads="1"/>
          </p:cNvSpPr>
          <p:nvPr/>
        </p:nvSpPr>
        <p:spPr bwMode="auto">
          <a:xfrm>
            <a:off x="228600" y="2743200"/>
            <a:ext cx="1752600" cy="36671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b="0">
                <a:latin typeface="Arial" charset="0"/>
                <a:ea typeface="Arial" charset="0"/>
                <a:cs typeface="Arial" charset="0"/>
              </a:rPr>
              <a:t>one shared</a:t>
            </a:r>
          </a:p>
        </p:txBody>
      </p:sp>
      <p:sp>
        <p:nvSpPr>
          <p:cNvPr id="49165" name="Text Box 13"/>
          <p:cNvSpPr txBox="1">
            <a:spLocks noChangeArrowheads="1"/>
          </p:cNvSpPr>
          <p:nvPr/>
        </p:nvSpPr>
        <p:spPr bwMode="auto">
          <a:xfrm>
            <a:off x="381000" y="3048000"/>
            <a:ext cx="1143000" cy="396875"/>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2000">
                <a:solidFill>
                  <a:srgbClr val="006666"/>
                </a:solidFill>
                <a:latin typeface="Arial" charset="0"/>
                <a:ea typeface="Arial" charset="0"/>
                <a:cs typeface="Arial" charset="0"/>
              </a:rPr>
              <a:t>early</a:t>
            </a:r>
            <a:endParaRPr lang="en-US" sz="1800">
              <a:solidFill>
                <a:srgbClr val="006666"/>
              </a:solidFill>
              <a:latin typeface="Arial" charset="0"/>
              <a:ea typeface="Arial" charset="0"/>
              <a:cs typeface="Arial" charset="0"/>
            </a:endParaRPr>
          </a:p>
        </p:txBody>
      </p:sp>
      <p:sp>
        <p:nvSpPr>
          <p:cNvPr id="49166" name="Text Box 14"/>
          <p:cNvSpPr txBox="1">
            <a:spLocks noChangeArrowheads="1"/>
          </p:cNvSpPr>
          <p:nvPr/>
        </p:nvSpPr>
        <p:spPr bwMode="auto">
          <a:xfrm>
            <a:off x="457200" y="5410200"/>
            <a:ext cx="1143000" cy="396875"/>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2000">
                <a:solidFill>
                  <a:srgbClr val="006666"/>
                </a:solidFill>
                <a:latin typeface="Arial" charset="0"/>
                <a:ea typeface="Arial" charset="0"/>
                <a:cs typeface="Arial" charset="0"/>
              </a:rPr>
              <a:t>early</a:t>
            </a:r>
            <a:endParaRPr lang="en-US" sz="1800">
              <a:solidFill>
                <a:srgbClr val="006666"/>
              </a:solidFill>
              <a:latin typeface="Arial" charset="0"/>
              <a:ea typeface="Arial" charset="0"/>
              <a:cs typeface="Arial" charset="0"/>
            </a:endParaRPr>
          </a:p>
        </p:txBody>
      </p:sp>
      <p:sp>
        <p:nvSpPr>
          <p:cNvPr id="728079" name="Rectangle 15"/>
          <p:cNvSpPr>
            <a:spLocks noGrp="1" noChangeArrowheads="1"/>
          </p:cNvSpPr>
          <p:nvPr>
            <p:ph type="body" idx="1"/>
          </p:nvPr>
        </p:nvSpPr>
        <p:spPr>
          <a:xfrm>
            <a:off x="457200" y="304800"/>
            <a:ext cx="8229600" cy="1219200"/>
          </a:xfrm>
          <a:effectLst>
            <a:outerShdw blurRad="50800" dist="12700" dir="8100000" algn="ctr" rotWithShape="0">
              <a:schemeClr val="bg2">
                <a:alpha val="75000"/>
              </a:schemeClr>
            </a:outerShdw>
          </a:effectLst>
        </p:spPr>
        <p:txBody>
          <a:bodyPr/>
          <a:lstStyle/>
          <a:p>
            <a:pPr>
              <a:lnSpc>
                <a:spcPct val="90000"/>
              </a:lnSpc>
              <a:buFont typeface="Times" charset="0"/>
              <a:buNone/>
              <a:defRPr/>
            </a:pPr>
            <a:r>
              <a:rPr lang="en-US" sz="2000"/>
              <a:t>2 (one contrast vs. two contrasts) X 2 (shared vs. privileged ground).</a:t>
            </a:r>
          </a:p>
          <a:p>
            <a:pPr>
              <a:lnSpc>
                <a:spcPct val="90000"/>
              </a:lnSpc>
              <a:defRPr/>
            </a:pPr>
            <a:endParaRPr lang="en-US" sz="2000"/>
          </a:p>
          <a:p>
            <a:pPr>
              <a:lnSpc>
                <a:spcPct val="90000"/>
              </a:lnSpc>
              <a:buFont typeface="Times" charset="0"/>
              <a:buNone/>
              <a:defRPr/>
            </a:pPr>
            <a:r>
              <a:rPr lang="en-US" sz="2400"/>
              <a:t>				</a:t>
            </a:r>
            <a:r>
              <a:rPr lang="en-US" sz="2400" i="1"/>
              <a:t>pick up the big ...</a:t>
            </a:r>
            <a:endParaRPr lang="en-US" sz="24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0" y="457200"/>
            <a:ext cx="7651750" cy="4976813"/>
          </a:xfrm>
          <a:prstGeom prst="rect">
            <a:avLst/>
          </a:prstGeom>
          <a:noFill/>
          <a:ln w="9525">
            <a:noFill/>
            <a:miter lim="800000"/>
            <a:headEnd/>
            <a:tailEnd/>
          </a:ln>
        </p:spPr>
      </p:pic>
      <p:pic>
        <p:nvPicPr>
          <p:cNvPr id="51203" name="Picture 3" descr="P2220262"/>
          <p:cNvPicPr>
            <a:picLocks noChangeAspect="1" noChangeArrowheads="1"/>
          </p:cNvPicPr>
          <p:nvPr/>
        </p:nvPicPr>
        <p:blipFill>
          <a:blip r:embed="rId4"/>
          <a:srcRect/>
          <a:stretch>
            <a:fillRect/>
          </a:stretch>
        </p:blipFill>
        <p:spPr bwMode="auto">
          <a:xfrm>
            <a:off x="5715000" y="5029200"/>
            <a:ext cx="1223963" cy="1185863"/>
          </a:xfrm>
          <a:prstGeom prst="rect">
            <a:avLst/>
          </a:prstGeom>
          <a:noFill/>
          <a:ln w="9525">
            <a:noFill/>
            <a:miter lim="800000"/>
            <a:headEnd/>
            <a:tailEnd/>
          </a:ln>
        </p:spPr>
      </p:pic>
      <p:sp>
        <p:nvSpPr>
          <p:cNvPr id="51204" name="Line 4"/>
          <p:cNvSpPr>
            <a:spLocks noChangeShapeType="1"/>
          </p:cNvSpPr>
          <p:nvPr/>
        </p:nvSpPr>
        <p:spPr bwMode="auto">
          <a:xfrm flipH="1" flipV="1">
            <a:off x="4191000" y="3886200"/>
            <a:ext cx="1447800" cy="1371600"/>
          </a:xfrm>
          <a:prstGeom prst="line">
            <a:avLst/>
          </a:prstGeom>
          <a:noFill/>
          <a:ln w="38100">
            <a:solidFill>
              <a:schemeClr val="tx1"/>
            </a:solidFill>
            <a:prstDash val="sysDot"/>
            <a:round/>
            <a:headEnd/>
            <a:tailEnd type="triangle" w="med" len="med"/>
          </a:ln>
        </p:spPr>
        <p:txBody>
          <a:bodyPr wrap="none" anchor="ctr">
            <a:prstTxWarp prst="textNoShape">
              <a:avLst/>
            </a:prstTxWarp>
          </a:bodyPr>
          <a:lstStyle/>
          <a:p>
            <a:endParaRPr lang="en-US"/>
          </a:p>
        </p:txBody>
      </p:sp>
      <p:pic>
        <p:nvPicPr>
          <p:cNvPr id="51205" name="Picture 6" descr="P2220263"/>
          <p:cNvPicPr>
            <a:picLocks noChangeAspect="1" noChangeArrowheads="1"/>
          </p:cNvPicPr>
          <p:nvPr/>
        </p:nvPicPr>
        <p:blipFill>
          <a:blip r:embed="rId5"/>
          <a:srcRect/>
          <a:stretch>
            <a:fillRect/>
          </a:stretch>
        </p:blipFill>
        <p:spPr bwMode="auto">
          <a:xfrm>
            <a:off x="2667000" y="838200"/>
            <a:ext cx="1219200" cy="1190625"/>
          </a:xfrm>
          <a:prstGeom prst="rect">
            <a:avLst/>
          </a:prstGeom>
          <a:noFill/>
          <a:ln w="9525">
            <a:noFill/>
            <a:miter lim="800000"/>
            <a:headEnd/>
            <a:tailEnd/>
          </a:ln>
        </p:spPr>
      </p:pic>
      <p:sp>
        <p:nvSpPr>
          <p:cNvPr id="51206" name="Line 7"/>
          <p:cNvSpPr>
            <a:spLocks noChangeShapeType="1"/>
          </p:cNvSpPr>
          <p:nvPr/>
        </p:nvSpPr>
        <p:spPr bwMode="auto">
          <a:xfrm>
            <a:off x="3886200" y="2057400"/>
            <a:ext cx="533400" cy="609600"/>
          </a:xfrm>
          <a:prstGeom prst="line">
            <a:avLst/>
          </a:prstGeom>
          <a:noFill/>
          <a:ln w="38100" cap="rnd">
            <a:solidFill>
              <a:schemeClr val="tx1"/>
            </a:solidFill>
            <a:prstDash val="sysDot"/>
            <a:round/>
            <a:headEnd/>
            <a:tailEnd type="triangle" w="med" len="med"/>
          </a:ln>
        </p:spPr>
        <p:txBody>
          <a:bodyPr wrap="none" anchor="ctr">
            <a:prstTxWarp prst="textNoShape">
              <a:avLst/>
            </a:prstTxWarp>
          </a:bodyPr>
          <a:lstStyle/>
          <a:p>
            <a:endParaRPr lang="en-US"/>
          </a:p>
        </p:txBody>
      </p:sp>
      <p:sp>
        <p:nvSpPr>
          <p:cNvPr id="51207" name="TextBox 6"/>
          <p:cNvSpPr txBox="1">
            <a:spLocks noChangeArrowheads="1"/>
          </p:cNvSpPr>
          <p:nvPr/>
        </p:nvSpPr>
        <p:spPr bwMode="auto">
          <a:xfrm>
            <a:off x="3962400" y="990600"/>
            <a:ext cx="2743200" cy="369888"/>
          </a:xfrm>
          <a:prstGeom prst="rect">
            <a:avLst/>
          </a:prstGeom>
          <a:noFill/>
          <a:ln w="9525">
            <a:noFill/>
            <a:miter lim="800000"/>
            <a:headEnd/>
            <a:tailEnd/>
          </a:ln>
        </p:spPr>
        <p:txBody>
          <a:bodyPr>
            <a:prstTxWarp prst="textNoShape">
              <a:avLst/>
            </a:prstTxWarp>
            <a:spAutoFit/>
          </a:bodyPr>
          <a:lstStyle/>
          <a:p>
            <a:r>
              <a:rPr lang="en-US" sz="1800"/>
              <a:t>Two privileged is EARLY</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5234" name="Rectangle 2"/>
          <p:cNvSpPr>
            <a:spLocks noGrp="1" noChangeArrowheads="1"/>
          </p:cNvSpPr>
          <p:nvPr>
            <p:ph type="ctrTitle"/>
          </p:nvPr>
        </p:nvSpPr>
        <p:spPr>
          <a:xfrm>
            <a:off x="685800" y="0"/>
            <a:ext cx="7772400" cy="838200"/>
          </a:xfrm>
        </p:spPr>
        <p:txBody>
          <a:bodyPr/>
          <a:lstStyle/>
          <a:p>
            <a:pPr>
              <a:defRPr/>
            </a:pPr>
            <a:r>
              <a:rPr lang="en-US" sz="3200" b="1"/>
              <a:t>On the Horizon</a:t>
            </a:r>
            <a:endParaRPr lang="en-US"/>
          </a:p>
        </p:txBody>
      </p:sp>
      <p:sp>
        <p:nvSpPr>
          <p:cNvPr id="735237" name="Text Box 5"/>
          <p:cNvSpPr txBox="1">
            <a:spLocks noChangeArrowheads="1"/>
          </p:cNvSpPr>
          <p:nvPr/>
        </p:nvSpPr>
        <p:spPr bwMode="auto">
          <a:xfrm>
            <a:off x="914400" y="2057400"/>
            <a:ext cx="7924800" cy="457200"/>
          </a:xfrm>
          <a:prstGeom prst="rect">
            <a:avLst/>
          </a:prstGeom>
          <a:noFill/>
          <a:ln w="9525">
            <a:noFill/>
            <a:miter lim="800000"/>
            <a:headEnd/>
            <a:tailEnd/>
          </a:ln>
          <a:effectLst/>
        </p:spPr>
        <p:txBody>
          <a:bodyPr>
            <a:prstTxWarp prst="textNoShape">
              <a:avLst/>
            </a:prstTxWarp>
            <a:spAutoFit/>
          </a:bodyPr>
          <a:lstStyle/>
          <a:p>
            <a:pPr>
              <a:spcBef>
                <a:spcPct val="50000"/>
              </a:spcBef>
              <a:defRPr/>
            </a:pPr>
            <a:endParaRPr lang="en-US">
              <a:effectLst>
                <a:outerShdw blurRad="38100" dist="38100" dir="2700000" algn="tl">
                  <a:srgbClr val="DDDDDD"/>
                </a:outerShdw>
              </a:effectLst>
            </a:endParaRPr>
          </a:p>
        </p:txBody>
      </p:sp>
      <p:sp>
        <p:nvSpPr>
          <p:cNvPr id="735238" name="Text Box 6"/>
          <p:cNvSpPr txBox="1">
            <a:spLocks noChangeArrowheads="1"/>
          </p:cNvSpPr>
          <p:nvPr/>
        </p:nvSpPr>
        <p:spPr bwMode="auto">
          <a:xfrm>
            <a:off x="0" y="990600"/>
            <a:ext cx="9144000" cy="5073650"/>
          </a:xfrm>
          <a:prstGeom prst="rect">
            <a:avLst/>
          </a:prstGeom>
          <a:noFill/>
          <a:ln w="9525">
            <a:noFill/>
            <a:miter lim="800000"/>
            <a:headEnd/>
            <a:tailEnd/>
          </a:ln>
          <a:effectLst/>
        </p:spPr>
        <p:txBody>
          <a:bodyPr>
            <a:prstTxWarp prst="textNoShape">
              <a:avLst/>
            </a:prstTxWarp>
            <a:spAutoFit/>
          </a:bodyPr>
          <a:lstStyle/>
          <a:p>
            <a:pPr>
              <a:spcBef>
                <a:spcPct val="30000"/>
              </a:spcBef>
              <a:defRPr/>
            </a:pPr>
            <a:r>
              <a:rPr lang="en-US" b="0">
                <a:effectLst>
                  <a:outerShdw blurRad="38100" dist="38100" dir="2700000" algn="tl">
                    <a:srgbClr val="DDDDDD"/>
                  </a:outerShdw>
                </a:effectLst>
              </a:rPr>
              <a:t> TOWARDS INTEGRATING THE LITERATURE</a:t>
            </a:r>
          </a:p>
          <a:p>
            <a:pPr>
              <a:spcBef>
                <a:spcPct val="30000"/>
              </a:spcBef>
              <a:defRPr/>
            </a:pPr>
            <a:r>
              <a:rPr lang="en-US" sz="2800">
                <a:effectLst>
                  <a:outerShdw blurRad="38100" dist="38100" dir="2700000" algn="tl">
                    <a:srgbClr val="DDDDDD"/>
                  </a:outerShdw>
                </a:effectLst>
              </a:rPr>
              <a:t> </a:t>
            </a:r>
            <a:r>
              <a:rPr lang="en-US" b="0">
                <a:effectLst>
                  <a:outerShdw blurRad="38100" dist="38100" dir="2700000" algn="tl">
                    <a:srgbClr val="DDDDDD"/>
                  </a:outerShdw>
                </a:effectLst>
              </a:rPr>
              <a:t>The time course of time-course questions:</a:t>
            </a:r>
          </a:p>
          <a:p>
            <a:pPr>
              <a:spcBef>
                <a:spcPct val="30000"/>
              </a:spcBef>
              <a:defRPr/>
            </a:pPr>
            <a:r>
              <a:rPr lang="en-US" sz="2000" b="0">
                <a:effectLst>
                  <a:outerShdw blurRad="38100" dist="38100" dir="2700000" algn="tl">
                    <a:srgbClr val="DDDDDD"/>
                  </a:outerShdw>
                </a:effectLst>
              </a:rPr>
              <a:t>Stage 1. Clairol stage: does it or doesn’t it</a:t>
            </a:r>
          </a:p>
          <a:p>
            <a:pPr>
              <a:spcBef>
                <a:spcPct val="30000"/>
              </a:spcBef>
              <a:defRPr/>
            </a:pPr>
            <a:r>
              <a:rPr lang="en-US" sz="2000" b="0">
                <a:effectLst>
                  <a:outerShdw blurRad="38100" dist="38100" dir="2700000" algn="tl">
                    <a:srgbClr val="DDDDDD"/>
                  </a:outerShdw>
                </a:effectLst>
              </a:rPr>
              <a:t>	(it doesn’t!): That’s really deep/interesting </a:t>
            </a:r>
          </a:p>
          <a:p>
            <a:pPr>
              <a:spcBef>
                <a:spcPct val="30000"/>
              </a:spcBef>
              <a:defRPr/>
            </a:pPr>
            <a:r>
              <a:rPr lang="en-US" sz="2000" b="0">
                <a:effectLst>
                  <a:outerShdw blurRad="38100" dist="38100" dir="2700000" algn="tl">
                    <a:srgbClr val="DDDDDD"/>
                  </a:outerShdw>
                </a:effectLst>
              </a:rPr>
              <a:t>		stage models (memory/processing limits)</a:t>
            </a:r>
          </a:p>
          <a:p>
            <a:pPr>
              <a:spcBef>
                <a:spcPct val="30000"/>
              </a:spcBef>
              <a:defRPr/>
            </a:pPr>
            <a:r>
              <a:rPr lang="en-US" sz="2000" b="0">
                <a:effectLst>
                  <a:outerShdw blurRad="38100" dist="38100" dir="2700000" algn="tl">
                    <a:srgbClr val="DDDDDD"/>
                  </a:outerShdw>
                </a:effectLst>
              </a:rPr>
              <a:t>	(yes, it does!)….when strong enough manipulation</a:t>
            </a:r>
          </a:p>
          <a:p>
            <a:pPr>
              <a:spcBef>
                <a:spcPct val="30000"/>
              </a:spcBef>
              <a:defRPr/>
            </a:pPr>
            <a:r>
              <a:rPr lang="en-US" sz="2000" b="0">
                <a:effectLst>
                  <a:outerShdw blurRad="38100" dist="38100" dir="2700000" algn="tl">
                    <a:srgbClr val="DDDDDD"/>
                  </a:outerShdw>
                </a:effectLst>
              </a:rPr>
              <a:t>		constraint-based models	</a:t>
            </a:r>
          </a:p>
          <a:p>
            <a:pPr>
              <a:spcBef>
                <a:spcPct val="50000"/>
              </a:spcBef>
              <a:defRPr/>
            </a:pPr>
            <a:r>
              <a:rPr lang="en-US" sz="2000" b="0">
                <a:effectLst>
                  <a:outerShdw blurRad="38100" dist="38100" dir="2700000" algn="tl">
                    <a:srgbClr val="DDDDDD"/>
                  </a:outerShdw>
                </a:effectLst>
              </a:rPr>
              <a:t>Stage 2. Recursive stage:</a:t>
            </a:r>
          </a:p>
          <a:p>
            <a:pPr>
              <a:spcBef>
                <a:spcPct val="50000"/>
              </a:spcBef>
              <a:defRPr/>
            </a:pPr>
            <a:r>
              <a:rPr lang="en-US" sz="1600" b="0">
                <a:effectLst>
                  <a:outerShdw blurRad="38100" dist="38100" dir="2700000" algn="tl">
                    <a:srgbClr val="DDDDDD"/>
                  </a:outerShdw>
                </a:effectLst>
              </a:rPr>
              <a:t>Different results/conclusions associated with different lineage/different geographic locations</a:t>
            </a:r>
          </a:p>
          <a:p>
            <a:pPr>
              <a:spcBef>
                <a:spcPct val="50000"/>
              </a:spcBef>
              <a:defRPr/>
            </a:pPr>
            <a:r>
              <a:rPr lang="en-US" sz="1600" b="0">
                <a:effectLst>
                  <a:outerShdw blurRad="38100" dist="38100" dir="2700000" algn="tl">
                    <a:srgbClr val="DDDDDD"/>
                  </a:outerShdw>
                </a:effectLst>
              </a:rPr>
              <a:t>(</a:t>
            </a:r>
            <a:r>
              <a:rPr lang="en-US" sz="1600">
                <a:effectLst>
                  <a:outerShdw blurRad="38100" dist="38100" dir="2700000" algn="tl">
                    <a:srgbClr val="DDDDDD"/>
                  </a:outerShdw>
                </a:effectLst>
              </a:rPr>
              <a:t>you</a:t>
            </a:r>
            <a:r>
              <a:rPr lang="en-US" sz="1600" b="0">
                <a:effectLst>
                  <a:outerShdw blurRad="38100" dist="38100" dir="2700000" algn="tl">
                    <a:srgbClr val="DDDDDD"/>
                  </a:outerShdw>
                </a:effectLst>
              </a:rPr>
              <a:t> didn’t look early enough/ carefully enough; can’t conclude anything from negative evidence; too unconstrained--can explain anything, can’t falsify; yes it does too doesn’t/does; literature equivocal need more research; Occam’s Razor; would Grandma be surprised; etc.)</a:t>
            </a:r>
          </a:p>
          <a:p>
            <a:pPr>
              <a:spcBef>
                <a:spcPct val="30000"/>
              </a:spcBef>
              <a:defRPr/>
            </a:pPr>
            <a:r>
              <a:rPr lang="en-US" sz="2000" b="0">
                <a:effectLst>
                  <a:outerShdw blurRad="38100" dist="38100" dir="2700000" algn="tl">
                    <a:srgbClr val="DDDDDD"/>
                  </a:outerShdw>
                </a:effectLst>
              </a:rPr>
              <a:t>Stage 3.  Attempt to integrate stage: (Bayesian cue integration)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a:srcRect/>
          <a:stretch>
            <a:fillRect/>
          </a:stretch>
        </p:blipFill>
        <p:spPr bwMode="auto">
          <a:xfrm>
            <a:off x="0" y="457200"/>
            <a:ext cx="7651750" cy="4976813"/>
          </a:xfrm>
          <a:prstGeom prst="rect">
            <a:avLst/>
          </a:prstGeom>
          <a:noFill/>
          <a:ln w="9525">
            <a:noFill/>
            <a:miter lim="800000"/>
            <a:headEnd/>
            <a:tailEnd/>
          </a:ln>
        </p:spPr>
      </p:pic>
      <p:pic>
        <p:nvPicPr>
          <p:cNvPr id="55299" name="Picture 3" descr="P2220262"/>
          <p:cNvPicPr>
            <a:picLocks noChangeAspect="1" noChangeArrowheads="1"/>
          </p:cNvPicPr>
          <p:nvPr/>
        </p:nvPicPr>
        <p:blipFill>
          <a:blip r:embed="rId4"/>
          <a:srcRect/>
          <a:stretch>
            <a:fillRect/>
          </a:stretch>
        </p:blipFill>
        <p:spPr bwMode="auto">
          <a:xfrm>
            <a:off x="3276600" y="228600"/>
            <a:ext cx="2239963" cy="2170113"/>
          </a:xfrm>
          <a:prstGeom prst="rect">
            <a:avLst/>
          </a:prstGeom>
          <a:noFill/>
          <a:ln w="9525">
            <a:noFill/>
            <a:miter lim="800000"/>
            <a:headEnd/>
            <a:tailEnd/>
          </a:ln>
        </p:spPr>
      </p:pic>
      <p:pic>
        <p:nvPicPr>
          <p:cNvPr id="55300" name="Picture 5" descr="P2220263"/>
          <p:cNvPicPr>
            <a:picLocks noChangeAspect="1" noChangeArrowheads="1"/>
          </p:cNvPicPr>
          <p:nvPr/>
        </p:nvPicPr>
        <p:blipFill>
          <a:blip r:embed="rId5"/>
          <a:srcRect/>
          <a:stretch>
            <a:fillRect/>
          </a:stretch>
        </p:blipFill>
        <p:spPr bwMode="auto">
          <a:xfrm>
            <a:off x="762000" y="228600"/>
            <a:ext cx="2138363" cy="2087563"/>
          </a:xfrm>
          <a:prstGeom prst="rect">
            <a:avLst/>
          </a:prstGeom>
          <a:noFill/>
          <a:ln w="9525">
            <a:noFill/>
            <a:miter lim="800000"/>
            <a:headEnd/>
            <a:tailEnd/>
          </a:ln>
        </p:spPr>
      </p:pic>
      <p:sp>
        <p:nvSpPr>
          <p:cNvPr id="736263" name="Text Box 7"/>
          <p:cNvSpPr txBox="1">
            <a:spLocks noChangeArrowheads="1"/>
          </p:cNvSpPr>
          <p:nvPr/>
        </p:nvSpPr>
        <p:spPr bwMode="auto">
          <a:xfrm>
            <a:off x="304800" y="5410200"/>
            <a:ext cx="3429000" cy="457200"/>
          </a:xfrm>
          <a:prstGeom prst="rect">
            <a:avLst/>
          </a:prstGeom>
          <a:noFill/>
          <a:ln w="9525">
            <a:noFill/>
            <a:miter lim="800000"/>
            <a:headEnd/>
            <a:tailEnd/>
          </a:ln>
          <a:effectLst/>
        </p:spPr>
        <p:txBody>
          <a:bodyPr>
            <a:prstTxWarp prst="textNoShape">
              <a:avLst/>
            </a:prstTxWarp>
            <a:spAutoFit/>
          </a:bodyPr>
          <a:lstStyle/>
          <a:p>
            <a:pPr>
              <a:spcBef>
                <a:spcPct val="50000"/>
              </a:spcBef>
              <a:defRPr/>
            </a:pPr>
            <a:r>
              <a:rPr lang="en-US">
                <a:effectLst>
                  <a:outerShdw blurRad="38100" dist="38100" dir="2700000" algn="tl">
                    <a:srgbClr val="DDDDDD"/>
                  </a:outerShdw>
                </a:effectLst>
              </a:rPr>
              <a:t>State</a:t>
            </a:r>
          </a:p>
        </p:txBody>
      </p:sp>
      <p:sp>
        <p:nvSpPr>
          <p:cNvPr id="55302" name="Oval 8"/>
          <p:cNvSpPr>
            <a:spLocks noChangeArrowheads="1"/>
          </p:cNvSpPr>
          <p:nvPr/>
        </p:nvSpPr>
        <p:spPr bwMode="auto">
          <a:xfrm>
            <a:off x="1371600" y="3962400"/>
            <a:ext cx="1219200" cy="1219200"/>
          </a:xfrm>
          <a:prstGeom prst="ellipse">
            <a:avLst/>
          </a:prstGeom>
          <a:noFill/>
          <a:ln w="28575">
            <a:solidFill>
              <a:schemeClr val="hlink"/>
            </a:solidFill>
            <a:round/>
            <a:headEnd/>
            <a:tailEnd/>
          </a:ln>
        </p:spPr>
        <p:txBody>
          <a:bodyPr wrap="none" anchor="ctr">
            <a:prstTxWarp prst="textNoShape">
              <a:avLst/>
            </a:prstTxWarp>
          </a:bodyPr>
          <a:lstStyle/>
          <a:p>
            <a:endParaRPr lang="en-US"/>
          </a:p>
        </p:txBody>
      </p:sp>
      <p:pic>
        <p:nvPicPr>
          <p:cNvPr id="55303" name="Picture 9" descr="barricade2"/>
          <p:cNvPicPr>
            <a:picLocks noChangeAspect="1" noChangeArrowheads="1"/>
          </p:cNvPicPr>
          <p:nvPr/>
        </p:nvPicPr>
        <mc:AlternateContent>
          <mc:Choice xmlns:ma="http://schemas.microsoft.com/office/mac/drawingml/2008/main" Requires="ma">
            <p:blipFill>
              <a:blip r:embed="rId6"/>
              <a:srcRect/>
              <a:stretch>
                <a:fillRect/>
              </a:stretch>
            </p:blipFill>
          </mc:Choice>
          <mc:Fallback>
            <p:blipFill>
              <a:blip r:embed="rId7"/>
              <a:srcRect/>
              <a:stretch>
                <a:fillRect/>
              </a:stretch>
            </p:blipFill>
          </mc:Fallback>
        </mc:AlternateContent>
        <p:spPr bwMode="auto">
          <a:xfrm>
            <a:off x="762000" y="914400"/>
            <a:ext cx="923925" cy="733425"/>
          </a:xfrm>
          <a:prstGeom prst="rect">
            <a:avLst/>
          </a:prstGeom>
          <a:noFill/>
          <a:ln w="9525">
            <a:noFill/>
            <a:miter lim="800000"/>
            <a:headEnd/>
            <a:tailEnd/>
          </a:ln>
        </p:spPr>
      </p:pic>
      <p:pic>
        <p:nvPicPr>
          <p:cNvPr id="55304" name="Picture 10" descr="parakeet1"/>
          <p:cNvPicPr>
            <a:picLocks noChangeAspect="1" noChangeArrowheads="1"/>
          </p:cNvPicPr>
          <p:nvPr/>
        </p:nvPicPr>
        <mc:AlternateContent>
          <mc:Choice xmlns:ma="http://schemas.microsoft.com/office/mac/drawingml/2008/main" Requires="ma">
            <p:blipFill>
              <a:blip r:embed="rId8"/>
              <a:srcRect/>
              <a:stretch>
                <a:fillRect/>
              </a:stretch>
            </p:blipFill>
          </mc:Choice>
          <mc:Fallback>
            <p:blipFill>
              <a:blip r:embed="rId9"/>
              <a:srcRect/>
              <a:stretch>
                <a:fillRect/>
              </a:stretch>
            </p:blipFill>
          </mc:Fallback>
        </mc:AlternateContent>
        <p:spPr bwMode="auto">
          <a:xfrm>
            <a:off x="4876800" y="1676400"/>
            <a:ext cx="357188" cy="741363"/>
          </a:xfrm>
          <a:prstGeom prst="rect">
            <a:avLst/>
          </a:prstGeom>
          <a:noFill/>
          <a:ln w="9525">
            <a:noFill/>
            <a:miter lim="800000"/>
            <a:headEnd/>
            <a:tailEnd/>
          </a:ln>
        </p:spPr>
      </p:pic>
      <p:pic>
        <p:nvPicPr>
          <p:cNvPr id="55305" name="Picture 11" descr="parakeet1"/>
          <p:cNvPicPr>
            <a:picLocks noChangeAspect="1" noChangeArrowheads="1"/>
          </p:cNvPicPr>
          <p:nvPr/>
        </p:nvPicPr>
        <mc:AlternateContent>
          <mc:Choice xmlns:ma="http://schemas.microsoft.com/office/mac/drawingml/2008/main" Requires="ma">
            <p:blipFill>
              <a:blip r:embed="rId8"/>
              <a:srcRect/>
              <a:stretch>
                <a:fillRect/>
              </a:stretch>
            </p:blipFill>
          </mc:Choice>
          <mc:Fallback>
            <p:blipFill>
              <a:blip r:embed="rId9"/>
              <a:srcRect/>
              <a:stretch>
                <a:fillRect/>
              </a:stretch>
            </p:blipFill>
          </mc:Fallback>
        </mc:AlternateContent>
        <p:spPr bwMode="auto">
          <a:xfrm>
            <a:off x="2209800" y="1600200"/>
            <a:ext cx="357188" cy="741363"/>
          </a:xfrm>
          <a:prstGeom prst="rect">
            <a:avLst/>
          </a:prstGeom>
          <a:noFill/>
          <a:ln w="9525">
            <a:noFill/>
            <a:miter lim="800000"/>
            <a:headEnd/>
            <a:tailEnd/>
          </a:ln>
        </p:spPr>
      </p:pic>
      <p:pic>
        <p:nvPicPr>
          <p:cNvPr id="55306" name="Picture 12" descr="barricade2"/>
          <p:cNvPicPr>
            <a:picLocks noChangeAspect="1" noChangeArrowheads="1"/>
          </p:cNvPicPr>
          <p:nvPr/>
        </p:nvPicPr>
        <mc:AlternateContent>
          <mc:Choice xmlns:ma="http://schemas.microsoft.com/office/mac/drawingml/2008/main" Requires="ma">
            <p:blipFill>
              <a:blip r:embed="rId6"/>
              <a:srcRect/>
              <a:stretch>
                <a:fillRect/>
              </a:stretch>
            </p:blipFill>
          </mc:Choice>
          <mc:Fallback>
            <p:blipFill>
              <a:blip r:embed="rId7"/>
              <a:srcRect/>
              <a:stretch>
                <a:fillRect/>
              </a:stretch>
            </p:blipFill>
          </mc:Fallback>
        </mc:AlternateContent>
        <p:spPr bwMode="auto">
          <a:xfrm>
            <a:off x="3200400" y="914400"/>
            <a:ext cx="923925" cy="733425"/>
          </a:xfrm>
          <a:prstGeom prst="rect">
            <a:avLst/>
          </a:prstGeom>
          <a:noFill/>
          <a:ln w="9525">
            <a:noFill/>
            <a:miter lim="800000"/>
            <a:headEnd/>
            <a:tailEnd/>
          </a:ln>
        </p:spPr>
      </p:pic>
      <p:sp>
        <p:nvSpPr>
          <p:cNvPr id="736269" name="Text Box 13"/>
          <p:cNvSpPr txBox="1">
            <a:spLocks noChangeArrowheads="1"/>
          </p:cNvSpPr>
          <p:nvPr/>
        </p:nvSpPr>
        <p:spPr bwMode="auto">
          <a:xfrm>
            <a:off x="5791200" y="304800"/>
            <a:ext cx="2895600" cy="457200"/>
          </a:xfrm>
          <a:prstGeom prst="rect">
            <a:avLst/>
          </a:prstGeom>
          <a:noFill/>
          <a:ln w="9525">
            <a:noFill/>
            <a:miter lim="800000"/>
            <a:headEnd/>
            <a:tailEnd/>
          </a:ln>
          <a:effectLst/>
        </p:spPr>
        <p:txBody>
          <a:bodyPr>
            <a:prstTxWarp prst="textNoShape">
              <a:avLst/>
            </a:prstTxWarp>
            <a:spAutoFit/>
          </a:bodyPr>
          <a:lstStyle/>
          <a:p>
            <a:pPr>
              <a:spcBef>
                <a:spcPct val="50000"/>
              </a:spcBef>
              <a:defRPr/>
            </a:pPr>
            <a:r>
              <a:rPr lang="en-US">
                <a:effectLst>
                  <a:outerShdw blurRad="38100" dist="38100" dir="2700000" algn="tl">
                    <a:srgbClr val="DDDDDD"/>
                  </a:outerShdw>
                </a:effectLst>
              </a:rPr>
              <a:t>Cue integration</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16452" name="Picture 4" descr="barr"/>
          <p:cNvPicPr>
            <a:picLocks noChangeAspect="1" noChangeArrowheads="1"/>
          </p:cNvPicPr>
          <p:nvPr/>
        </p:nvPicPr>
        <p:blipFill>
          <a:blip r:embed="rId3"/>
          <a:srcRect/>
          <a:stretch>
            <a:fillRect/>
          </a:stretch>
        </p:blipFill>
        <p:spPr bwMode="auto">
          <a:xfrm>
            <a:off x="4724400" y="1228405"/>
            <a:ext cx="4075113" cy="5589588"/>
          </a:xfrm>
          <a:prstGeom prst="rect">
            <a:avLst/>
          </a:prstGeom>
          <a:noFill/>
        </p:spPr>
      </p:pic>
      <p:sp>
        <p:nvSpPr>
          <p:cNvPr id="616453" name="Text Box 5"/>
          <p:cNvSpPr txBox="1">
            <a:spLocks noChangeArrowheads="1"/>
          </p:cNvSpPr>
          <p:nvPr/>
        </p:nvSpPr>
        <p:spPr bwMode="auto">
          <a:xfrm>
            <a:off x="1066800" y="0"/>
            <a:ext cx="6934200" cy="81560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000" dirty="0" err="1">
                <a:effectLst>
                  <a:outerShdw blurRad="38100" dist="38100" dir="2700000" algn="tl">
                    <a:srgbClr val="FFFFFF"/>
                  </a:outerShdw>
                </a:effectLst>
              </a:rPr>
              <a:t>Kronmuller</a:t>
            </a:r>
            <a:r>
              <a:rPr lang="en-US" sz="2000" dirty="0">
                <a:effectLst>
                  <a:outerShdw blurRad="38100" dist="38100" dir="2700000" algn="tl">
                    <a:srgbClr val="FFFFFF"/>
                  </a:outerShdw>
                </a:effectLst>
              </a:rPr>
              <a:t> &amp; Barr (JML, 2007)</a:t>
            </a:r>
          </a:p>
          <a:p>
            <a:pPr algn="ctr">
              <a:spcBef>
                <a:spcPct val="50000"/>
              </a:spcBef>
            </a:pPr>
            <a:endParaRPr lang="en-US" dirty="0">
              <a:effectLst>
                <a:outerShdw blurRad="38100" dist="38100" dir="2700000" algn="tl">
                  <a:srgbClr val="FFFFFF"/>
                </a:outerShdw>
              </a:effectLst>
            </a:endParaRPr>
          </a:p>
        </p:txBody>
      </p:sp>
      <p:sp>
        <p:nvSpPr>
          <p:cNvPr id="616454" name="Text Box 6"/>
          <p:cNvSpPr txBox="1">
            <a:spLocks noChangeArrowheads="1"/>
          </p:cNvSpPr>
          <p:nvPr/>
        </p:nvSpPr>
        <p:spPr bwMode="auto">
          <a:xfrm>
            <a:off x="2311400" y="458509"/>
            <a:ext cx="4826000" cy="369332"/>
          </a:xfrm>
          <a:prstGeom prst="rect">
            <a:avLst/>
          </a:prstGeom>
          <a:noFill/>
          <a:ln w="9525">
            <a:noFill/>
            <a:miter lim="800000"/>
            <a:headEnd/>
            <a:tailEnd/>
          </a:ln>
          <a:effectLst/>
        </p:spPr>
        <p:txBody>
          <a:bodyPr wrap="square">
            <a:prstTxWarp prst="textNoShape">
              <a:avLst/>
            </a:prstTxWarp>
            <a:spAutoFit/>
          </a:bodyPr>
          <a:lstStyle/>
          <a:p>
            <a:r>
              <a:rPr lang="en-US" sz="1800" dirty="0">
                <a:effectLst>
                  <a:outerShdw blurRad="38100" dist="38100" dir="2700000" algn="tl">
                    <a:srgbClr val="FFFFFF"/>
                  </a:outerShdw>
                </a:effectLst>
              </a:rPr>
              <a:t>Precedents/conceptual </a:t>
            </a:r>
            <a:r>
              <a:rPr lang="en-US" sz="1800" dirty="0" smtClean="0">
                <a:effectLst>
                  <a:outerShdw blurRad="38100" dist="38100" dir="2700000" algn="tl">
                    <a:srgbClr val="FFFFFF"/>
                  </a:outerShdw>
                </a:effectLst>
              </a:rPr>
              <a:t>pacts: two stage model</a:t>
            </a:r>
            <a:endParaRPr lang="en-US" sz="1800" dirty="0">
              <a:effectLst>
                <a:outerShdw blurRad="38100" dist="38100" dir="2700000" algn="tl">
                  <a:srgbClr val="FFFFFF"/>
                </a:outerShdw>
              </a:effectLst>
            </a:endParaRPr>
          </a:p>
        </p:txBody>
      </p:sp>
      <p:pic>
        <p:nvPicPr>
          <p:cNvPr id="616455" name="Picture 7" descr="barr"/>
          <p:cNvPicPr>
            <a:picLocks noChangeAspect="1" noChangeArrowheads="1"/>
          </p:cNvPicPr>
          <p:nvPr/>
        </p:nvPicPr>
        <p:blipFill>
          <a:blip r:embed="rId4"/>
          <a:srcRect/>
          <a:stretch>
            <a:fillRect/>
          </a:stretch>
        </p:blipFill>
        <p:spPr bwMode="auto">
          <a:xfrm>
            <a:off x="198442" y="914406"/>
            <a:ext cx="3564414" cy="3374734"/>
          </a:xfrm>
          <a:prstGeom prst="rect">
            <a:avLst/>
          </a:prstGeom>
          <a:noFill/>
        </p:spPr>
      </p:pic>
      <p:pic>
        <p:nvPicPr>
          <p:cNvPr id="6" name="Picture 6" descr="barr"/>
          <p:cNvPicPr>
            <a:picLocks noChangeAspect="1" noChangeArrowheads="1"/>
          </p:cNvPicPr>
          <p:nvPr/>
        </p:nvPicPr>
        <p:blipFill>
          <a:blip r:embed="rId5"/>
          <a:srcRect/>
          <a:stretch>
            <a:fillRect/>
          </a:stretch>
        </p:blipFill>
        <p:spPr bwMode="auto">
          <a:xfrm>
            <a:off x="198442" y="4289140"/>
            <a:ext cx="3852276" cy="2528853"/>
          </a:xfrm>
          <a:prstGeom prst="rect">
            <a:avLst/>
          </a:prstGeom>
          <a:noFill/>
        </p:spPr>
      </p:pic>
      <p:cxnSp>
        <p:nvCxnSpPr>
          <p:cNvPr id="14" name="Straight Arrow Connector 13"/>
          <p:cNvCxnSpPr/>
          <p:nvPr/>
        </p:nvCxnSpPr>
        <p:spPr>
          <a:xfrm rot="16200000" flipH="1">
            <a:off x="1453675" y="5862480"/>
            <a:ext cx="432753" cy="1143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6200000" flipH="1">
            <a:off x="5274780" y="2857471"/>
            <a:ext cx="432753" cy="1143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flipH="1">
            <a:off x="5389083" y="5798503"/>
            <a:ext cx="432753" cy="1143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6200000" flipH="1">
            <a:off x="3136423" y="5410199"/>
            <a:ext cx="432754" cy="2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6200000" flipH="1">
            <a:off x="6247923" y="2242790"/>
            <a:ext cx="432754" cy="2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H="1">
            <a:off x="6984523" y="5193822"/>
            <a:ext cx="432754" cy="2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62250"/>
            <a:ext cx="5120640" cy="2781300"/>
          </a:xfrm>
          <a:prstGeom prst="rect">
            <a:avLst/>
          </a:prstGeom>
        </p:spPr>
      </p:pic>
      <p:pic>
        <p:nvPicPr>
          <p:cNvPr id="3" name="Picture 2"/>
          <p:cNvPicPr>
            <a:picLocks noChangeAspect="1"/>
          </p:cNvPicPr>
          <p:nvPr/>
        </p:nvPicPr>
        <p:blipFill>
          <a:blip r:embed="rId3"/>
          <a:stretch>
            <a:fillRect/>
          </a:stretch>
        </p:blipFill>
        <p:spPr>
          <a:xfrm>
            <a:off x="203200" y="165100"/>
            <a:ext cx="8940800" cy="2959100"/>
          </a:xfrm>
          <a:prstGeom prst="rect">
            <a:avLst/>
          </a:prstGeom>
        </p:spPr>
      </p:pic>
      <p:pic>
        <p:nvPicPr>
          <p:cNvPr id="4" name="Picture 3"/>
          <p:cNvPicPr>
            <a:picLocks noChangeAspect="1"/>
          </p:cNvPicPr>
          <p:nvPr/>
        </p:nvPicPr>
        <p:blipFill>
          <a:blip r:embed="rId4"/>
          <a:stretch>
            <a:fillRect/>
          </a:stretch>
        </p:blipFill>
        <p:spPr>
          <a:xfrm>
            <a:off x="4400550" y="2762250"/>
            <a:ext cx="4203700" cy="3111500"/>
          </a:xfrm>
          <a:prstGeom prst="rect">
            <a:avLst/>
          </a:prstGeom>
        </p:spPr>
      </p:pic>
      <p:cxnSp>
        <p:nvCxnSpPr>
          <p:cNvPr id="6" name="Straight Arrow Connector 5"/>
          <p:cNvCxnSpPr/>
          <p:nvPr/>
        </p:nvCxnSpPr>
        <p:spPr>
          <a:xfrm rot="16200000" flipH="1">
            <a:off x="6038850" y="3917950"/>
            <a:ext cx="393700" cy="762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6200000" flipV="1">
            <a:off x="7105649" y="4114800"/>
            <a:ext cx="393701" cy="7620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159000" y="-19566"/>
            <a:ext cx="4483100" cy="369332"/>
          </a:xfrm>
          <a:prstGeom prst="rect">
            <a:avLst/>
          </a:prstGeom>
          <a:noFill/>
        </p:spPr>
        <p:txBody>
          <a:bodyPr wrap="square" rtlCol="0">
            <a:spAutoFit/>
          </a:bodyPr>
          <a:lstStyle/>
          <a:p>
            <a:r>
              <a:rPr lang="en-US" dirty="0" smtClean="0"/>
              <a:t>Brown-Schmidt (2009, JML)</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62250"/>
            <a:ext cx="5120640" cy="2781300"/>
          </a:xfrm>
          <a:prstGeom prst="rect">
            <a:avLst/>
          </a:prstGeom>
        </p:spPr>
      </p:pic>
      <p:pic>
        <p:nvPicPr>
          <p:cNvPr id="3" name="Picture 2"/>
          <p:cNvPicPr>
            <a:picLocks noChangeAspect="1"/>
          </p:cNvPicPr>
          <p:nvPr/>
        </p:nvPicPr>
        <p:blipFill>
          <a:blip r:embed="rId3"/>
          <a:stretch>
            <a:fillRect/>
          </a:stretch>
        </p:blipFill>
        <p:spPr>
          <a:xfrm>
            <a:off x="203200" y="165100"/>
            <a:ext cx="8940800" cy="2959100"/>
          </a:xfrm>
          <a:prstGeom prst="rect">
            <a:avLst/>
          </a:prstGeom>
        </p:spPr>
      </p:pic>
      <p:cxnSp>
        <p:nvCxnSpPr>
          <p:cNvPr id="6" name="Straight Arrow Connector 5"/>
          <p:cNvCxnSpPr/>
          <p:nvPr/>
        </p:nvCxnSpPr>
        <p:spPr>
          <a:xfrm rot="16200000" flipH="1">
            <a:off x="6013450" y="4108450"/>
            <a:ext cx="393700" cy="762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6200000" flipV="1">
            <a:off x="7677149" y="4108449"/>
            <a:ext cx="393701" cy="7620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159000" y="-19566"/>
            <a:ext cx="4483100" cy="369332"/>
          </a:xfrm>
          <a:prstGeom prst="rect">
            <a:avLst/>
          </a:prstGeom>
          <a:noFill/>
        </p:spPr>
        <p:txBody>
          <a:bodyPr wrap="square" rtlCol="0">
            <a:spAutoFit/>
          </a:bodyPr>
          <a:lstStyle/>
          <a:p>
            <a:r>
              <a:rPr lang="en-US" dirty="0" smtClean="0"/>
              <a:t>Brown-Schmidt (2009, JML)</a:t>
            </a:r>
            <a:endParaRPr lang="en-US" dirty="0"/>
          </a:p>
        </p:txBody>
      </p:sp>
      <p:pic>
        <p:nvPicPr>
          <p:cNvPr id="10" name="Picture 9"/>
          <p:cNvPicPr>
            <a:picLocks noChangeAspect="1"/>
          </p:cNvPicPr>
          <p:nvPr/>
        </p:nvPicPr>
        <p:blipFill>
          <a:blip r:embed="rId4"/>
          <a:stretch>
            <a:fillRect/>
          </a:stretch>
        </p:blipFill>
        <p:spPr>
          <a:xfrm>
            <a:off x="4591051" y="2762250"/>
            <a:ext cx="4508500" cy="3314700"/>
          </a:xfrm>
          <a:prstGeom prst="rect">
            <a:avLst/>
          </a:prstGeom>
        </p:spPr>
      </p:pic>
      <p:cxnSp>
        <p:nvCxnSpPr>
          <p:cNvPr id="12" name="Straight Arrow Connector 11"/>
          <p:cNvCxnSpPr/>
          <p:nvPr/>
        </p:nvCxnSpPr>
        <p:spPr>
          <a:xfrm rot="5400000">
            <a:off x="6053931" y="4146552"/>
            <a:ext cx="393701" cy="1588"/>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26300" y="4344196"/>
            <a:ext cx="393700" cy="18970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0200"/>
            <a:ext cx="3190875" cy="4648200"/>
          </a:xfrm>
          <a:prstGeom prst="rect">
            <a:avLst/>
          </a:prstGeom>
        </p:spPr>
      </p:pic>
      <p:pic>
        <p:nvPicPr>
          <p:cNvPr id="3" name="Picture 2"/>
          <p:cNvPicPr>
            <a:picLocks noChangeAspect="1"/>
          </p:cNvPicPr>
          <p:nvPr/>
        </p:nvPicPr>
        <p:blipFill>
          <a:blip r:embed="rId3"/>
          <a:stretch>
            <a:fillRect/>
          </a:stretch>
        </p:blipFill>
        <p:spPr>
          <a:xfrm>
            <a:off x="2488692" y="0"/>
            <a:ext cx="6862572" cy="1695577"/>
          </a:xfrm>
          <a:prstGeom prst="rect">
            <a:avLst/>
          </a:prstGeom>
        </p:spPr>
      </p:pic>
      <p:pic>
        <p:nvPicPr>
          <p:cNvPr id="4" name="Picture 3"/>
          <p:cNvPicPr>
            <a:picLocks noChangeAspect="1"/>
          </p:cNvPicPr>
          <p:nvPr/>
        </p:nvPicPr>
        <p:blipFill>
          <a:blip r:embed="rId4"/>
          <a:stretch>
            <a:fillRect/>
          </a:stretch>
        </p:blipFill>
        <p:spPr>
          <a:xfrm>
            <a:off x="4445000" y="1472184"/>
            <a:ext cx="3049524" cy="4258818"/>
          </a:xfrm>
          <a:prstGeom prst="rect">
            <a:avLst/>
          </a:prstGeom>
        </p:spPr>
      </p:pic>
      <p:cxnSp>
        <p:nvCxnSpPr>
          <p:cNvPr id="6" name="Straight Arrow Connector 5"/>
          <p:cNvCxnSpPr/>
          <p:nvPr/>
        </p:nvCxnSpPr>
        <p:spPr>
          <a:xfrm>
            <a:off x="5118100" y="4254500"/>
            <a:ext cx="317500" cy="1778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6200000" flipV="1">
            <a:off x="6267450" y="4476750"/>
            <a:ext cx="215900" cy="12700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240524" y="3987800"/>
            <a:ext cx="1649476" cy="830997"/>
          </a:xfrm>
          <a:prstGeom prst="rect">
            <a:avLst/>
          </a:prstGeom>
          <a:noFill/>
        </p:spPr>
        <p:txBody>
          <a:bodyPr wrap="square" rtlCol="0">
            <a:spAutoFit/>
          </a:bodyPr>
          <a:lstStyle/>
          <a:p>
            <a:r>
              <a:rPr lang="en-US" sz="1200" dirty="0" smtClean="0">
                <a:latin typeface="Times New Roman"/>
                <a:cs typeface="Times New Roman"/>
              </a:rPr>
              <a:t>Broken precedent same speaker penalty shows up only in first-half of experiment</a:t>
            </a:r>
            <a:endParaRPr lang="en-US" sz="1200" dirty="0">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p:txBody>
          <a:bodyPr/>
          <a:lstStyle/>
          <a:p>
            <a:r>
              <a:rPr lang="en-US" sz="3200"/>
              <a:t>Problems with confederates and</a:t>
            </a:r>
            <a:br>
              <a:rPr lang="en-US" sz="3200"/>
            </a:br>
            <a:r>
              <a:rPr lang="en-US" sz="3200"/>
              <a:t>scripted instructions</a:t>
            </a:r>
            <a:endParaRPr lang="en-US"/>
          </a:p>
        </p:txBody>
      </p:sp>
      <p:sp>
        <p:nvSpPr>
          <p:cNvPr id="503811" name="Rectangle 3"/>
          <p:cNvSpPr>
            <a:spLocks noGrp="1" noChangeArrowheads="1"/>
          </p:cNvSpPr>
          <p:nvPr>
            <p:ph type="body" idx="1"/>
          </p:nvPr>
        </p:nvSpPr>
        <p:spPr>
          <a:xfrm>
            <a:off x="685800" y="1828800"/>
            <a:ext cx="7772400" cy="4495800"/>
          </a:xfrm>
        </p:spPr>
        <p:txBody>
          <a:bodyPr/>
          <a:lstStyle/>
          <a:p>
            <a:pPr>
              <a:buFontTx/>
              <a:buNone/>
            </a:pPr>
            <a:r>
              <a:rPr lang="en-US" sz="2000"/>
              <a:t>No joint goals.</a:t>
            </a:r>
          </a:p>
          <a:p>
            <a:pPr>
              <a:buFontTx/>
              <a:buNone/>
            </a:pPr>
            <a:r>
              <a:rPr lang="en-US" sz="2000"/>
              <a:t>People behave differently with confederates.</a:t>
            </a:r>
          </a:p>
          <a:p>
            <a:pPr>
              <a:buFontTx/>
              <a:buNone/>
            </a:pPr>
            <a:r>
              <a:rPr lang="en-US" sz="2000"/>
              <a:t>Declarative request assumes addressee can perform an action to satisfy request.</a:t>
            </a:r>
          </a:p>
          <a:p>
            <a:pPr>
              <a:buFontTx/>
              <a:buNone/>
            </a:pPr>
            <a:r>
              <a:rPr lang="en-US" sz="2000"/>
              <a:t>Matcher role in combination with Director who instructs creates assumption of omniscience.</a:t>
            </a:r>
          </a:p>
          <a:p>
            <a:pPr>
              <a:buFontTx/>
              <a:buNone/>
            </a:pPr>
            <a:r>
              <a:rPr lang="en-US" sz="2000"/>
              <a:t>	</a:t>
            </a:r>
            <a:r>
              <a:rPr lang="en-US" sz="1800"/>
              <a:t>Subject relinquishes control, tries not to act dumb, assuming evaluation.</a:t>
            </a:r>
          </a:p>
          <a:p>
            <a:pPr>
              <a:buFontTx/>
              <a:buNone/>
            </a:pPr>
            <a:r>
              <a:rPr lang="en-US" sz="1800"/>
              <a:t>	Consequence: might encourage egocentrism*</a:t>
            </a:r>
          </a:p>
          <a:p>
            <a:pPr>
              <a:buFontTx/>
              <a:buNone/>
            </a:pPr>
            <a:endParaRPr lang="en-US" sz="1600" b="1"/>
          </a:p>
          <a:p>
            <a:pPr>
              <a:buFontTx/>
              <a:buNone/>
            </a:pPr>
            <a:r>
              <a:rPr lang="en-US" sz="1600" b="1"/>
              <a:t>*mirror effects in social facilitation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3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3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38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38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038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038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038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build="p" bldLvl="2" autoUpdateAnimBg="0"/>
    </p:bld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1500" y="162941"/>
            <a:ext cx="3151632" cy="2889504"/>
          </a:xfrm>
          <a:prstGeom prst="rect">
            <a:avLst/>
          </a:prstGeom>
        </p:spPr>
      </p:pic>
      <p:pic>
        <p:nvPicPr>
          <p:cNvPr id="3" name="Picture 2"/>
          <p:cNvPicPr>
            <a:picLocks noChangeAspect="1"/>
          </p:cNvPicPr>
          <p:nvPr/>
        </p:nvPicPr>
        <p:blipFill>
          <a:blip r:embed="rId4"/>
          <a:stretch>
            <a:fillRect/>
          </a:stretch>
        </p:blipFill>
        <p:spPr>
          <a:xfrm>
            <a:off x="4336288" y="0"/>
            <a:ext cx="3855720" cy="3052445"/>
          </a:xfrm>
          <a:prstGeom prst="rect">
            <a:avLst/>
          </a:prstGeom>
        </p:spPr>
      </p:pic>
      <p:pic>
        <p:nvPicPr>
          <p:cNvPr id="4" name="Picture 3"/>
          <p:cNvPicPr>
            <a:picLocks noChangeAspect="1"/>
          </p:cNvPicPr>
          <p:nvPr/>
        </p:nvPicPr>
        <p:blipFill>
          <a:blip r:embed="rId5"/>
          <a:stretch>
            <a:fillRect/>
          </a:stretch>
        </p:blipFill>
        <p:spPr>
          <a:xfrm>
            <a:off x="320294" y="3052445"/>
            <a:ext cx="3590544" cy="2694432"/>
          </a:xfrm>
          <a:prstGeom prst="rect">
            <a:avLst/>
          </a:prstGeom>
        </p:spPr>
      </p:pic>
      <p:pic>
        <p:nvPicPr>
          <p:cNvPr id="5" name="Picture 4"/>
          <p:cNvPicPr>
            <a:picLocks noChangeAspect="1"/>
          </p:cNvPicPr>
          <p:nvPr/>
        </p:nvPicPr>
        <p:blipFill>
          <a:blip r:embed="rId6"/>
          <a:stretch>
            <a:fillRect/>
          </a:stretch>
        </p:blipFill>
        <p:spPr>
          <a:xfrm>
            <a:off x="4942840" y="2497709"/>
            <a:ext cx="3249168" cy="3249168"/>
          </a:xfrm>
          <a:prstGeom prst="rect">
            <a:avLst/>
          </a:prstGeom>
        </p:spPr>
      </p:pic>
      <p:sp>
        <p:nvSpPr>
          <p:cNvPr id="6" name="TextBox 5"/>
          <p:cNvSpPr txBox="1"/>
          <p:nvPr/>
        </p:nvSpPr>
        <p:spPr>
          <a:xfrm>
            <a:off x="787400" y="5688449"/>
            <a:ext cx="8026400" cy="1169551"/>
          </a:xfrm>
          <a:prstGeom prst="rect">
            <a:avLst/>
          </a:prstGeom>
          <a:noFill/>
        </p:spPr>
        <p:txBody>
          <a:bodyPr wrap="square" rtlCol="0">
            <a:spAutoFit/>
          </a:bodyPr>
          <a:lstStyle/>
          <a:p>
            <a:r>
              <a:rPr lang="en-US" sz="1400" dirty="0" smtClean="0"/>
              <a:t>Different preceding contexts for participants (e.g., ‘‘The still life objects in the original canvas have separated from the table and float in the air, and even the particles of paint have broken loose from the canvas.’’) or Dali’s personality and theory (e.g., ‘‘The paranoiac critical method entailed the creation of a visionary reality from elements of dreams, memories, and psychological or pathological </a:t>
            </a:r>
            <a:r>
              <a:rPr lang="en-US" sz="1400" dirty="0" err="1" smtClean="0"/>
              <a:t>distor</a:t>
            </a:r>
            <a:r>
              <a:rPr lang="en-US" sz="1400" dirty="0" smtClean="0"/>
              <a:t>- </a:t>
            </a:r>
            <a:r>
              <a:rPr lang="en-US" sz="1400" dirty="0" err="1" smtClean="0"/>
              <a:t>tions</a:t>
            </a:r>
            <a:r>
              <a:rPr lang="en-US" sz="1400" dirty="0" smtClean="0"/>
              <a:t>. At times, Dali would stand on his head to induce hallucinations.’’). </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9570" name="Text Box 2"/>
          <p:cNvSpPr txBox="1">
            <a:spLocks noChangeArrowheads="1"/>
          </p:cNvSpPr>
          <p:nvPr/>
        </p:nvSpPr>
        <p:spPr bwMode="auto">
          <a:xfrm>
            <a:off x="304800" y="457200"/>
            <a:ext cx="8686800" cy="946150"/>
          </a:xfrm>
          <a:prstGeom prst="rect">
            <a:avLst/>
          </a:prstGeom>
          <a:noFill/>
          <a:ln w="12700">
            <a:noFill/>
            <a:miter lim="800000"/>
            <a:headEnd/>
            <a:tailEnd/>
          </a:ln>
          <a:effectLst/>
        </p:spPr>
        <p:txBody>
          <a:bodyPr>
            <a:prstTxWarp prst="textNoShape">
              <a:avLst/>
            </a:prstTxWarp>
            <a:spAutoFit/>
          </a:bodyPr>
          <a:lstStyle/>
          <a:p>
            <a:pPr eaLnBrk="0" hangingPunct="0">
              <a:spcBef>
                <a:spcPct val="50000"/>
              </a:spcBef>
              <a:defRPr/>
            </a:pPr>
            <a:r>
              <a:rPr lang="en-US" sz="2800">
                <a:solidFill>
                  <a:srgbClr val="000000"/>
                </a:solidFill>
                <a:effectLst>
                  <a:outerShdw blurRad="38100" dist="38100" dir="2700000" algn="tl">
                    <a:srgbClr val="FFFFFF"/>
                  </a:outerShdw>
                </a:effectLst>
                <a:latin typeface="Palatino" charset="0"/>
              </a:rPr>
              <a:t>Are referential domains dynamically updated taking into account context-specific properties and actions?</a:t>
            </a:r>
          </a:p>
        </p:txBody>
      </p:sp>
      <p:sp>
        <p:nvSpPr>
          <p:cNvPr id="749571" name="Rectangle 3"/>
          <p:cNvSpPr>
            <a:spLocks noChangeArrowheads="1"/>
          </p:cNvSpPr>
          <p:nvPr/>
        </p:nvSpPr>
        <p:spPr bwMode="auto">
          <a:xfrm>
            <a:off x="3213100" y="1538288"/>
            <a:ext cx="2578100"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Display - Chambers: Uniqueness</a:t>
            </a:r>
            <a:endParaRPr lang="en-US" sz="2800">
              <a:effectLst>
                <a:outerShdw blurRad="38100" dist="38100" dir="2700000" algn="tl">
                  <a:srgbClr val="FFFFFF"/>
                </a:outerShdw>
              </a:effectLst>
              <a:latin typeface="Palatino" charset="0"/>
            </a:endParaRPr>
          </a:p>
        </p:txBody>
      </p:sp>
      <p:sp>
        <p:nvSpPr>
          <p:cNvPr id="749572" name="Rectangle 4"/>
          <p:cNvSpPr>
            <a:spLocks noChangeArrowheads="1"/>
          </p:cNvSpPr>
          <p:nvPr/>
        </p:nvSpPr>
        <p:spPr bwMode="auto">
          <a:xfrm>
            <a:off x="4716463" y="1827213"/>
            <a:ext cx="1971675"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Big Can (potential target)</a:t>
            </a:r>
            <a:endParaRPr lang="en-US" sz="2800">
              <a:effectLst>
                <a:outerShdw blurRad="38100" dist="38100" dir="2700000" algn="tl">
                  <a:srgbClr val="FFFFFF"/>
                </a:outerShdw>
              </a:effectLst>
              <a:latin typeface="Palatino" charset="0"/>
            </a:endParaRPr>
          </a:p>
        </p:txBody>
      </p:sp>
      <p:sp>
        <p:nvSpPr>
          <p:cNvPr id="749573" name="Rectangle 5"/>
          <p:cNvSpPr>
            <a:spLocks noChangeArrowheads="1"/>
          </p:cNvSpPr>
          <p:nvPr/>
        </p:nvSpPr>
        <p:spPr bwMode="auto">
          <a:xfrm>
            <a:off x="1382713" y="2163763"/>
            <a:ext cx="1303337"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           Small Can</a:t>
            </a:r>
            <a:endParaRPr lang="en-US" sz="2800">
              <a:effectLst>
                <a:outerShdw blurRad="38100" dist="38100" dir="2700000" algn="tl">
                  <a:srgbClr val="FFFFFF"/>
                </a:outerShdw>
              </a:effectLst>
              <a:latin typeface="Palatino" charset="0"/>
            </a:endParaRPr>
          </a:p>
        </p:txBody>
      </p:sp>
      <p:sp>
        <p:nvSpPr>
          <p:cNvPr id="749574" name="Rectangle 6"/>
          <p:cNvSpPr>
            <a:spLocks noChangeArrowheads="1"/>
          </p:cNvSpPr>
          <p:nvPr/>
        </p:nvSpPr>
        <p:spPr bwMode="auto">
          <a:xfrm>
            <a:off x="1589088" y="2332038"/>
            <a:ext cx="1301750"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(potential target)</a:t>
            </a:r>
            <a:endParaRPr lang="en-US" sz="2800">
              <a:effectLst>
                <a:outerShdw blurRad="38100" dist="38100" dir="2700000" algn="tl">
                  <a:srgbClr val="FFFFFF"/>
                </a:outerShdw>
              </a:effectLst>
              <a:latin typeface="Palatino" charset="0"/>
            </a:endParaRPr>
          </a:p>
        </p:txBody>
      </p:sp>
      <p:sp>
        <p:nvSpPr>
          <p:cNvPr id="749575" name="Rectangle 7"/>
          <p:cNvSpPr>
            <a:spLocks noChangeArrowheads="1"/>
          </p:cNvSpPr>
          <p:nvPr/>
        </p:nvSpPr>
        <p:spPr bwMode="auto">
          <a:xfrm>
            <a:off x="5929313" y="2616200"/>
            <a:ext cx="1036637" cy="198438"/>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Bowl (unique</a:t>
            </a:r>
            <a:endParaRPr lang="en-US" sz="2800">
              <a:effectLst>
                <a:outerShdw blurRad="38100" dist="38100" dir="2700000" algn="tl">
                  <a:srgbClr val="FFFFFF"/>
                </a:outerShdw>
              </a:effectLst>
              <a:latin typeface="Palatino" charset="0"/>
            </a:endParaRPr>
          </a:p>
        </p:txBody>
      </p:sp>
      <p:sp>
        <p:nvSpPr>
          <p:cNvPr id="749576" name="Rectangle 8"/>
          <p:cNvSpPr>
            <a:spLocks noChangeArrowheads="1"/>
          </p:cNvSpPr>
          <p:nvPr/>
        </p:nvSpPr>
        <p:spPr bwMode="auto">
          <a:xfrm>
            <a:off x="6108700" y="2781300"/>
            <a:ext cx="908050" cy="198438"/>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competitor)</a:t>
            </a:r>
            <a:endParaRPr lang="en-US" sz="2800">
              <a:effectLst>
                <a:outerShdw blurRad="38100" dist="38100" dir="2700000" algn="tl">
                  <a:srgbClr val="FFFFFF"/>
                </a:outerShdw>
              </a:effectLst>
              <a:latin typeface="Palatino" charset="0"/>
            </a:endParaRPr>
          </a:p>
        </p:txBody>
      </p:sp>
      <p:sp>
        <p:nvSpPr>
          <p:cNvPr id="749577" name="Rectangle 9"/>
          <p:cNvSpPr>
            <a:spLocks noChangeArrowheads="1"/>
          </p:cNvSpPr>
          <p:nvPr/>
        </p:nvSpPr>
        <p:spPr bwMode="auto">
          <a:xfrm>
            <a:off x="2540000" y="3402013"/>
            <a:ext cx="1577975"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Cube (small OR big)</a:t>
            </a:r>
            <a:endParaRPr lang="en-US" sz="2800">
              <a:effectLst>
                <a:outerShdw blurRad="38100" dist="38100" dir="2700000" algn="tl">
                  <a:srgbClr val="FFFFFF"/>
                </a:outerShdw>
              </a:effectLst>
              <a:latin typeface="Palatino" charset="0"/>
            </a:endParaRPr>
          </a:p>
        </p:txBody>
      </p:sp>
      <p:sp>
        <p:nvSpPr>
          <p:cNvPr id="21514" name="Line 10"/>
          <p:cNvSpPr>
            <a:spLocks noChangeShapeType="1"/>
          </p:cNvSpPr>
          <p:nvPr/>
        </p:nvSpPr>
        <p:spPr bwMode="auto">
          <a:xfrm>
            <a:off x="3843338" y="1692275"/>
            <a:ext cx="1038225"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1515" name="Oval 11"/>
          <p:cNvSpPr>
            <a:spLocks noChangeArrowheads="1"/>
          </p:cNvSpPr>
          <p:nvPr/>
        </p:nvSpPr>
        <p:spPr bwMode="auto">
          <a:xfrm>
            <a:off x="2662238" y="2132013"/>
            <a:ext cx="3195637" cy="1255712"/>
          </a:xfrm>
          <a:prstGeom prst="ellipse">
            <a:avLst/>
          </a:prstGeom>
          <a:solidFill>
            <a:srgbClr val="CCFFFF"/>
          </a:solidFill>
          <a:ln w="12700">
            <a:solidFill>
              <a:srgbClr val="000000"/>
            </a:solidFill>
            <a:round/>
            <a:headEnd/>
            <a:tailEnd/>
          </a:ln>
        </p:spPr>
        <p:txBody>
          <a:bodyPr>
            <a:prstTxWarp prst="textNoShape">
              <a:avLst/>
            </a:prstTxWarp>
          </a:bodyPr>
          <a:lstStyle/>
          <a:p>
            <a:endParaRPr lang="en-US"/>
          </a:p>
        </p:txBody>
      </p:sp>
      <p:sp>
        <p:nvSpPr>
          <p:cNvPr id="21516" name="Line 12"/>
          <p:cNvSpPr>
            <a:spLocks noChangeShapeType="1"/>
          </p:cNvSpPr>
          <p:nvPr/>
        </p:nvSpPr>
        <p:spPr bwMode="auto">
          <a:xfrm>
            <a:off x="4260850" y="2144713"/>
            <a:ext cx="1588" cy="1230312"/>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1517" name="Line 13"/>
          <p:cNvSpPr>
            <a:spLocks noChangeShapeType="1"/>
          </p:cNvSpPr>
          <p:nvPr/>
        </p:nvSpPr>
        <p:spPr bwMode="auto">
          <a:xfrm>
            <a:off x="3181350" y="2295525"/>
            <a:ext cx="2449513" cy="763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1518" name="Line 14"/>
          <p:cNvSpPr>
            <a:spLocks noChangeShapeType="1"/>
          </p:cNvSpPr>
          <p:nvPr/>
        </p:nvSpPr>
        <p:spPr bwMode="auto">
          <a:xfrm flipH="1">
            <a:off x="2835275" y="2332038"/>
            <a:ext cx="2609850" cy="70485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1519" name="Oval 15"/>
          <p:cNvSpPr>
            <a:spLocks noChangeArrowheads="1"/>
          </p:cNvSpPr>
          <p:nvPr/>
        </p:nvSpPr>
        <p:spPr bwMode="auto">
          <a:xfrm>
            <a:off x="4033838" y="2557463"/>
            <a:ext cx="492125" cy="192087"/>
          </a:xfrm>
          <a:prstGeom prst="ellipse">
            <a:avLst/>
          </a:prstGeom>
          <a:solidFill>
            <a:srgbClr val="CCFFFF"/>
          </a:solidFill>
          <a:ln w="12700">
            <a:solidFill>
              <a:srgbClr val="000000"/>
            </a:solidFill>
            <a:round/>
            <a:headEnd/>
            <a:tailEnd/>
          </a:ln>
        </p:spPr>
        <p:txBody>
          <a:bodyPr>
            <a:prstTxWarp prst="textNoShape">
              <a:avLst/>
            </a:prstTxWarp>
          </a:bodyPr>
          <a:lstStyle/>
          <a:p>
            <a:endParaRPr lang="en-US"/>
          </a:p>
        </p:txBody>
      </p:sp>
      <p:grpSp>
        <p:nvGrpSpPr>
          <p:cNvPr id="2" name="Group 16"/>
          <p:cNvGrpSpPr>
            <a:grpSpLocks/>
          </p:cNvGrpSpPr>
          <p:nvPr/>
        </p:nvGrpSpPr>
        <p:grpSpPr bwMode="auto">
          <a:xfrm>
            <a:off x="5054600" y="2589213"/>
            <a:ext cx="496888" cy="173037"/>
            <a:chOff x="3184" y="1631"/>
            <a:chExt cx="313" cy="109"/>
          </a:xfrm>
        </p:grpSpPr>
        <p:sp>
          <p:nvSpPr>
            <p:cNvPr id="21618" name="Freeform 17"/>
            <p:cNvSpPr>
              <a:spLocks/>
            </p:cNvSpPr>
            <p:nvPr/>
          </p:nvSpPr>
          <p:spPr bwMode="auto">
            <a:xfrm>
              <a:off x="3195" y="1645"/>
              <a:ext cx="302" cy="95"/>
            </a:xfrm>
            <a:custGeom>
              <a:avLst/>
              <a:gdLst>
                <a:gd name="T0" fmla="*/ 0 w 302"/>
                <a:gd name="T1" fmla="*/ 0 h 95"/>
                <a:gd name="T2" fmla="*/ 51 w 302"/>
                <a:gd name="T3" fmla="*/ 95 h 95"/>
                <a:gd name="T4" fmla="*/ 260 w 302"/>
                <a:gd name="T5" fmla="*/ 95 h 95"/>
                <a:gd name="T6" fmla="*/ 302 w 302"/>
                <a:gd name="T7" fmla="*/ 0 h 95"/>
                <a:gd name="T8" fmla="*/ 9 w 302"/>
                <a:gd name="T9" fmla="*/ 0 h 95"/>
                <a:gd name="T10" fmla="*/ 0 w 302"/>
                <a:gd name="T11" fmla="*/ 0 h 95"/>
                <a:gd name="T12" fmla="*/ 0 60000 65536"/>
                <a:gd name="T13" fmla="*/ 0 60000 65536"/>
                <a:gd name="T14" fmla="*/ 0 60000 65536"/>
                <a:gd name="T15" fmla="*/ 0 60000 65536"/>
                <a:gd name="T16" fmla="*/ 0 60000 65536"/>
                <a:gd name="T17" fmla="*/ 0 60000 65536"/>
                <a:gd name="T18" fmla="*/ 0 w 302"/>
                <a:gd name="T19" fmla="*/ 0 h 95"/>
                <a:gd name="T20" fmla="*/ 302 w 302"/>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302" h="95">
                  <a:moveTo>
                    <a:pt x="0" y="0"/>
                  </a:moveTo>
                  <a:lnTo>
                    <a:pt x="51" y="95"/>
                  </a:lnTo>
                  <a:lnTo>
                    <a:pt x="260" y="95"/>
                  </a:lnTo>
                  <a:lnTo>
                    <a:pt x="302" y="0"/>
                  </a:lnTo>
                  <a:lnTo>
                    <a:pt x="9" y="0"/>
                  </a:lnTo>
                  <a:lnTo>
                    <a:pt x="0" y="0"/>
                  </a:lnTo>
                  <a:close/>
                </a:path>
              </a:pathLst>
            </a:custGeom>
            <a:solidFill>
              <a:srgbClr val="006600"/>
            </a:solidFill>
            <a:ln w="9525">
              <a:noFill/>
              <a:round/>
              <a:headEnd/>
              <a:tailEnd/>
            </a:ln>
          </p:spPr>
          <p:txBody>
            <a:bodyPr>
              <a:prstTxWarp prst="textNoShape">
                <a:avLst/>
              </a:prstTxWarp>
            </a:bodyPr>
            <a:lstStyle/>
            <a:p>
              <a:endParaRPr lang="en-US"/>
            </a:p>
          </p:txBody>
        </p:sp>
        <p:sp>
          <p:nvSpPr>
            <p:cNvPr id="21619" name="Freeform 18"/>
            <p:cNvSpPr>
              <a:spLocks/>
            </p:cNvSpPr>
            <p:nvPr/>
          </p:nvSpPr>
          <p:spPr bwMode="auto">
            <a:xfrm>
              <a:off x="3184" y="1631"/>
              <a:ext cx="302" cy="95"/>
            </a:xfrm>
            <a:custGeom>
              <a:avLst/>
              <a:gdLst>
                <a:gd name="T0" fmla="*/ 0 w 302"/>
                <a:gd name="T1" fmla="*/ 0 h 95"/>
                <a:gd name="T2" fmla="*/ 50 w 302"/>
                <a:gd name="T3" fmla="*/ 95 h 95"/>
                <a:gd name="T4" fmla="*/ 260 w 302"/>
                <a:gd name="T5" fmla="*/ 95 h 95"/>
                <a:gd name="T6" fmla="*/ 302 w 302"/>
                <a:gd name="T7" fmla="*/ 0 h 95"/>
                <a:gd name="T8" fmla="*/ 17 w 302"/>
                <a:gd name="T9" fmla="*/ 0 h 95"/>
                <a:gd name="T10" fmla="*/ 0 w 302"/>
                <a:gd name="T11" fmla="*/ 0 h 95"/>
                <a:gd name="T12" fmla="*/ 0 60000 65536"/>
                <a:gd name="T13" fmla="*/ 0 60000 65536"/>
                <a:gd name="T14" fmla="*/ 0 60000 65536"/>
                <a:gd name="T15" fmla="*/ 0 60000 65536"/>
                <a:gd name="T16" fmla="*/ 0 60000 65536"/>
                <a:gd name="T17" fmla="*/ 0 60000 65536"/>
                <a:gd name="T18" fmla="*/ 0 w 302"/>
                <a:gd name="T19" fmla="*/ 0 h 95"/>
                <a:gd name="T20" fmla="*/ 302 w 302"/>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302" h="95">
                  <a:moveTo>
                    <a:pt x="0" y="0"/>
                  </a:moveTo>
                  <a:lnTo>
                    <a:pt x="50" y="95"/>
                  </a:lnTo>
                  <a:lnTo>
                    <a:pt x="260" y="95"/>
                  </a:lnTo>
                  <a:lnTo>
                    <a:pt x="302" y="0"/>
                  </a:lnTo>
                  <a:lnTo>
                    <a:pt x="17" y="0"/>
                  </a:lnTo>
                  <a:lnTo>
                    <a:pt x="0" y="0"/>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1521" name="Freeform 19"/>
          <p:cNvSpPr>
            <a:spLocks/>
          </p:cNvSpPr>
          <p:nvPr/>
        </p:nvSpPr>
        <p:spPr bwMode="auto">
          <a:xfrm>
            <a:off x="5054600" y="2589213"/>
            <a:ext cx="479425" cy="150812"/>
          </a:xfrm>
          <a:custGeom>
            <a:avLst/>
            <a:gdLst>
              <a:gd name="T0" fmla="*/ 0 w 302"/>
              <a:gd name="T1" fmla="*/ 0 h 95"/>
              <a:gd name="T2" fmla="*/ 50 w 302"/>
              <a:gd name="T3" fmla="*/ 95 h 95"/>
              <a:gd name="T4" fmla="*/ 260 w 302"/>
              <a:gd name="T5" fmla="*/ 95 h 95"/>
              <a:gd name="T6" fmla="*/ 302 w 302"/>
              <a:gd name="T7" fmla="*/ 0 h 95"/>
              <a:gd name="T8" fmla="*/ 17 w 302"/>
              <a:gd name="T9" fmla="*/ 0 h 95"/>
              <a:gd name="T10" fmla="*/ 0 60000 65536"/>
              <a:gd name="T11" fmla="*/ 0 60000 65536"/>
              <a:gd name="T12" fmla="*/ 0 60000 65536"/>
              <a:gd name="T13" fmla="*/ 0 60000 65536"/>
              <a:gd name="T14" fmla="*/ 0 60000 65536"/>
              <a:gd name="T15" fmla="*/ 0 w 302"/>
              <a:gd name="T16" fmla="*/ 0 h 95"/>
              <a:gd name="T17" fmla="*/ 302 w 302"/>
              <a:gd name="T18" fmla="*/ 95 h 95"/>
            </a:gdLst>
            <a:ahLst/>
            <a:cxnLst>
              <a:cxn ang="T10">
                <a:pos x="T0" y="T1"/>
              </a:cxn>
              <a:cxn ang="T11">
                <a:pos x="T2" y="T3"/>
              </a:cxn>
              <a:cxn ang="T12">
                <a:pos x="T4" y="T5"/>
              </a:cxn>
              <a:cxn ang="T13">
                <a:pos x="T6" y="T7"/>
              </a:cxn>
              <a:cxn ang="T14">
                <a:pos x="T8" y="T9"/>
              </a:cxn>
            </a:cxnLst>
            <a:rect l="T15" t="T16" r="T17" b="T18"/>
            <a:pathLst>
              <a:path w="302" h="95">
                <a:moveTo>
                  <a:pt x="0" y="0"/>
                </a:moveTo>
                <a:lnTo>
                  <a:pt x="50" y="95"/>
                </a:lnTo>
                <a:lnTo>
                  <a:pt x="260" y="95"/>
                </a:lnTo>
                <a:lnTo>
                  <a:pt x="302" y="0"/>
                </a:lnTo>
                <a:lnTo>
                  <a:pt x="17" y="0"/>
                </a:lnTo>
              </a:path>
            </a:pathLst>
          </a:custGeom>
          <a:noFill/>
          <a:ln w="12700">
            <a:solidFill>
              <a:srgbClr val="000000"/>
            </a:solidFill>
            <a:round/>
            <a:headEnd/>
            <a:tailEnd/>
          </a:ln>
        </p:spPr>
        <p:txBody>
          <a:bodyPr>
            <a:prstTxWarp prst="textNoShape">
              <a:avLst/>
            </a:prstTxWarp>
          </a:bodyPr>
          <a:lstStyle/>
          <a:p>
            <a:endParaRPr lang="en-US"/>
          </a:p>
        </p:txBody>
      </p:sp>
      <p:sp>
        <p:nvSpPr>
          <p:cNvPr id="21522" name="Oval 20"/>
          <p:cNvSpPr>
            <a:spLocks noChangeArrowheads="1"/>
          </p:cNvSpPr>
          <p:nvPr/>
        </p:nvSpPr>
        <p:spPr bwMode="auto">
          <a:xfrm>
            <a:off x="5059363" y="2557463"/>
            <a:ext cx="519112" cy="88900"/>
          </a:xfrm>
          <a:prstGeom prst="ellipse">
            <a:avLst/>
          </a:prstGeom>
          <a:solidFill>
            <a:srgbClr val="004400"/>
          </a:solidFill>
          <a:ln w="12700">
            <a:solidFill>
              <a:srgbClr val="000000"/>
            </a:solidFill>
            <a:round/>
            <a:headEnd/>
            <a:tailEnd/>
          </a:ln>
        </p:spPr>
        <p:txBody>
          <a:bodyPr>
            <a:prstTxWarp prst="textNoShape">
              <a:avLst/>
            </a:prstTxWarp>
          </a:bodyPr>
          <a:lstStyle/>
          <a:p>
            <a:endParaRPr lang="en-US"/>
          </a:p>
        </p:txBody>
      </p:sp>
      <p:grpSp>
        <p:nvGrpSpPr>
          <p:cNvPr id="3" name="Group 21"/>
          <p:cNvGrpSpPr>
            <a:grpSpLocks/>
          </p:cNvGrpSpPr>
          <p:nvPr/>
        </p:nvGrpSpPr>
        <p:grpSpPr bwMode="auto">
          <a:xfrm>
            <a:off x="3417888" y="3019425"/>
            <a:ext cx="150812" cy="142875"/>
            <a:chOff x="2153" y="1902"/>
            <a:chExt cx="95" cy="90"/>
          </a:xfrm>
        </p:grpSpPr>
        <p:sp>
          <p:nvSpPr>
            <p:cNvPr id="21609" name="Rectangle 22"/>
            <p:cNvSpPr>
              <a:spLocks noChangeArrowheads="1"/>
            </p:cNvSpPr>
            <p:nvPr/>
          </p:nvSpPr>
          <p:spPr bwMode="auto">
            <a:xfrm>
              <a:off x="2155" y="1927"/>
              <a:ext cx="76" cy="65"/>
            </a:xfrm>
            <a:prstGeom prst="rect">
              <a:avLst/>
            </a:prstGeom>
            <a:solidFill>
              <a:srgbClr val="DD0000"/>
            </a:solidFill>
            <a:ln w="12700">
              <a:solidFill>
                <a:srgbClr val="000000"/>
              </a:solidFill>
              <a:miter lim="800000"/>
              <a:headEnd/>
              <a:tailEnd/>
            </a:ln>
          </p:spPr>
          <p:txBody>
            <a:bodyPr>
              <a:prstTxWarp prst="textNoShape">
                <a:avLst/>
              </a:prstTxWarp>
            </a:bodyPr>
            <a:lstStyle/>
            <a:p>
              <a:endParaRPr lang="en-US"/>
            </a:p>
          </p:txBody>
        </p:sp>
        <p:grpSp>
          <p:nvGrpSpPr>
            <p:cNvPr id="4" name="Group 23"/>
            <p:cNvGrpSpPr>
              <a:grpSpLocks/>
            </p:cNvGrpSpPr>
            <p:nvPr/>
          </p:nvGrpSpPr>
          <p:grpSpPr bwMode="auto">
            <a:xfrm>
              <a:off x="2211" y="1902"/>
              <a:ext cx="37" cy="81"/>
              <a:chOff x="2211" y="1902"/>
              <a:chExt cx="37" cy="81"/>
            </a:xfrm>
          </p:grpSpPr>
          <p:sp>
            <p:nvSpPr>
              <p:cNvPr id="21616" name="Freeform 24"/>
              <p:cNvSpPr>
                <a:spLocks/>
              </p:cNvSpPr>
              <p:nvPr/>
            </p:nvSpPr>
            <p:spPr bwMode="auto">
              <a:xfrm>
                <a:off x="2222" y="1913"/>
                <a:ext cx="26" cy="70"/>
              </a:xfrm>
              <a:custGeom>
                <a:avLst/>
                <a:gdLst>
                  <a:gd name="T0" fmla="*/ 0 w 26"/>
                  <a:gd name="T1" fmla="*/ 70 h 70"/>
                  <a:gd name="T2" fmla="*/ 26 w 26"/>
                  <a:gd name="T3" fmla="*/ 56 h 70"/>
                  <a:gd name="T4" fmla="*/ 26 w 26"/>
                  <a:gd name="T5" fmla="*/ 0 h 70"/>
                  <a:gd name="T6" fmla="*/ 0 w 26"/>
                  <a:gd name="T7" fmla="*/ 14 h 70"/>
                  <a:gd name="T8" fmla="*/ 0 w 26"/>
                  <a:gd name="T9" fmla="*/ 70 h 70"/>
                  <a:gd name="T10" fmla="*/ 0 w 26"/>
                  <a:gd name="T11" fmla="*/ 70 h 70"/>
                  <a:gd name="T12" fmla="*/ 0 60000 65536"/>
                  <a:gd name="T13" fmla="*/ 0 60000 65536"/>
                  <a:gd name="T14" fmla="*/ 0 60000 65536"/>
                  <a:gd name="T15" fmla="*/ 0 60000 65536"/>
                  <a:gd name="T16" fmla="*/ 0 60000 65536"/>
                  <a:gd name="T17" fmla="*/ 0 60000 65536"/>
                  <a:gd name="T18" fmla="*/ 0 w 26"/>
                  <a:gd name="T19" fmla="*/ 0 h 70"/>
                  <a:gd name="T20" fmla="*/ 26 w 26"/>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26" h="70">
                    <a:moveTo>
                      <a:pt x="0" y="70"/>
                    </a:moveTo>
                    <a:lnTo>
                      <a:pt x="26" y="56"/>
                    </a:lnTo>
                    <a:lnTo>
                      <a:pt x="26" y="0"/>
                    </a:lnTo>
                    <a:lnTo>
                      <a:pt x="0" y="14"/>
                    </a:lnTo>
                    <a:lnTo>
                      <a:pt x="0" y="70"/>
                    </a:lnTo>
                    <a:close/>
                  </a:path>
                </a:pathLst>
              </a:custGeom>
              <a:solidFill>
                <a:srgbClr val="DD0000"/>
              </a:solidFill>
              <a:ln w="9525">
                <a:noFill/>
                <a:round/>
                <a:headEnd/>
                <a:tailEnd/>
              </a:ln>
            </p:spPr>
            <p:txBody>
              <a:bodyPr>
                <a:prstTxWarp prst="textNoShape">
                  <a:avLst/>
                </a:prstTxWarp>
              </a:bodyPr>
              <a:lstStyle/>
              <a:p>
                <a:endParaRPr lang="en-US"/>
              </a:p>
            </p:txBody>
          </p:sp>
          <p:sp>
            <p:nvSpPr>
              <p:cNvPr id="21617" name="Freeform 25"/>
              <p:cNvSpPr>
                <a:spLocks/>
              </p:cNvSpPr>
              <p:nvPr/>
            </p:nvSpPr>
            <p:spPr bwMode="auto">
              <a:xfrm>
                <a:off x="2211" y="1902"/>
                <a:ext cx="34" cy="78"/>
              </a:xfrm>
              <a:custGeom>
                <a:avLst/>
                <a:gdLst>
                  <a:gd name="T0" fmla="*/ 9 w 34"/>
                  <a:gd name="T1" fmla="*/ 78 h 78"/>
                  <a:gd name="T2" fmla="*/ 34 w 34"/>
                  <a:gd name="T3" fmla="*/ 53 h 78"/>
                  <a:gd name="T4" fmla="*/ 34 w 34"/>
                  <a:gd name="T5" fmla="*/ 0 h 78"/>
                  <a:gd name="T6" fmla="*/ 0 w 34"/>
                  <a:gd name="T7" fmla="*/ 14 h 78"/>
                  <a:gd name="T8" fmla="*/ 0 w 34"/>
                  <a:gd name="T9" fmla="*/ 78 h 78"/>
                  <a:gd name="T10" fmla="*/ 9 w 34"/>
                  <a:gd name="T11" fmla="*/ 78 h 78"/>
                  <a:gd name="T12" fmla="*/ 0 60000 65536"/>
                  <a:gd name="T13" fmla="*/ 0 60000 65536"/>
                  <a:gd name="T14" fmla="*/ 0 60000 65536"/>
                  <a:gd name="T15" fmla="*/ 0 60000 65536"/>
                  <a:gd name="T16" fmla="*/ 0 60000 65536"/>
                  <a:gd name="T17" fmla="*/ 0 60000 65536"/>
                  <a:gd name="T18" fmla="*/ 0 w 34"/>
                  <a:gd name="T19" fmla="*/ 0 h 78"/>
                  <a:gd name="T20" fmla="*/ 34 w 3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34" h="78">
                    <a:moveTo>
                      <a:pt x="9" y="78"/>
                    </a:moveTo>
                    <a:lnTo>
                      <a:pt x="34" y="53"/>
                    </a:lnTo>
                    <a:lnTo>
                      <a:pt x="34" y="0"/>
                    </a:lnTo>
                    <a:lnTo>
                      <a:pt x="0" y="14"/>
                    </a:lnTo>
                    <a:lnTo>
                      <a:pt x="0" y="78"/>
                    </a:lnTo>
                    <a:lnTo>
                      <a:pt x="9" y="78"/>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1611" name="Freeform 26"/>
            <p:cNvSpPr>
              <a:spLocks/>
            </p:cNvSpPr>
            <p:nvPr/>
          </p:nvSpPr>
          <p:spPr bwMode="auto">
            <a:xfrm>
              <a:off x="2211" y="1902"/>
              <a:ext cx="34" cy="78"/>
            </a:xfrm>
            <a:custGeom>
              <a:avLst/>
              <a:gdLst>
                <a:gd name="T0" fmla="*/ 9 w 34"/>
                <a:gd name="T1" fmla="*/ 78 h 78"/>
                <a:gd name="T2" fmla="*/ 34 w 34"/>
                <a:gd name="T3" fmla="*/ 53 h 78"/>
                <a:gd name="T4" fmla="*/ 34 w 34"/>
                <a:gd name="T5" fmla="*/ 0 h 78"/>
                <a:gd name="T6" fmla="*/ 0 w 34"/>
                <a:gd name="T7" fmla="*/ 14 h 78"/>
                <a:gd name="T8" fmla="*/ 0 w 34"/>
                <a:gd name="T9" fmla="*/ 78 h 78"/>
                <a:gd name="T10" fmla="*/ 0 60000 65536"/>
                <a:gd name="T11" fmla="*/ 0 60000 65536"/>
                <a:gd name="T12" fmla="*/ 0 60000 65536"/>
                <a:gd name="T13" fmla="*/ 0 60000 65536"/>
                <a:gd name="T14" fmla="*/ 0 60000 65536"/>
                <a:gd name="T15" fmla="*/ 0 w 34"/>
                <a:gd name="T16" fmla="*/ 0 h 78"/>
                <a:gd name="T17" fmla="*/ 34 w 34"/>
                <a:gd name="T18" fmla="*/ 78 h 78"/>
              </a:gdLst>
              <a:ahLst/>
              <a:cxnLst>
                <a:cxn ang="T10">
                  <a:pos x="T0" y="T1"/>
                </a:cxn>
                <a:cxn ang="T11">
                  <a:pos x="T2" y="T3"/>
                </a:cxn>
                <a:cxn ang="T12">
                  <a:pos x="T4" y="T5"/>
                </a:cxn>
                <a:cxn ang="T13">
                  <a:pos x="T6" y="T7"/>
                </a:cxn>
                <a:cxn ang="T14">
                  <a:pos x="T8" y="T9"/>
                </a:cxn>
              </a:cxnLst>
              <a:rect l="T15" t="T16" r="T17" b="T18"/>
              <a:pathLst>
                <a:path w="34" h="78">
                  <a:moveTo>
                    <a:pt x="9" y="78"/>
                  </a:moveTo>
                  <a:lnTo>
                    <a:pt x="34" y="53"/>
                  </a:lnTo>
                  <a:lnTo>
                    <a:pt x="34" y="0"/>
                  </a:lnTo>
                  <a:lnTo>
                    <a:pt x="0" y="14"/>
                  </a:lnTo>
                  <a:lnTo>
                    <a:pt x="0" y="78"/>
                  </a:lnTo>
                </a:path>
              </a:pathLst>
            </a:custGeom>
            <a:noFill/>
            <a:ln w="12700">
              <a:solidFill>
                <a:srgbClr val="000000"/>
              </a:solidFill>
              <a:round/>
              <a:headEnd/>
              <a:tailEnd/>
            </a:ln>
          </p:spPr>
          <p:txBody>
            <a:bodyPr>
              <a:prstTxWarp prst="textNoShape">
                <a:avLst/>
              </a:prstTxWarp>
            </a:bodyPr>
            <a:lstStyle/>
            <a:p>
              <a:endParaRPr lang="en-US"/>
            </a:p>
          </p:txBody>
        </p:sp>
        <p:grpSp>
          <p:nvGrpSpPr>
            <p:cNvPr id="5" name="Group 27"/>
            <p:cNvGrpSpPr>
              <a:grpSpLocks/>
            </p:cNvGrpSpPr>
            <p:nvPr/>
          </p:nvGrpSpPr>
          <p:grpSpPr bwMode="auto">
            <a:xfrm>
              <a:off x="2153" y="1902"/>
              <a:ext cx="95" cy="25"/>
              <a:chOff x="2153" y="1902"/>
              <a:chExt cx="95" cy="25"/>
            </a:xfrm>
          </p:grpSpPr>
          <p:sp>
            <p:nvSpPr>
              <p:cNvPr id="21614" name="Freeform 28"/>
              <p:cNvSpPr>
                <a:spLocks/>
              </p:cNvSpPr>
              <p:nvPr/>
            </p:nvSpPr>
            <p:spPr bwMode="auto">
              <a:xfrm>
                <a:off x="2155" y="1913"/>
                <a:ext cx="93" cy="14"/>
              </a:xfrm>
              <a:custGeom>
                <a:avLst/>
                <a:gdLst>
                  <a:gd name="T0" fmla="*/ 0 w 93"/>
                  <a:gd name="T1" fmla="*/ 14 h 14"/>
                  <a:gd name="T2" fmla="*/ 26 w 93"/>
                  <a:gd name="T3" fmla="*/ 0 h 14"/>
                  <a:gd name="T4" fmla="*/ 93 w 93"/>
                  <a:gd name="T5" fmla="*/ 0 h 14"/>
                  <a:gd name="T6" fmla="*/ 67 w 93"/>
                  <a:gd name="T7" fmla="*/ 14 h 14"/>
                  <a:gd name="T8" fmla="*/ 9 w 93"/>
                  <a:gd name="T9" fmla="*/ 14 h 14"/>
                  <a:gd name="T10" fmla="*/ 0 w 93"/>
                  <a:gd name="T11" fmla="*/ 14 h 14"/>
                  <a:gd name="T12" fmla="*/ 0 60000 65536"/>
                  <a:gd name="T13" fmla="*/ 0 60000 65536"/>
                  <a:gd name="T14" fmla="*/ 0 60000 65536"/>
                  <a:gd name="T15" fmla="*/ 0 60000 65536"/>
                  <a:gd name="T16" fmla="*/ 0 60000 65536"/>
                  <a:gd name="T17" fmla="*/ 0 60000 65536"/>
                  <a:gd name="T18" fmla="*/ 0 w 93"/>
                  <a:gd name="T19" fmla="*/ 0 h 14"/>
                  <a:gd name="T20" fmla="*/ 93 w 9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3" h="14">
                    <a:moveTo>
                      <a:pt x="0" y="14"/>
                    </a:moveTo>
                    <a:lnTo>
                      <a:pt x="26" y="0"/>
                    </a:lnTo>
                    <a:lnTo>
                      <a:pt x="93" y="0"/>
                    </a:lnTo>
                    <a:lnTo>
                      <a:pt x="67" y="14"/>
                    </a:lnTo>
                    <a:lnTo>
                      <a:pt x="9" y="14"/>
                    </a:lnTo>
                    <a:lnTo>
                      <a:pt x="0" y="14"/>
                    </a:lnTo>
                    <a:close/>
                  </a:path>
                </a:pathLst>
              </a:custGeom>
              <a:solidFill>
                <a:srgbClr val="DD0000"/>
              </a:solidFill>
              <a:ln w="9525">
                <a:noFill/>
                <a:round/>
                <a:headEnd/>
                <a:tailEnd/>
              </a:ln>
            </p:spPr>
            <p:txBody>
              <a:bodyPr>
                <a:prstTxWarp prst="textNoShape">
                  <a:avLst/>
                </a:prstTxWarp>
              </a:bodyPr>
              <a:lstStyle/>
              <a:p>
                <a:endParaRPr lang="en-US"/>
              </a:p>
            </p:txBody>
          </p:sp>
          <p:sp>
            <p:nvSpPr>
              <p:cNvPr id="21615" name="Freeform 29"/>
              <p:cNvSpPr>
                <a:spLocks/>
              </p:cNvSpPr>
              <p:nvPr/>
            </p:nvSpPr>
            <p:spPr bwMode="auto">
              <a:xfrm>
                <a:off x="2153" y="1902"/>
                <a:ext cx="92" cy="22"/>
              </a:xfrm>
              <a:custGeom>
                <a:avLst/>
                <a:gdLst>
                  <a:gd name="T0" fmla="*/ 0 w 92"/>
                  <a:gd name="T1" fmla="*/ 14 h 22"/>
                  <a:gd name="T2" fmla="*/ 25 w 92"/>
                  <a:gd name="T3" fmla="*/ 0 h 22"/>
                  <a:gd name="T4" fmla="*/ 92 w 92"/>
                  <a:gd name="T5" fmla="*/ 0 h 22"/>
                  <a:gd name="T6" fmla="*/ 67 w 92"/>
                  <a:gd name="T7" fmla="*/ 22 h 22"/>
                  <a:gd name="T8" fmla="*/ 0 w 92"/>
                  <a:gd name="T9" fmla="*/ 22 h 22"/>
                  <a:gd name="T10" fmla="*/ 0 w 92"/>
                  <a:gd name="T11" fmla="*/ 14 h 22"/>
                  <a:gd name="T12" fmla="*/ 0 60000 65536"/>
                  <a:gd name="T13" fmla="*/ 0 60000 65536"/>
                  <a:gd name="T14" fmla="*/ 0 60000 65536"/>
                  <a:gd name="T15" fmla="*/ 0 60000 65536"/>
                  <a:gd name="T16" fmla="*/ 0 60000 65536"/>
                  <a:gd name="T17" fmla="*/ 0 60000 65536"/>
                  <a:gd name="T18" fmla="*/ 0 w 92"/>
                  <a:gd name="T19" fmla="*/ 0 h 22"/>
                  <a:gd name="T20" fmla="*/ 92 w 9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92" h="22">
                    <a:moveTo>
                      <a:pt x="0" y="14"/>
                    </a:moveTo>
                    <a:lnTo>
                      <a:pt x="25" y="0"/>
                    </a:lnTo>
                    <a:lnTo>
                      <a:pt x="92" y="0"/>
                    </a:lnTo>
                    <a:lnTo>
                      <a:pt x="67" y="22"/>
                    </a:lnTo>
                    <a:lnTo>
                      <a:pt x="0" y="22"/>
                    </a:lnTo>
                    <a:lnTo>
                      <a:pt x="0" y="14"/>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1613" name="Freeform 30"/>
            <p:cNvSpPr>
              <a:spLocks/>
            </p:cNvSpPr>
            <p:nvPr/>
          </p:nvSpPr>
          <p:spPr bwMode="auto">
            <a:xfrm>
              <a:off x="2153" y="1902"/>
              <a:ext cx="92" cy="22"/>
            </a:xfrm>
            <a:custGeom>
              <a:avLst/>
              <a:gdLst>
                <a:gd name="T0" fmla="*/ 0 w 92"/>
                <a:gd name="T1" fmla="*/ 14 h 22"/>
                <a:gd name="T2" fmla="*/ 25 w 92"/>
                <a:gd name="T3" fmla="*/ 0 h 22"/>
                <a:gd name="T4" fmla="*/ 92 w 92"/>
                <a:gd name="T5" fmla="*/ 0 h 22"/>
                <a:gd name="T6" fmla="*/ 67 w 92"/>
                <a:gd name="T7" fmla="*/ 22 h 22"/>
                <a:gd name="T8" fmla="*/ 0 w 92"/>
                <a:gd name="T9" fmla="*/ 22 h 22"/>
                <a:gd name="T10" fmla="*/ 0 60000 65536"/>
                <a:gd name="T11" fmla="*/ 0 60000 65536"/>
                <a:gd name="T12" fmla="*/ 0 60000 65536"/>
                <a:gd name="T13" fmla="*/ 0 60000 65536"/>
                <a:gd name="T14" fmla="*/ 0 60000 65536"/>
                <a:gd name="T15" fmla="*/ 0 w 92"/>
                <a:gd name="T16" fmla="*/ 0 h 22"/>
                <a:gd name="T17" fmla="*/ 92 w 92"/>
                <a:gd name="T18" fmla="*/ 22 h 22"/>
              </a:gdLst>
              <a:ahLst/>
              <a:cxnLst>
                <a:cxn ang="T10">
                  <a:pos x="T0" y="T1"/>
                </a:cxn>
                <a:cxn ang="T11">
                  <a:pos x="T2" y="T3"/>
                </a:cxn>
                <a:cxn ang="T12">
                  <a:pos x="T4" y="T5"/>
                </a:cxn>
                <a:cxn ang="T13">
                  <a:pos x="T6" y="T7"/>
                </a:cxn>
                <a:cxn ang="T14">
                  <a:pos x="T8" y="T9"/>
                </a:cxn>
              </a:cxnLst>
              <a:rect l="T15" t="T16" r="T17" b="T18"/>
              <a:pathLst>
                <a:path w="92" h="22">
                  <a:moveTo>
                    <a:pt x="0" y="14"/>
                  </a:moveTo>
                  <a:lnTo>
                    <a:pt x="25" y="0"/>
                  </a:lnTo>
                  <a:lnTo>
                    <a:pt x="92" y="0"/>
                  </a:lnTo>
                  <a:lnTo>
                    <a:pt x="67" y="22"/>
                  </a:lnTo>
                  <a:lnTo>
                    <a:pt x="0" y="22"/>
                  </a:lnTo>
                </a:path>
              </a:pathLst>
            </a:custGeom>
            <a:noFill/>
            <a:ln w="12700">
              <a:solidFill>
                <a:srgbClr val="000000"/>
              </a:solidFill>
              <a:round/>
              <a:headEnd/>
              <a:tailEnd/>
            </a:ln>
          </p:spPr>
          <p:txBody>
            <a:bodyPr>
              <a:prstTxWarp prst="textNoShape">
                <a:avLst/>
              </a:prstTxWarp>
            </a:bodyPr>
            <a:lstStyle/>
            <a:p>
              <a:endParaRPr lang="en-US"/>
            </a:p>
          </p:txBody>
        </p:sp>
      </p:grpSp>
      <p:sp>
        <p:nvSpPr>
          <p:cNvPr id="21524" name="Line 31"/>
          <p:cNvSpPr>
            <a:spLocks noChangeShapeType="1"/>
          </p:cNvSpPr>
          <p:nvPr/>
        </p:nvSpPr>
        <p:spPr bwMode="auto">
          <a:xfrm>
            <a:off x="4273550" y="2619375"/>
            <a:ext cx="1588" cy="53975"/>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1525" name="Line 32"/>
          <p:cNvSpPr>
            <a:spLocks noChangeShapeType="1"/>
          </p:cNvSpPr>
          <p:nvPr/>
        </p:nvSpPr>
        <p:spPr bwMode="auto">
          <a:xfrm flipH="1">
            <a:off x="4221163" y="2633663"/>
            <a:ext cx="92075" cy="1587"/>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6" name="Group 33"/>
          <p:cNvGrpSpPr>
            <a:grpSpLocks/>
          </p:cNvGrpSpPr>
          <p:nvPr/>
        </p:nvGrpSpPr>
        <p:grpSpPr bwMode="auto">
          <a:xfrm>
            <a:off x="3101975" y="2482850"/>
            <a:ext cx="212725" cy="239713"/>
            <a:chOff x="1954" y="1564"/>
            <a:chExt cx="134" cy="151"/>
          </a:xfrm>
        </p:grpSpPr>
        <p:sp>
          <p:nvSpPr>
            <p:cNvPr id="21607" name="AutoShape 34"/>
            <p:cNvSpPr>
              <a:spLocks noChangeArrowheads="1"/>
            </p:cNvSpPr>
            <p:nvPr/>
          </p:nvSpPr>
          <p:spPr bwMode="auto">
            <a:xfrm>
              <a:off x="1954" y="1564"/>
              <a:ext cx="134" cy="151"/>
            </a:xfrm>
            <a:prstGeom prst="roundRect">
              <a:avLst>
                <a:gd name="adj" fmla="val 20894"/>
              </a:avLst>
            </a:prstGeom>
            <a:solidFill>
              <a:srgbClr val="BBBBBB"/>
            </a:solidFill>
            <a:ln w="12700">
              <a:solidFill>
                <a:srgbClr val="000000"/>
              </a:solidFill>
              <a:round/>
              <a:headEnd/>
              <a:tailEnd/>
            </a:ln>
          </p:spPr>
          <p:txBody>
            <a:bodyPr>
              <a:prstTxWarp prst="textNoShape">
                <a:avLst/>
              </a:prstTxWarp>
            </a:bodyPr>
            <a:lstStyle/>
            <a:p>
              <a:endParaRPr lang="en-US"/>
            </a:p>
          </p:txBody>
        </p:sp>
        <p:sp>
          <p:nvSpPr>
            <p:cNvPr id="21608" name="Oval 35"/>
            <p:cNvSpPr>
              <a:spLocks noChangeArrowheads="1"/>
            </p:cNvSpPr>
            <p:nvPr/>
          </p:nvSpPr>
          <p:spPr bwMode="auto">
            <a:xfrm>
              <a:off x="1954" y="1564"/>
              <a:ext cx="134" cy="33"/>
            </a:xfrm>
            <a:prstGeom prst="ellipse">
              <a:avLst/>
            </a:prstGeom>
            <a:solidFill>
              <a:srgbClr val="777777"/>
            </a:solidFill>
            <a:ln w="12700">
              <a:solidFill>
                <a:srgbClr val="000000"/>
              </a:solidFill>
              <a:round/>
              <a:headEnd/>
              <a:tailEnd/>
            </a:ln>
          </p:spPr>
          <p:txBody>
            <a:bodyPr>
              <a:prstTxWarp prst="textNoShape">
                <a:avLst/>
              </a:prstTxWarp>
            </a:bodyPr>
            <a:lstStyle/>
            <a:p>
              <a:endParaRPr lang="en-US"/>
            </a:p>
          </p:txBody>
        </p:sp>
      </p:grpSp>
      <p:grpSp>
        <p:nvGrpSpPr>
          <p:cNvPr id="7" name="Group 36"/>
          <p:cNvGrpSpPr>
            <a:grpSpLocks/>
          </p:cNvGrpSpPr>
          <p:nvPr/>
        </p:nvGrpSpPr>
        <p:grpSpPr bwMode="auto">
          <a:xfrm>
            <a:off x="4552950" y="2043113"/>
            <a:ext cx="333375" cy="363537"/>
            <a:chOff x="2868" y="1287"/>
            <a:chExt cx="210" cy="229"/>
          </a:xfrm>
        </p:grpSpPr>
        <p:sp>
          <p:nvSpPr>
            <p:cNvPr id="21605" name="AutoShape 37"/>
            <p:cNvSpPr>
              <a:spLocks noChangeArrowheads="1"/>
            </p:cNvSpPr>
            <p:nvPr/>
          </p:nvSpPr>
          <p:spPr bwMode="auto">
            <a:xfrm>
              <a:off x="2868" y="1304"/>
              <a:ext cx="210" cy="212"/>
            </a:xfrm>
            <a:prstGeom prst="roundRect">
              <a:avLst>
                <a:gd name="adj" fmla="val 16667"/>
              </a:avLst>
            </a:prstGeom>
            <a:solidFill>
              <a:srgbClr val="BBBBBB"/>
            </a:solidFill>
            <a:ln w="12700">
              <a:solidFill>
                <a:srgbClr val="000000"/>
              </a:solidFill>
              <a:round/>
              <a:headEnd/>
              <a:tailEnd/>
            </a:ln>
          </p:spPr>
          <p:txBody>
            <a:bodyPr>
              <a:prstTxWarp prst="textNoShape">
                <a:avLst/>
              </a:prstTxWarp>
            </a:bodyPr>
            <a:lstStyle/>
            <a:p>
              <a:endParaRPr lang="en-US"/>
            </a:p>
          </p:txBody>
        </p:sp>
        <p:sp>
          <p:nvSpPr>
            <p:cNvPr id="21606" name="Oval 38"/>
            <p:cNvSpPr>
              <a:spLocks noChangeArrowheads="1"/>
            </p:cNvSpPr>
            <p:nvPr/>
          </p:nvSpPr>
          <p:spPr bwMode="auto">
            <a:xfrm>
              <a:off x="2868" y="1287"/>
              <a:ext cx="210" cy="56"/>
            </a:xfrm>
            <a:prstGeom prst="ellipse">
              <a:avLst/>
            </a:prstGeom>
            <a:solidFill>
              <a:srgbClr val="777777"/>
            </a:solidFill>
            <a:ln w="12700">
              <a:solidFill>
                <a:srgbClr val="000000"/>
              </a:solidFill>
              <a:round/>
              <a:headEnd/>
              <a:tailEnd/>
            </a:ln>
          </p:spPr>
          <p:txBody>
            <a:bodyPr>
              <a:prstTxWarp prst="textNoShape">
                <a:avLst/>
              </a:prstTxWarp>
            </a:bodyPr>
            <a:lstStyle/>
            <a:p>
              <a:endParaRPr lang="en-US"/>
            </a:p>
          </p:txBody>
        </p:sp>
      </p:grpSp>
      <p:grpSp>
        <p:nvGrpSpPr>
          <p:cNvPr id="8" name="Group 39"/>
          <p:cNvGrpSpPr>
            <a:grpSpLocks/>
          </p:cNvGrpSpPr>
          <p:nvPr/>
        </p:nvGrpSpPr>
        <p:grpSpPr bwMode="auto">
          <a:xfrm>
            <a:off x="3549650" y="2070100"/>
            <a:ext cx="444500" cy="247650"/>
            <a:chOff x="2236" y="1304"/>
            <a:chExt cx="280" cy="156"/>
          </a:xfrm>
        </p:grpSpPr>
        <p:grpSp>
          <p:nvGrpSpPr>
            <p:cNvPr id="9" name="Group 40"/>
            <p:cNvGrpSpPr>
              <a:grpSpLocks/>
            </p:cNvGrpSpPr>
            <p:nvPr/>
          </p:nvGrpSpPr>
          <p:grpSpPr bwMode="auto">
            <a:xfrm>
              <a:off x="2455" y="1323"/>
              <a:ext cx="61" cy="76"/>
              <a:chOff x="2455" y="1323"/>
              <a:chExt cx="61" cy="76"/>
            </a:xfrm>
          </p:grpSpPr>
          <p:sp>
            <p:nvSpPr>
              <p:cNvPr id="21603" name="Freeform 41"/>
              <p:cNvSpPr>
                <a:spLocks/>
              </p:cNvSpPr>
              <p:nvPr/>
            </p:nvSpPr>
            <p:spPr bwMode="auto">
              <a:xfrm>
                <a:off x="2466" y="1335"/>
                <a:ext cx="50" cy="64"/>
              </a:xfrm>
              <a:custGeom>
                <a:avLst/>
                <a:gdLst>
                  <a:gd name="T0" fmla="*/ 0 w 50"/>
                  <a:gd name="T1" fmla="*/ 25 h 64"/>
                  <a:gd name="T2" fmla="*/ 50 w 50"/>
                  <a:gd name="T3" fmla="*/ 0 h 64"/>
                  <a:gd name="T4" fmla="*/ 25 w 50"/>
                  <a:gd name="T5" fmla="*/ 64 h 64"/>
                  <a:gd name="T6" fmla="*/ 0 w 50"/>
                  <a:gd name="T7" fmla="*/ 30 h 64"/>
                  <a:gd name="T8" fmla="*/ 0 w 50"/>
                  <a:gd name="T9" fmla="*/ 25 h 64"/>
                  <a:gd name="T10" fmla="*/ 0 60000 65536"/>
                  <a:gd name="T11" fmla="*/ 0 60000 65536"/>
                  <a:gd name="T12" fmla="*/ 0 60000 65536"/>
                  <a:gd name="T13" fmla="*/ 0 60000 65536"/>
                  <a:gd name="T14" fmla="*/ 0 60000 65536"/>
                  <a:gd name="T15" fmla="*/ 0 w 50"/>
                  <a:gd name="T16" fmla="*/ 0 h 64"/>
                  <a:gd name="T17" fmla="*/ 50 w 50"/>
                  <a:gd name="T18" fmla="*/ 64 h 64"/>
                </a:gdLst>
                <a:ahLst/>
                <a:cxnLst>
                  <a:cxn ang="T10">
                    <a:pos x="T0" y="T1"/>
                  </a:cxn>
                  <a:cxn ang="T11">
                    <a:pos x="T2" y="T3"/>
                  </a:cxn>
                  <a:cxn ang="T12">
                    <a:pos x="T4" y="T5"/>
                  </a:cxn>
                  <a:cxn ang="T13">
                    <a:pos x="T6" y="T7"/>
                  </a:cxn>
                  <a:cxn ang="T14">
                    <a:pos x="T8" y="T9"/>
                  </a:cxn>
                </a:cxnLst>
                <a:rect l="T15" t="T16" r="T17" b="T18"/>
                <a:pathLst>
                  <a:path w="50" h="64">
                    <a:moveTo>
                      <a:pt x="0" y="25"/>
                    </a:moveTo>
                    <a:lnTo>
                      <a:pt x="50" y="0"/>
                    </a:lnTo>
                    <a:lnTo>
                      <a:pt x="25" y="64"/>
                    </a:lnTo>
                    <a:lnTo>
                      <a:pt x="0" y="30"/>
                    </a:lnTo>
                    <a:lnTo>
                      <a:pt x="0" y="25"/>
                    </a:lnTo>
                    <a:close/>
                  </a:path>
                </a:pathLst>
              </a:custGeom>
              <a:solidFill>
                <a:srgbClr val="FFCC00"/>
              </a:solidFill>
              <a:ln w="9525">
                <a:noFill/>
                <a:round/>
                <a:headEnd/>
                <a:tailEnd/>
              </a:ln>
            </p:spPr>
            <p:txBody>
              <a:bodyPr>
                <a:prstTxWarp prst="textNoShape">
                  <a:avLst/>
                </a:prstTxWarp>
              </a:bodyPr>
              <a:lstStyle/>
              <a:p>
                <a:endParaRPr lang="en-US"/>
              </a:p>
            </p:txBody>
          </p:sp>
          <p:sp>
            <p:nvSpPr>
              <p:cNvPr id="21604" name="Freeform 42"/>
              <p:cNvSpPr>
                <a:spLocks/>
              </p:cNvSpPr>
              <p:nvPr/>
            </p:nvSpPr>
            <p:spPr bwMode="auto">
              <a:xfrm>
                <a:off x="2455" y="1323"/>
                <a:ext cx="50" cy="70"/>
              </a:xfrm>
              <a:custGeom>
                <a:avLst/>
                <a:gdLst>
                  <a:gd name="T0" fmla="*/ 0 w 50"/>
                  <a:gd name="T1" fmla="*/ 23 h 70"/>
                  <a:gd name="T2" fmla="*/ 50 w 50"/>
                  <a:gd name="T3" fmla="*/ 0 h 70"/>
                  <a:gd name="T4" fmla="*/ 25 w 50"/>
                  <a:gd name="T5" fmla="*/ 70 h 70"/>
                  <a:gd name="T6" fmla="*/ 0 w 50"/>
                  <a:gd name="T7" fmla="*/ 40 h 70"/>
                  <a:gd name="T8" fmla="*/ 0 w 50"/>
                  <a:gd name="T9" fmla="*/ 23 h 70"/>
                  <a:gd name="T10" fmla="*/ 0 60000 65536"/>
                  <a:gd name="T11" fmla="*/ 0 60000 65536"/>
                  <a:gd name="T12" fmla="*/ 0 60000 65536"/>
                  <a:gd name="T13" fmla="*/ 0 60000 65536"/>
                  <a:gd name="T14" fmla="*/ 0 60000 65536"/>
                  <a:gd name="T15" fmla="*/ 0 w 50"/>
                  <a:gd name="T16" fmla="*/ 0 h 70"/>
                  <a:gd name="T17" fmla="*/ 50 w 50"/>
                  <a:gd name="T18" fmla="*/ 70 h 70"/>
                </a:gdLst>
                <a:ahLst/>
                <a:cxnLst>
                  <a:cxn ang="T10">
                    <a:pos x="T0" y="T1"/>
                  </a:cxn>
                  <a:cxn ang="T11">
                    <a:pos x="T2" y="T3"/>
                  </a:cxn>
                  <a:cxn ang="T12">
                    <a:pos x="T4" y="T5"/>
                  </a:cxn>
                  <a:cxn ang="T13">
                    <a:pos x="T6" y="T7"/>
                  </a:cxn>
                  <a:cxn ang="T14">
                    <a:pos x="T8" y="T9"/>
                  </a:cxn>
                </a:cxnLst>
                <a:rect l="T15" t="T16" r="T17" b="T18"/>
                <a:pathLst>
                  <a:path w="50" h="70">
                    <a:moveTo>
                      <a:pt x="0" y="23"/>
                    </a:moveTo>
                    <a:lnTo>
                      <a:pt x="50" y="0"/>
                    </a:lnTo>
                    <a:lnTo>
                      <a:pt x="25" y="70"/>
                    </a:lnTo>
                    <a:lnTo>
                      <a:pt x="0" y="40"/>
                    </a:lnTo>
                    <a:lnTo>
                      <a:pt x="0" y="23"/>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1595" name="Freeform 43"/>
            <p:cNvSpPr>
              <a:spLocks/>
            </p:cNvSpPr>
            <p:nvPr/>
          </p:nvSpPr>
          <p:spPr bwMode="auto">
            <a:xfrm>
              <a:off x="2455" y="1323"/>
              <a:ext cx="50" cy="70"/>
            </a:xfrm>
            <a:custGeom>
              <a:avLst/>
              <a:gdLst>
                <a:gd name="T0" fmla="*/ 0 w 50"/>
                <a:gd name="T1" fmla="*/ 23 h 70"/>
                <a:gd name="T2" fmla="*/ 50 w 50"/>
                <a:gd name="T3" fmla="*/ 0 h 70"/>
                <a:gd name="T4" fmla="*/ 25 w 50"/>
                <a:gd name="T5" fmla="*/ 70 h 70"/>
                <a:gd name="T6" fmla="*/ 0 w 50"/>
                <a:gd name="T7" fmla="*/ 40 h 70"/>
                <a:gd name="T8" fmla="*/ 0 60000 65536"/>
                <a:gd name="T9" fmla="*/ 0 60000 65536"/>
                <a:gd name="T10" fmla="*/ 0 60000 65536"/>
                <a:gd name="T11" fmla="*/ 0 60000 65536"/>
                <a:gd name="T12" fmla="*/ 0 w 50"/>
                <a:gd name="T13" fmla="*/ 0 h 70"/>
                <a:gd name="T14" fmla="*/ 50 w 50"/>
                <a:gd name="T15" fmla="*/ 70 h 70"/>
              </a:gdLst>
              <a:ahLst/>
              <a:cxnLst>
                <a:cxn ang="T8">
                  <a:pos x="T0" y="T1"/>
                </a:cxn>
                <a:cxn ang="T9">
                  <a:pos x="T2" y="T3"/>
                </a:cxn>
                <a:cxn ang="T10">
                  <a:pos x="T4" y="T5"/>
                </a:cxn>
                <a:cxn ang="T11">
                  <a:pos x="T6" y="T7"/>
                </a:cxn>
              </a:cxnLst>
              <a:rect l="T12" t="T13" r="T14" b="T15"/>
              <a:pathLst>
                <a:path w="50" h="70">
                  <a:moveTo>
                    <a:pt x="0" y="23"/>
                  </a:moveTo>
                  <a:lnTo>
                    <a:pt x="50" y="0"/>
                  </a:lnTo>
                  <a:lnTo>
                    <a:pt x="25" y="70"/>
                  </a:lnTo>
                  <a:lnTo>
                    <a:pt x="0" y="40"/>
                  </a:lnTo>
                </a:path>
              </a:pathLst>
            </a:custGeom>
            <a:noFill/>
            <a:ln w="12700">
              <a:solidFill>
                <a:srgbClr val="000000"/>
              </a:solidFill>
              <a:round/>
              <a:headEnd/>
              <a:tailEnd/>
            </a:ln>
          </p:spPr>
          <p:txBody>
            <a:bodyPr>
              <a:prstTxWarp prst="textNoShape">
                <a:avLst/>
              </a:prstTxWarp>
            </a:bodyPr>
            <a:lstStyle/>
            <a:p>
              <a:endParaRPr lang="en-US"/>
            </a:p>
          </p:txBody>
        </p:sp>
        <p:sp>
          <p:nvSpPr>
            <p:cNvPr id="21596" name="Oval 44"/>
            <p:cNvSpPr>
              <a:spLocks noChangeArrowheads="1"/>
            </p:cNvSpPr>
            <p:nvPr/>
          </p:nvSpPr>
          <p:spPr bwMode="auto">
            <a:xfrm>
              <a:off x="2306" y="1351"/>
              <a:ext cx="210" cy="109"/>
            </a:xfrm>
            <a:prstGeom prst="ellipse">
              <a:avLst/>
            </a:prstGeom>
            <a:solidFill>
              <a:srgbClr val="FFCC00"/>
            </a:solidFill>
            <a:ln w="12700">
              <a:solidFill>
                <a:srgbClr val="000000"/>
              </a:solidFill>
              <a:round/>
              <a:headEnd/>
              <a:tailEnd/>
            </a:ln>
          </p:spPr>
          <p:txBody>
            <a:bodyPr>
              <a:prstTxWarp prst="textNoShape">
                <a:avLst/>
              </a:prstTxWarp>
            </a:bodyPr>
            <a:lstStyle/>
            <a:p>
              <a:endParaRPr lang="en-US"/>
            </a:p>
          </p:txBody>
        </p:sp>
        <p:sp>
          <p:nvSpPr>
            <p:cNvPr id="21597" name="Oval 45"/>
            <p:cNvSpPr>
              <a:spLocks noChangeArrowheads="1"/>
            </p:cNvSpPr>
            <p:nvPr/>
          </p:nvSpPr>
          <p:spPr bwMode="auto">
            <a:xfrm>
              <a:off x="2281" y="1304"/>
              <a:ext cx="92" cy="78"/>
            </a:xfrm>
            <a:prstGeom prst="ellipse">
              <a:avLst/>
            </a:prstGeom>
            <a:solidFill>
              <a:srgbClr val="FFCC00"/>
            </a:solidFill>
            <a:ln w="12700">
              <a:solidFill>
                <a:srgbClr val="000000"/>
              </a:solidFill>
              <a:round/>
              <a:headEnd/>
              <a:tailEnd/>
            </a:ln>
          </p:spPr>
          <p:txBody>
            <a:bodyPr>
              <a:prstTxWarp prst="textNoShape">
                <a:avLst/>
              </a:prstTxWarp>
            </a:bodyPr>
            <a:lstStyle/>
            <a:p>
              <a:endParaRPr lang="en-US"/>
            </a:p>
          </p:txBody>
        </p:sp>
        <p:grpSp>
          <p:nvGrpSpPr>
            <p:cNvPr id="10" name="Group 46"/>
            <p:cNvGrpSpPr>
              <a:grpSpLocks/>
            </p:cNvGrpSpPr>
            <p:nvPr/>
          </p:nvGrpSpPr>
          <p:grpSpPr bwMode="auto">
            <a:xfrm>
              <a:off x="2236" y="1323"/>
              <a:ext cx="62" cy="42"/>
              <a:chOff x="2236" y="1323"/>
              <a:chExt cx="62" cy="42"/>
            </a:xfrm>
          </p:grpSpPr>
          <p:sp>
            <p:nvSpPr>
              <p:cNvPr id="21601" name="Freeform 47"/>
              <p:cNvSpPr>
                <a:spLocks/>
              </p:cNvSpPr>
              <p:nvPr/>
            </p:nvSpPr>
            <p:spPr bwMode="auto">
              <a:xfrm>
                <a:off x="2239" y="1335"/>
                <a:ext cx="59" cy="30"/>
              </a:xfrm>
              <a:custGeom>
                <a:avLst/>
                <a:gdLst>
                  <a:gd name="T0" fmla="*/ 42 w 59"/>
                  <a:gd name="T1" fmla="*/ 0 h 30"/>
                  <a:gd name="T2" fmla="*/ 0 w 59"/>
                  <a:gd name="T3" fmla="*/ 25 h 30"/>
                  <a:gd name="T4" fmla="*/ 59 w 59"/>
                  <a:gd name="T5" fmla="*/ 30 h 30"/>
                  <a:gd name="T6" fmla="*/ 51 w 59"/>
                  <a:gd name="T7" fmla="*/ 8 h 30"/>
                  <a:gd name="T8" fmla="*/ 42 w 59"/>
                  <a:gd name="T9" fmla="*/ 0 h 30"/>
                  <a:gd name="T10" fmla="*/ 0 60000 65536"/>
                  <a:gd name="T11" fmla="*/ 0 60000 65536"/>
                  <a:gd name="T12" fmla="*/ 0 60000 65536"/>
                  <a:gd name="T13" fmla="*/ 0 60000 65536"/>
                  <a:gd name="T14" fmla="*/ 0 60000 65536"/>
                  <a:gd name="T15" fmla="*/ 0 w 59"/>
                  <a:gd name="T16" fmla="*/ 0 h 30"/>
                  <a:gd name="T17" fmla="*/ 59 w 59"/>
                  <a:gd name="T18" fmla="*/ 30 h 30"/>
                </a:gdLst>
                <a:ahLst/>
                <a:cxnLst>
                  <a:cxn ang="T10">
                    <a:pos x="T0" y="T1"/>
                  </a:cxn>
                  <a:cxn ang="T11">
                    <a:pos x="T2" y="T3"/>
                  </a:cxn>
                  <a:cxn ang="T12">
                    <a:pos x="T4" y="T5"/>
                  </a:cxn>
                  <a:cxn ang="T13">
                    <a:pos x="T6" y="T7"/>
                  </a:cxn>
                  <a:cxn ang="T14">
                    <a:pos x="T8" y="T9"/>
                  </a:cxn>
                </a:cxnLst>
                <a:rect l="T15" t="T16" r="T17" b="T18"/>
                <a:pathLst>
                  <a:path w="59" h="30">
                    <a:moveTo>
                      <a:pt x="42" y="0"/>
                    </a:moveTo>
                    <a:lnTo>
                      <a:pt x="0" y="25"/>
                    </a:lnTo>
                    <a:lnTo>
                      <a:pt x="59" y="30"/>
                    </a:lnTo>
                    <a:lnTo>
                      <a:pt x="51" y="8"/>
                    </a:lnTo>
                    <a:lnTo>
                      <a:pt x="42" y="0"/>
                    </a:lnTo>
                    <a:close/>
                  </a:path>
                </a:pathLst>
              </a:custGeom>
              <a:solidFill>
                <a:srgbClr val="FF6600"/>
              </a:solidFill>
              <a:ln w="9525">
                <a:noFill/>
                <a:round/>
                <a:headEnd/>
                <a:tailEnd/>
              </a:ln>
            </p:spPr>
            <p:txBody>
              <a:bodyPr>
                <a:prstTxWarp prst="textNoShape">
                  <a:avLst/>
                </a:prstTxWarp>
              </a:bodyPr>
              <a:lstStyle/>
              <a:p>
                <a:endParaRPr lang="en-US"/>
              </a:p>
            </p:txBody>
          </p:sp>
          <p:sp>
            <p:nvSpPr>
              <p:cNvPr id="21602" name="Freeform 48"/>
              <p:cNvSpPr>
                <a:spLocks/>
              </p:cNvSpPr>
              <p:nvPr/>
            </p:nvSpPr>
            <p:spPr bwMode="auto">
              <a:xfrm>
                <a:off x="2236" y="1323"/>
                <a:ext cx="59" cy="31"/>
              </a:xfrm>
              <a:custGeom>
                <a:avLst/>
                <a:gdLst>
                  <a:gd name="T0" fmla="*/ 42 w 59"/>
                  <a:gd name="T1" fmla="*/ 0 h 31"/>
                  <a:gd name="T2" fmla="*/ 0 w 59"/>
                  <a:gd name="T3" fmla="*/ 23 h 31"/>
                  <a:gd name="T4" fmla="*/ 59 w 59"/>
                  <a:gd name="T5" fmla="*/ 31 h 31"/>
                  <a:gd name="T6" fmla="*/ 42 w 59"/>
                  <a:gd name="T7" fmla="*/ 9 h 31"/>
                  <a:gd name="T8" fmla="*/ 42 w 59"/>
                  <a:gd name="T9" fmla="*/ 0 h 31"/>
                  <a:gd name="T10" fmla="*/ 0 60000 65536"/>
                  <a:gd name="T11" fmla="*/ 0 60000 65536"/>
                  <a:gd name="T12" fmla="*/ 0 60000 65536"/>
                  <a:gd name="T13" fmla="*/ 0 60000 65536"/>
                  <a:gd name="T14" fmla="*/ 0 60000 65536"/>
                  <a:gd name="T15" fmla="*/ 0 w 59"/>
                  <a:gd name="T16" fmla="*/ 0 h 31"/>
                  <a:gd name="T17" fmla="*/ 59 w 59"/>
                  <a:gd name="T18" fmla="*/ 31 h 31"/>
                </a:gdLst>
                <a:ahLst/>
                <a:cxnLst>
                  <a:cxn ang="T10">
                    <a:pos x="T0" y="T1"/>
                  </a:cxn>
                  <a:cxn ang="T11">
                    <a:pos x="T2" y="T3"/>
                  </a:cxn>
                  <a:cxn ang="T12">
                    <a:pos x="T4" y="T5"/>
                  </a:cxn>
                  <a:cxn ang="T13">
                    <a:pos x="T6" y="T7"/>
                  </a:cxn>
                  <a:cxn ang="T14">
                    <a:pos x="T8" y="T9"/>
                  </a:cxn>
                </a:cxnLst>
                <a:rect l="T15" t="T16" r="T17" b="T18"/>
                <a:pathLst>
                  <a:path w="59" h="31">
                    <a:moveTo>
                      <a:pt x="42" y="0"/>
                    </a:moveTo>
                    <a:lnTo>
                      <a:pt x="0" y="23"/>
                    </a:lnTo>
                    <a:lnTo>
                      <a:pt x="59" y="31"/>
                    </a:lnTo>
                    <a:lnTo>
                      <a:pt x="42" y="9"/>
                    </a:lnTo>
                    <a:lnTo>
                      <a:pt x="42" y="0"/>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1599" name="Freeform 49"/>
            <p:cNvSpPr>
              <a:spLocks/>
            </p:cNvSpPr>
            <p:nvPr/>
          </p:nvSpPr>
          <p:spPr bwMode="auto">
            <a:xfrm>
              <a:off x="2236" y="1323"/>
              <a:ext cx="59" cy="31"/>
            </a:xfrm>
            <a:custGeom>
              <a:avLst/>
              <a:gdLst>
                <a:gd name="T0" fmla="*/ 42 w 59"/>
                <a:gd name="T1" fmla="*/ 0 h 31"/>
                <a:gd name="T2" fmla="*/ 0 w 59"/>
                <a:gd name="T3" fmla="*/ 23 h 31"/>
                <a:gd name="T4" fmla="*/ 59 w 59"/>
                <a:gd name="T5" fmla="*/ 31 h 31"/>
                <a:gd name="T6" fmla="*/ 42 w 59"/>
                <a:gd name="T7" fmla="*/ 9 h 31"/>
                <a:gd name="T8" fmla="*/ 0 60000 65536"/>
                <a:gd name="T9" fmla="*/ 0 60000 65536"/>
                <a:gd name="T10" fmla="*/ 0 60000 65536"/>
                <a:gd name="T11" fmla="*/ 0 60000 65536"/>
                <a:gd name="T12" fmla="*/ 0 w 59"/>
                <a:gd name="T13" fmla="*/ 0 h 31"/>
                <a:gd name="T14" fmla="*/ 59 w 59"/>
                <a:gd name="T15" fmla="*/ 31 h 31"/>
              </a:gdLst>
              <a:ahLst/>
              <a:cxnLst>
                <a:cxn ang="T8">
                  <a:pos x="T0" y="T1"/>
                </a:cxn>
                <a:cxn ang="T9">
                  <a:pos x="T2" y="T3"/>
                </a:cxn>
                <a:cxn ang="T10">
                  <a:pos x="T4" y="T5"/>
                </a:cxn>
                <a:cxn ang="T11">
                  <a:pos x="T6" y="T7"/>
                </a:cxn>
              </a:cxnLst>
              <a:rect l="T12" t="T13" r="T14" b="T15"/>
              <a:pathLst>
                <a:path w="59" h="31">
                  <a:moveTo>
                    <a:pt x="42" y="0"/>
                  </a:moveTo>
                  <a:lnTo>
                    <a:pt x="0" y="23"/>
                  </a:lnTo>
                  <a:lnTo>
                    <a:pt x="59" y="31"/>
                  </a:lnTo>
                  <a:lnTo>
                    <a:pt x="42" y="9"/>
                  </a:lnTo>
                </a:path>
              </a:pathLst>
            </a:custGeom>
            <a:noFill/>
            <a:ln w="12700">
              <a:solidFill>
                <a:srgbClr val="000000"/>
              </a:solidFill>
              <a:round/>
              <a:headEnd/>
              <a:tailEnd/>
            </a:ln>
          </p:spPr>
          <p:txBody>
            <a:bodyPr>
              <a:prstTxWarp prst="textNoShape">
                <a:avLst/>
              </a:prstTxWarp>
            </a:bodyPr>
            <a:lstStyle/>
            <a:p>
              <a:endParaRPr lang="en-US"/>
            </a:p>
          </p:txBody>
        </p:sp>
        <p:sp>
          <p:nvSpPr>
            <p:cNvPr id="21600" name="Oval 50"/>
            <p:cNvSpPr>
              <a:spLocks noChangeArrowheads="1"/>
            </p:cNvSpPr>
            <p:nvPr/>
          </p:nvSpPr>
          <p:spPr bwMode="auto">
            <a:xfrm>
              <a:off x="2306" y="1326"/>
              <a:ext cx="17" cy="25"/>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grpSp>
      <p:grpSp>
        <p:nvGrpSpPr>
          <p:cNvPr id="11" name="Group 51"/>
          <p:cNvGrpSpPr>
            <a:grpSpLocks/>
          </p:cNvGrpSpPr>
          <p:nvPr/>
        </p:nvGrpSpPr>
        <p:grpSpPr bwMode="auto">
          <a:xfrm>
            <a:off x="4441825" y="2992438"/>
            <a:ext cx="550863" cy="257175"/>
            <a:chOff x="2798" y="1885"/>
            <a:chExt cx="347" cy="162"/>
          </a:xfrm>
        </p:grpSpPr>
        <p:sp>
          <p:nvSpPr>
            <p:cNvPr id="21592" name="Freeform 52"/>
            <p:cNvSpPr>
              <a:spLocks/>
            </p:cNvSpPr>
            <p:nvPr/>
          </p:nvSpPr>
          <p:spPr bwMode="auto">
            <a:xfrm>
              <a:off x="2801" y="1896"/>
              <a:ext cx="344" cy="151"/>
            </a:xfrm>
            <a:custGeom>
              <a:avLst/>
              <a:gdLst>
                <a:gd name="T0" fmla="*/ 0 w 344"/>
                <a:gd name="T1" fmla="*/ 104 h 151"/>
                <a:gd name="T2" fmla="*/ 319 w 344"/>
                <a:gd name="T3" fmla="*/ 0 h 151"/>
                <a:gd name="T4" fmla="*/ 344 w 344"/>
                <a:gd name="T5" fmla="*/ 31 h 151"/>
                <a:gd name="T6" fmla="*/ 50 w 344"/>
                <a:gd name="T7" fmla="*/ 151 h 151"/>
                <a:gd name="T8" fmla="*/ 8 w 344"/>
                <a:gd name="T9" fmla="*/ 104 h 151"/>
                <a:gd name="T10" fmla="*/ 0 w 344"/>
                <a:gd name="T11" fmla="*/ 104 h 151"/>
                <a:gd name="T12" fmla="*/ 0 60000 65536"/>
                <a:gd name="T13" fmla="*/ 0 60000 65536"/>
                <a:gd name="T14" fmla="*/ 0 60000 65536"/>
                <a:gd name="T15" fmla="*/ 0 60000 65536"/>
                <a:gd name="T16" fmla="*/ 0 60000 65536"/>
                <a:gd name="T17" fmla="*/ 0 60000 65536"/>
                <a:gd name="T18" fmla="*/ 0 w 344"/>
                <a:gd name="T19" fmla="*/ 0 h 151"/>
                <a:gd name="T20" fmla="*/ 344 w 344"/>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344" h="151">
                  <a:moveTo>
                    <a:pt x="0" y="104"/>
                  </a:moveTo>
                  <a:lnTo>
                    <a:pt x="319" y="0"/>
                  </a:lnTo>
                  <a:lnTo>
                    <a:pt x="344" y="31"/>
                  </a:lnTo>
                  <a:lnTo>
                    <a:pt x="50" y="151"/>
                  </a:lnTo>
                  <a:lnTo>
                    <a:pt x="8" y="104"/>
                  </a:lnTo>
                  <a:lnTo>
                    <a:pt x="0" y="104"/>
                  </a:lnTo>
                  <a:close/>
                </a:path>
              </a:pathLst>
            </a:custGeom>
            <a:solidFill>
              <a:srgbClr val="663300"/>
            </a:solidFill>
            <a:ln w="9525">
              <a:noFill/>
              <a:round/>
              <a:headEnd/>
              <a:tailEnd/>
            </a:ln>
          </p:spPr>
          <p:txBody>
            <a:bodyPr>
              <a:prstTxWarp prst="textNoShape">
                <a:avLst/>
              </a:prstTxWarp>
            </a:bodyPr>
            <a:lstStyle/>
            <a:p>
              <a:endParaRPr lang="en-US"/>
            </a:p>
          </p:txBody>
        </p:sp>
        <p:sp>
          <p:nvSpPr>
            <p:cNvPr id="21593" name="Freeform 53"/>
            <p:cNvSpPr>
              <a:spLocks/>
            </p:cNvSpPr>
            <p:nvPr/>
          </p:nvSpPr>
          <p:spPr bwMode="auto">
            <a:xfrm>
              <a:off x="2798" y="1885"/>
              <a:ext cx="336" cy="151"/>
            </a:xfrm>
            <a:custGeom>
              <a:avLst/>
              <a:gdLst>
                <a:gd name="T0" fmla="*/ 0 w 336"/>
                <a:gd name="T1" fmla="*/ 104 h 151"/>
                <a:gd name="T2" fmla="*/ 311 w 336"/>
                <a:gd name="T3" fmla="*/ 0 h 151"/>
                <a:gd name="T4" fmla="*/ 336 w 336"/>
                <a:gd name="T5" fmla="*/ 31 h 151"/>
                <a:gd name="T6" fmla="*/ 51 w 336"/>
                <a:gd name="T7" fmla="*/ 151 h 151"/>
                <a:gd name="T8" fmla="*/ 9 w 336"/>
                <a:gd name="T9" fmla="*/ 104 h 151"/>
                <a:gd name="T10" fmla="*/ 0 w 336"/>
                <a:gd name="T11" fmla="*/ 104 h 151"/>
                <a:gd name="T12" fmla="*/ 0 60000 65536"/>
                <a:gd name="T13" fmla="*/ 0 60000 65536"/>
                <a:gd name="T14" fmla="*/ 0 60000 65536"/>
                <a:gd name="T15" fmla="*/ 0 60000 65536"/>
                <a:gd name="T16" fmla="*/ 0 60000 65536"/>
                <a:gd name="T17" fmla="*/ 0 60000 65536"/>
                <a:gd name="T18" fmla="*/ 0 w 336"/>
                <a:gd name="T19" fmla="*/ 0 h 151"/>
                <a:gd name="T20" fmla="*/ 336 w 336"/>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336" h="151">
                  <a:moveTo>
                    <a:pt x="0" y="104"/>
                  </a:moveTo>
                  <a:lnTo>
                    <a:pt x="311" y="0"/>
                  </a:lnTo>
                  <a:lnTo>
                    <a:pt x="336" y="31"/>
                  </a:lnTo>
                  <a:lnTo>
                    <a:pt x="51" y="151"/>
                  </a:lnTo>
                  <a:lnTo>
                    <a:pt x="9" y="104"/>
                  </a:lnTo>
                  <a:lnTo>
                    <a:pt x="0" y="104"/>
                  </a:lnTo>
                  <a:close/>
                </a:path>
              </a:pathLst>
            </a:custGeom>
            <a:noFill/>
            <a:ln w="12700">
              <a:solidFill>
                <a:srgbClr val="440000"/>
              </a:solidFill>
              <a:round/>
              <a:headEnd/>
              <a:tailEnd/>
            </a:ln>
          </p:spPr>
          <p:txBody>
            <a:bodyPr>
              <a:prstTxWarp prst="textNoShape">
                <a:avLst/>
              </a:prstTxWarp>
            </a:bodyPr>
            <a:lstStyle/>
            <a:p>
              <a:endParaRPr lang="en-US"/>
            </a:p>
          </p:txBody>
        </p:sp>
      </p:grpSp>
      <p:sp>
        <p:nvSpPr>
          <p:cNvPr id="21530" name="Freeform 54"/>
          <p:cNvSpPr>
            <a:spLocks/>
          </p:cNvSpPr>
          <p:nvPr/>
        </p:nvSpPr>
        <p:spPr bwMode="auto">
          <a:xfrm>
            <a:off x="4441825" y="2992438"/>
            <a:ext cx="533400" cy="239712"/>
          </a:xfrm>
          <a:custGeom>
            <a:avLst/>
            <a:gdLst>
              <a:gd name="T0" fmla="*/ 0 w 336"/>
              <a:gd name="T1" fmla="*/ 104 h 151"/>
              <a:gd name="T2" fmla="*/ 311 w 336"/>
              <a:gd name="T3" fmla="*/ 0 h 151"/>
              <a:gd name="T4" fmla="*/ 336 w 336"/>
              <a:gd name="T5" fmla="*/ 31 h 151"/>
              <a:gd name="T6" fmla="*/ 51 w 336"/>
              <a:gd name="T7" fmla="*/ 151 h 151"/>
              <a:gd name="T8" fmla="*/ 9 w 336"/>
              <a:gd name="T9" fmla="*/ 104 h 151"/>
              <a:gd name="T10" fmla="*/ 0 60000 65536"/>
              <a:gd name="T11" fmla="*/ 0 60000 65536"/>
              <a:gd name="T12" fmla="*/ 0 60000 65536"/>
              <a:gd name="T13" fmla="*/ 0 60000 65536"/>
              <a:gd name="T14" fmla="*/ 0 60000 65536"/>
              <a:gd name="T15" fmla="*/ 0 w 336"/>
              <a:gd name="T16" fmla="*/ 0 h 151"/>
              <a:gd name="T17" fmla="*/ 336 w 336"/>
              <a:gd name="T18" fmla="*/ 151 h 151"/>
            </a:gdLst>
            <a:ahLst/>
            <a:cxnLst>
              <a:cxn ang="T10">
                <a:pos x="T0" y="T1"/>
              </a:cxn>
              <a:cxn ang="T11">
                <a:pos x="T2" y="T3"/>
              </a:cxn>
              <a:cxn ang="T12">
                <a:pos x="T4" y="T5"/>
              </a:cxn>
              <a:cxn ang="T13">
                <a:pos x="T6" y="T7"/>
              </a:cxn>
              <a:cxn ang="T14">
                <a:pos x="T8" y="T9"/>
              </a:cxn>
            </a:cxnLst>
            <a:rect l="T15" t="T16" r="T17" b="T18"/>
            <a:pathLst>
              <a:path w="336" h="151">
                <a:moveTo>
                  <a:pt x="0" y="104"/>
                </a:moveTo>
                <a:lnTo>
                  <a:pt x="311" y="0"/>
                </a:lnTo>
                <a:lnTo>
                  <a:pt x="336" y="31"/>
                </a:lnTo>
                <a:lnTo>
                  <a:pt x="51" y="151"/>
                </a:lnTo>
                <a:lnTo>
                  <a:pt x="9" y="104"/>
                </a:lnTo>
              </a:path>
            </a:pathLst>
          </a:custGeom>
          <a:noFill/>
          <a:ln w="12700">
            <a:solidFill>
              <a:srgbClr val="440000"/>
            </a:solidFill>
            <a:round/>
            <a:headEnd/>
            <a:tailEnd/>
          </a:ln>
        </p:spPr>
        <p:txBody>
          <a:bodyPr>
            <a:prstTxWarp prst="textNoShape">
              <a:avLst/>
            </a:prstTxWarp>
          </a:bodyPr>
          <a:lstStyle/>
          <a:p>
            <a:endParaRPr lang="en-US"/>
          </a:p>
        </p:txBody>
      </p:sp>
      <p:grpSp>
        <p:nvGrpSpPr>
          <p:cNvPr id="12" name="Group 55"/>
          <p:cNvGrpSpPr>
            <a:grpSpLocks/>
          </p:cNvGrpSpPr>
          <p:nvPr/>
        </p:nvGrpSpPr>
        <p:grpSpPr bwMode="auto">
          <a:xfrm>
            <a:off x="4829175" y="2944813"/>
            <a:ext cx="282575" cy="180975"/>
            <a:chOff x="3042" y="1855"/>
            <a:chExt cx="178" cy="114"/>
          </a:xfrm>
        </p:grpSpPr>
        <p:sp>
          <p:nvSpPr>
            <p:cNvPr id="21590" name="Freeform 56"/>
            <p:cNvSpPr>
              <a:spLocks/>
            </p:cNvSpPr>
            <p:nvPr/>
          </p:nvSpPr>
          <p:spPr bwMode="auto">
            <a:xfrm>
              <a:off x="3053" y="1857"/>
              <a:ext cx="167" cy="112"/>
            </a:xfrm>
            <a:custGeom>
              <a:avLst/>
              <a:gdLst>
                <a:gd name="T0" fmla="*/ 0 w 167"/>
                <a:gd name="T1" fmla="*/ 0 h 112"/>
                <a:gd name="T2" fmla="*/ 75 w 167"/>
                <a:gd name="T3" fmla="*/ 0 h 112"/>
                <a:gd name="T4" fmla="*/ 167 w 167"/>
                <a:gd name="T5" fmla="*/ 87 h 112"/>
                <a:gd name="T6" fmla="*/ 125 w 167"/>
                <a:gd name="T7" fmla="*/ 112 h 112"/>
                <a:gd name="T8" fmla="*/ 50 w 167"/>
                <a:gd name="T9" fmla="*/ 25 h 112"/>
                <a:gd name="T10" fmla="*/ 0 w 167"/>
                <a:gd name="T11" fmla="*/ 9 h 112"/>
                <a:gd name="T12" fmla="*/ 0 w 167"/>
                <a:gd name="T13" fmla="*/ 0 h 112"/>
                <a:gd name="T14" fmla="*/ 0 60000 65536"/>
                <a:gd name="T15" fmla="*/ 0 60000 65536"/>
                <a:gd name="T16" fmla="*/ 0 60000 65536"/>
                <a:gd name="T17" fmla="*/ 0 60000 65536"/>
                <a:gd name="T18" fmla="*/ 0 60000 65536"/>
                <a:gd name="T19" fmla="*/ 0 60000 65536"/>
                <a:gd name="T20" fmla="*/ 0 60000 65536"/>
                <a:gd name="T21" fmla="*/ 0 w 167"/>
                <a:gd name="T22" fmla="*/ 0 h 112"/>
                <a:gd name="T23" fmla="*/ 167 w 167"/>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12">
                  <a:moveTo>
                    <a:pt x="0" y="0"/>
                  </a:moveTo>
                  <a:lnTo>
                    <a:pt x="75" y="0"/>
                  </a:lnTo>
                  <a:lnTo>
                    <a:pt x="167" y="87"/>
                  </a:lnTo>
                  <a:lnTo>
                    <a:pt x="125" y="112"/>
                  </a:lnTo>
                  <a:lnTo>
                    <a:pt x="50" y="25"/>
                  </a:lnTo>
                  <a:lnTo>
                    <a:pt x="0" y="9"/>
                  </a:lnTo>
                  <a:lnTo>
                    <a:pt x="0" y="0"/>
                  </a:lnTo>
                  <a:close/>
                </a:path>
              </a:pathLst>
            </a:custGeom>
            <a:solidFill>
              <a:srgbClr val="222222"/>
            </a:solidFill>
            <a:ln w="9525">
              <a:noFill/>
              <a:round/>
              <a:headEnd/>
              <a:tailEnd/>
            </a:ln>
          </p:spPr>
          <p:txBody>
            <a:bodyPr>
              <a:prstTxWarp prst="textNoShape">
                <a:avLst/>
              </a:prstTxWarp>
            </a:bodyPr>
            <a:lstStyle/>
            <a:p>
              <a:endParaRPr lang="en-US"/>
            </a:p>
          </p:txBody>
        </p:sp>
        <p:sp>
          <p:nvSpPr>
            <p:cNvPr id="21591" name="Freeform 57"/>
            <p:cNvSpPr>
              <a:spLocks/>
            </p:cNvSpPr>
            <p:nvPr/>
          </p:nvSpPr>
          <p:spPr bwMode="auto">
            <a:xfrm>
              <a:off x="3042" y="1855"/>
              <a:ext cx="167" cy="100"/>
            </a:xfrm>
            <a:custGeom>
              <a:avLst/>
              <a:gdLst>
                <a:gd name="T0" fmla="*/ 0 w 167"/>
                <a:gd name="T1" fmla="*/ 0 h 100"/>
                <a:gd name="T2" fmla="*/ 75 w 167"/>
                <a:gd name="T3" fmla="*/ 0 h 100"/>
                <a:gd name="T4" fmla="*/ 167 w 167"/>
                <a:gd name="T5" fmla="*/ 78 h 100"/>
                <a:gd name="T6" fmla="*/ 134 w 167"/>
                <a:gd name="T7" fmla="*/ 100 h 100"/>
                <a:gd name="T8" fmla="*/ 50 w 167"/>
                <a:gd name="T9" fmla="*/ 14 h 100"/>
                <a:gd name="T10" fmla="*/ 0 w 167"/>
                <a:gd name="T11" fmla="*/ 0 h 100"/>
                <a:gd name="T12" fmla="*/ 0 w 167"/>
                <a:gd name="T13" fmla="*/ 0 h 100"/>
                <a:gd name="T14" fmla="*/ 0 60000 65536"/>
                <a:gd name="T15" fmla="*/ 0 60000 65536"/>
                <a:gd name="T16" fmla="*/ 0 60000 65536"/>
                <a:gd name="T17" fmla="*/ 0 60000 65536"/>
                <a:gd name="T18" fmla="*/ 0 60000 65536"/>
                <a:gd name="T19" fmla="*/ 0 60000 65536"/>
                <a:gd name="T20" fmla="*/ 0 60000 65536"/>
                <a:gd name="T21" fmla="*/ 0 w 167"/>
                <a:gd name="T22" fmla="*/ 0 h 100"/>
                <a:gd name="T23" fmla="*/ 167 w 167"/>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00">
                  <a:moveTo>
                    <a:pt x="0" y="0"/>
                  </a:moveTo>
                  <a:lnTo>
                    <a:pt x="75" y="0"/>
                  </a:lnTo>
                  <a:lnTo>
                    <a:pt x="167" y="78"/>
                  </a:lnTo>
                  <a:lnTo>
                    <a:pt x="134" y="100"/>
                  </a:lnTo>
                  <a:lnTo>
                    <a:pt x="50" y="14"/>
                  </a:lnTo>
                  <a:lnTo>
                    <a:pt x="0" y="0"/>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1532" name="Freeform 58"/>
          <p:cNvSpPr>
            <a:spLocks/>
          </p:cNvSpPr>
          <p:nvPr/>
        </p:nvSpPr>
        <p:spPr bwMode="auto">
          <a:xfrm>
            <a:off x="4829175" y="2944813"/>
            <a:ext cx="265113" cy="158750"/>
          </a:xfrm>
          <a:custGeom>
            <a:avLst/>
            <a:gdLst>
              <a:gd name="T0" fmla="*/ 0 w 167"/>
              <a:gd name="T1" fmla="*/ 0 h 100"/>
              <a:gd name="T2" fmla="*/ 75 w 167"/>
              <a:gd name="T3" fmla="*/ 0 h 100"/>
              <a:gd name="T4" fmla="*/ 167 w 167"/>
              <a:gd name="T5" fmla="*/ 78 h 100"/>
              <a:gd name="T6" fmla="*/ 134 w 167"/>
              <a:gd name="T7" fmla="*/ 100 h 100"/>
              <a:gd name="T8" fmla="*/ 50 w 167"/>
              <a:gd name="T9" fmla="*/ 14 h 100"/>
              <a:gd name="T10" fmla="*/ 0 w 167"/>
              <a:gd name="T11" fmla="*/ 0 h 100"/>
              <a:gd name="T12" fmla="*/ 0 60000 65536"/>
              <a:gd name="T13" fmla="*/ 0 60000 65536"/>
              <a:gd name="T14" fmla="*/ 0 60000 65536"/>
              <a:gd name="T15" fmla="*/ 0 60000 65536"/>
              <a:gd name="T16" fmla="*/ 0 60000 65536"/>
              <a:gd name="T17" fmla="*/ 0 60000 65536"/>
              <a:gd name="T18" fmla="*/ 0 w 167"/>
              <a:gd name="T19" fmla="*/ 0 h 100"/>
              <a:gd name="T20" fmla="*/ 167 w 167"/>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167" h="100">
                <a:moveTo>
                  <a:pt x="0" y="0"/>
                </a:moveTo>
                <a:lnTo>
                  <a:pt x="75" y="0"/>
                </a:lnTo>
                <a:lnTo>
                  <a:pt x="167" y="78"/>
                </a:lnTo>
                <a:lnTo>
                  <a:pt x="134" y="100"/>
                </a:lnTo>
                <a:lnTo>
                  <a:pt x="50" y="14"/>
                </a:lnTo>
                <a:lnTo>
                  <a:pt x="0" y="0"/>
                </a:lnTo>
                <a:close/>
              </a:path>
            </a:pathLst>
          </a:custGeom>
          <a:noFill/>
          <a:ln w="12700">
            <a:solidFill>
              <a:srgbClr val="000000"/>
            </a:solidFill>
            <a:round/>
            <a:headEnd/>
            <a:tailEnd/>
          </a:ln>
        </p:spPr>
        <p:txBody>
          <a:bodyPr>
            <a:prstTxWarp prst="textNoShape">
              <a:avLst/>
            </a:prstTxWarp>
          </a:bodyPr>
          <a:lstStyle/>
          <a:p>
            <a:endParaRPr lang="en-US"/>
          </a:p>
        </p:txBody>
      </p:sp>
      <p:grpSp>
        <p:nvGrpSpPr>
          <p:cNvPr id="13" name="Group 59"/>
          <p:cNvGrpSpPr>
            <a:grpSpLocks/>
          </p:cNvGrpSpPr>
          <p:nvPr/>
        </p:nvGrpSpPr>
        <p:grpSpPr bwMode="auto">
          <a:xfrm>
            <a:off x="2767013" y="3673475"/>
            <a:ext cx="3192462" cy="244475"/>
            <a:chOff x="1743" y="2314"/>
            <a:chExt cx="2011" cy="154"/>
          </a:xfrm>
        </p:grpSpPr>
        <p:sp>
          <p:nvSpPr>
            <p:cNvPr id="749628" name="Rectangle 60"/>
            <p:cNvSpPr>
              <a:spLocks noChangeArrowheads="1"/>
            </p:cNvSpPr>
            <p:nvPr/>
          </p:nvSpPr>
          <p:spPr bwMode="auto">
            <a:xfrm>
              <a:off x="1743"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49629" name="Rectangle 61"/>
            <p:cNvSpPr>
              <a:spLocks noChangeArrowheads="1"/>
            </p:cNvSpPr>
            <p:nvPr/>
          </p:nvSpPr>
          <p:spPr bwMode="auto">
            <a:xfrm>
              <a:off x="1793"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P</a:t>
              </a:r>
              <a:endParaRPr lang="en-US" sz="1600" b="1">
                <a:effectLst>
                  <a:outerShdw blurRad="38100" dist="38100" dir="2700000" algn="tl">
                    <a:srgbClr val="FFFFFF"/>
                  </a:outerShdw>
                </a:effectLst>
                <a:latin typeface="Palatino" charset="0"/>
              </a:endParaRPr>
            </a:p>
          </p:txBody>
        </p:sp>
        <p:sp>
          <p:nvSpPr>
            <p:cNvPr id="749630" name="Rectangle 62"/>
            <p:cNvSpPr>
              <a:spLocks noChangeArrowheads="1"/>
            </p:cNvSpPr>
            <p:nvPr/>
          </p:nvSpPr>
          <p:spPr bwMode="auto">
            <a:xfrm>
              <a:off x="185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i</a:t>
              </a:r>
              <a:endParaRPr lang="en-US" sz="1600" b="1">
                <a:effectLst>
                  <a:outerShdw blurRad="38100" dist="38100" dir="2700000" algn="tl">
                    <a:srgbClr val="FFFFFF"/>
                  </a:outerShdw>
                </a:effectLst>
                <a:latin typeface="Palatino" charset="0"/>
              </a:endParaRPr>
            </a:p>
          </p:txBody>
        </p:sp>
        <p:sp>
          <p:nvSpPr>
            <p:cNvPr id="749631" name="Rectangle 63"/>
            <p:cNvSpPr>
              <a:spLocks noChangeArrowheads="1"/>
            </p:cNvSpPr>
            <p:nvPr/>
          </p:nvSpPr>
          <p:spPr bwMode="auto">
            <a:xfrm>
              <a:off x="1879" y="2314"/>
              <a:ext cx="5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c</a:t>
              </a:r>
              <a:endParaRPr lang="en-US" sz="1600" b="1">
                <a:effectLst>
                  <a:outerShdw blurRad="38100" dist="38100" dir="2700000" algn="tl">
                    <a:srgbClr val="FFFFFF"/>
                  </a:outerShdw>
                </a:effectLst>
                <a:latin typeface="Palatino" charset="0"/>
              </a:endParaRPr>
            </a:p>
          </p:txBody>
        </p:sp>
        <p:sp>
          <p:nvSpPr>
            <p:cNvPr id="749632" name="Rectangle 64"/>
            <p:cNvSpPr>
              <a:spLocks noChangeArrowheads="1"/>
            </p:cNvSpPr>
            <p:nvPr/>
          </p:nvSpPr>
          <p:spPr bwMode="auto">
            <a:xfrm>
              <a:off x="1922"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k</a:t>
              </a:r>
              <a:endParaRPr lang="en-US" sz="1600" b="1">
                <a:effectLst>
                  <a:outerShdw blurRad="38100" dist="38100" dir="2700000" algn="tl">
                    <a:srgbClr val="FFFFFF"/>
                  </a:outerShdw>
                </a:effectLst>
                <a:latin typeface="Palatino" charset="0"/>
              </a:endParaRPr>
            </a:p>
          </p:txBody>
        </p:sp>
        <p:sp>
          <p:nvSpPr>
            <p:cNvPr id="749633" name="Rectangle 65"/>
            <p:cNvSpPr>
              <a:spLocks noChangeArrowheads="1"/>
            </p:cNvSpPr>
            <p:nvPr/>
          </p:nvSpPr>
          <p:spPr bwMode="auto">
            <a:xfrm>
              <a:off x="1976"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34" name="Rectangle 66"/>
            <p:cNvSpPr>
              <a:spLocks noChangeArrowheads="1"/>
            </p:cNvSpPr>
            <p:nvPr/>
          </p:nvSpPr>
          <p:spPr bwMode="auto">
            <a:xfrm>
              <a:off x="2005"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u</a:t>
              </a:r>
              <a:endParaRPr lang="en-US" sz="1600" b="1">
                <a:effectLst>
                  <a:outerShdw blurRad="38100" dist="38100" dir="2700000" algn="tl">
                    <a:srgbClr val="FFFFFF"/>
                  </a:outerShdw>
                </a:effectLst>
                <a:latin typeface="Palatino" charset="0"/>
              </a:endParaRPr>
            </a:p>
          </p:txBody>
        </p:sp>
        <p:sp>
          <p:nvSpPr>
            <p:cNvPr id="749635" name="Rectangle 67"/>
            <p:cNvSpPr>
              <a:spLocks noChangeArrowheads="1"/>
            </p:cNvSpPr>
            <p:nvPr/>
          </p:nvSpPr>
          <p:spPr bwMode="auto">
            <a:xfrm>
              <a:off x="2064"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p</a:t>
              </a:r>
              <a:endParaRPr lang="en-US" sz="1600" b="1">
                <a:effectLst>
                  <a:outerShdw blurRad="38100" dist="38100" dir="2700000" algn="tl">
                    <a:srgbClr val="FFFFFF"/>
                  </a:outerShdw>
                </a:effectLst>
                <a:latin typeface="Palatino" charset="0"/>
              </a:endParaRPr>
            </a:p>
          </p:txBody>
        </p:sp>
        <p:sp>
          <p:nvSpPr>
            <p:cNvPr id="749636" name="Rectangle 68"/>
            <p:cNvSpPr>
              <a:spLocks noChangeArrowheads="1"/>
            </p:cNvSpPr>
            <p:nvPr/>
          </p:nvSpPr>
          <p:spPr bwMode="auto">
            <a:xfrm>
              <a:off x="2122"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37" name="Rectangle 69"/>
            <p:cNvSpPr>
              <a:spLocks noChangeArrowheads="1"/>
            </p:cNvSpPr>
            <p:nvPr/>
          </p:nvSpPr>
          <p:spPr bwMode="auto">
            <a:xfrm>
              <a:off x="215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49638" name="Rectangle 70"/>
            <p:cNvSpPr>
              <a:spLocks noChangeArrowheads="1"/>
            </p:cNvSpPr>
            <p:nvPr/>
          </p:nvSpPr>
          <p:spPr bwMode="auto">
            <a:xfrm>
              <a:off x="2184"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h</a:t>
              </a:r>
              <a:endParaRPr lang="en-US" sz="1600" b="1">
                <a:effectLst>
                  <a:outerShdw blurRad="38100" dist="38100" dir="2700000" algn="tl">
                    <a:srgbClr val="FFFFFF"/>
                  </a:outerShdw>
                </a:effectLst>
                <a:latin typeface="Palatino" charset="0"/>
              </a:endParaRPr>
            </a:p>
          </p:txBody>
        </p:sp>
        <p:sp>
          <p:nvSpPr>
            <p:cNvPr id="749639" name="Rectangle 71"/>
            <p:cNvSpPr>
              <a:spLocks noChangeArrowheads="1"/>
            </p:cNvSpPr>
            <p:nvPr/>
          </p:nvSpPr>
          <p:spPr bwMode="auto">
            <a:xfrm>
              <a:off x="2241"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e</a:t>
              </a:r>
              <a:endParaRPr lang="en-US" sz="1600" b="1">
                <a:effectLst>
                  <a:outerShdw blurRad="38100" dist="38100" dir="2700000" algn="tl">
                    <a:srgbClr val="FFFFFF"/>
                  </a:outerShdw>
                </a:effectLst>
                <a:latin typeface="Palatino" charset="0"/>
              </a:endParaRPr>
            </a:p>
          </p:txBody>
        </p:sp>
        <p:sp>
          <p:nvSpPr>
            <p:cNvPr id="749640" name="Rectangle 72"/>
            <p:cNvSpPr>
              <a:spLocks noChangeArrowheads="1"/>
            </p:cNvSpPr>
            <p:nvPr/>
          </p:nvSpPr>
          <p:spPr bwMode="auto">
            <a:xfrm>
              <a:off x="2287"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41" name="Rectangle 73"/>
            <p:cNvSpPr>
              <a:spLocks noChangeArrowheads="1"/>
            </p:cNvSpPr>
            <p:nvPr/>
          </p:nvSpPr>
          <p:spPr bwMode="auto">
            <a:xfrm>
              <a:off x="2316" y="2314"/>
              <a:ext cx="5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c</a:t>
              </a:r>
              <a:endParaRPr lang="en-US" sz="1600" b="1">
                <a:effectLst>
                  <a:outerShdw blurRad="38100" dist="38100" dir="2700000" algn="tl">
                    <a:srgbClr val="FFFFFF"/>
                  </a:outerShdw>
                </a:effectLst>
                <a:latin typeface="Palatino" charset="0"/>
              </a:endParaRPr>
            </a:p>
          </p:txBody>
        </p:sp>
        <p:sp>
          <p:nvSpPr>
            <p:cNvPr id="749642" name="Rectangle 74"/>
            <p:cNvSpPr>
              <a:spLocks noChangeArrowheads="1"/>
            </p:cNvSpPr>
            <p:nvPr/>
          </p:nvSpPr>
          <p:spPr bwMode="auto">
            <a:xfrm>
              <a:off x="2361"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u</a:t>
              </a:r>
              <a:endParaRPr lang="en-US" sz="1600" b="1">
                <a:effectLst>
                  <a:outerShdw blurRad="38100" dist="38100" dir="2700000" algn="tl">
                    <a:srgbClr val="FFFFFF"/>
                  </a:outerShdw>
                </a:effectLst>
                <a:latin typeface="Palatino" charset="0"/>
              </a:endParaRPr>
            </a:p>
          </p:txBody>
        </p:sp>
        <p:sp>
          <p:nvSpPr>
            <p:cNvPr id="749643" name="Rectangle 75"/>
            <p:cNvSpPr>
              <a:spLocks noChangeArrowheads="1"/>
            </p:cNvSpPr>
            <p:nvPr/>
          </p:nvSpPr>
          <p:spPr bwMode="auto">
            <a:xfrm>
              <a:off x="2420"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b</a:t>
              </a:r>
              <a:endParaRPr lang="en-US" sz="1600" b="1">
                <a:effectLst>
                  <a:outerShdw blurRad="38100" dist="38100" dir="2700000" algn="tl">
                    <a:srgbClr val="FFFFFF"/>
                  </a:outerShdw>
                </a:effectLst>
                <a:latin typeface="Palatino" charset="0"/>
              </a:endParaRPr>
            </a:p>
          </p:txBody>
        </p:sp>
        <p:sp>
          <p:nvSpPr>
            <p:cNvPr id="749644" name="Rectangle 76"/>
            <p:cNvSpPr>
              <a:spLocks noChangeArrowheads="1"/>
            </p:cNvSpPr>
            <p:nvPr/>
          </p:nvSpPr>
          <p:spPr bwMode="auto">
            <a:xfrm>
              <a:off x="2473"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e</a:t>
              </a:r>
              <a:endParaRPr lang="en-US" sz="1600" b="1">
                <a:effectLst>
                  <a:outerShdw blurRad="38100" dist="38100" dir="2700000" algn="tl">
                    <a:srgbClr val="FFFFFF"/>
                  </a:outerShdw>
                </a:effectLst>
                <a:latin typeface="Palatino" charset="0"/>
              </a:endParaRPr>
            </a:p>
          </p:txBody>
        </p:sp>
        <p:sp>
          <p:nvSpPr>
            <p:cNvPr id="749645" name="Rectangle 77"/>
            <p:cNvSpPr>
              <a:spLocks noChangeArrowheads="1"/>
            </p:cNvSpPr>
            <p:nvPr/>
          </p:nvSpPr>
          <p:spPr bwMode="auto">
            <a:xfrm>
              <a:off x="2519"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49646" name="Rectangle 78"/>
            <p:cNvSpPr>
              <a:spLocks noChangeArrowheads="1"/>
            </p:cNvSpPr>
            <p:nvPr/>
          </p:nvSpPr>
          <p:spPr bwMode="auto">
            <a:xfrm>
              <a:off x="2545"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47" name="Rectangle 79"/>
            <p:cNvSpPr>
              <a:spLocks noChangeArrowheads="1"/>
            </p:cNvSpPr>
            <p:nvPr/>
          </p:nvSpPr>
          <p:spPr bwMode="auto">
            <a:xfrm>
              <a:off x="2574"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48" name="Rectangle 80"/>
            <p:cNvSpPr>
              <a:spLocks noChangeArrowheads="1"/>
            </p:cNvSpPr>
            <p:nvPr/>
          </p:nvSpPr>
          <p:spPr bwMode="auto">
            <a:xfrm>
              <a:off x="2604" y="2314"/>
              <a:ext cx="10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N</a:t>
              </a:r>
              <a:endParaRPr lang="en-US" sz="1600" b="1">
                <a:effectLst>
                  <a:outerShdw blurRad="38100" dist="38100" dir="2700000" algn="tl">
                    <a:srgbClr val="FFFFFF"/>
                  </a:outerShdw>
                </a:effectLst>
                <a:latin typeface="Palatino" charset="0"/>
              </a:endParaRPr>
            </a:p>
          </p:txBody>
        </p:sp>
        <p:sp>
          <p:nvSpPr>
            <p:cNvPr id="749649" name="Rectangle 81"/>
            <p:cNvSpPr>
              <a:spLocks noChangeArrowheads="1"/>
            </p:cNvSpPr>
            <p:nvPr/>
          </p:nvSpPr>
          <p:spPr bwMode="auto">
            <a:xfrm>
              <a:off x="2685" y="2314"/>
              <a:ext cx="71"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o</a:t>
              </a:r>
              <a:endParaRPr lang="en-US" sz="1600" b="1">
                <a:effectLst>
                  <a:outerShdw blurRad="38100" dist="38100" dir="2700000" algn="tl">
                    <a:srgbClr val="FFFFFF"/>
                  </a:outerShdw>
                </a:effectLst>
                <a:latin typeface="Palatino" charset="0"/>
              </a:endParaRPr>
            </a:p>
          </p:txBody>
        </p:sp>
        <p:sp>
          <p:nvSpPr>
            <p:cNvPr id="749650" name="Rectangle 82"/>
            <p:cNvSpPr>
              <a:spLocks noChangeArrowheads="1"/>
            </p:cNvSpPr>
            <p:nvPr/>
          </p:nvSpPr>
          <p:spPr bwMode="auto">
            <a:xfrm>
              <a:off x="2740" y="2314"/>
              <a:ext cx="10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w</a:t>
              </a:r>
              <a:endParaRPr lang="en-US" sz="1600" b="1">
                <a:effectLst>
                  <a:outerShdw blurRad="38100" dist="38100" dir="2700000" algn="tl">
                    <a:srgbClr val="FFFFFF"/>
                  </a:outerShdw>
                </a:effectLst>
                <a:latin typeface="Palatino" charset="0"/>
              </a:endParaRPr>
            </a:p>
          </p:txBody>
        </p:sp>
        <p:sp>
          <p:nvSpPr>
            <p:cNvPr id="749651" name="Rectangle 83"/>
            <p:cNvSpPr>
              <a:spLocks noChangeArrowheads="1"/>
            </p:cNvSpPr>
            <p:nvPr/>
          </p:nvSpPr>
          <p:spPr bwMode="auto">
            <a:xfrm>
              <a:off x="2824"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52" name="Rectangle 84"/>
            <p:cNvSpPr>
              <a:spLocks noChangeArrowheads="1"/>
            </p:cNvSpPr>
            <p:nvPr/>
          </p:nvSpPr>
          <p:spPr bwMode="auto">
            <a:xfrm>
              <a:off x="2853"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p</a:t>
              </a:r>
              <a:endParaRPr lang="en-US" sz="1600" b="1">
                <a:effectLst>
                  <a:outerShdw blurRad="38100" dist="38100" dir="2700000" algn="tl">
                    <a:srgbClr val="FFFFFF"/>
                  </a:outerShdw>
                </a:effectLst>
                <a:latin typeface="Palatino" charset="0"/>
              </a:endParaRPr>
            </a:p>
          </p:txBody>
        </p:sp>
        <p:sp>
          <p:nvSpPr>
            <p:cNvPr id="749653" name="Rectangle 85"/>
            <p:cNvSpPr>
              <a:spLocks noChangeArrowheads="1"/>
            </p:cNvSpPr>
            <p:nvPr/>
          </p:nvSpPr>
          <p:spPr bwMode="auto">
            <a:xfrm>
              <a:off x="2914"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u</a:t>
              </a:r>
              <a:endParaRPr lang="en-US" sz="1600" b="1">
                <a:effectLst>
                  <a:outerShdw blurRad="38100" dist="38100" dir="2700000" algn="tl">
                    <a:srgbClr val="FFFFFF"/>
                  </a:outerShdw>
                </a:effectLst>
                <a:latin typeface="Palatino" charset="0"/>
              </a:endParaRPr>
            </a:p>
          </p:txBody>
        </p:sp>
        <p:sp>
          <p:nvSpPr>
            <p:cNvPr id="749654" name="Rectangle 86"/>
            <p:cNvSpPr>
              <a:spLocks noChangeArrowheads="1"/>
            </p:cNvSpPr>
            <p:nvPr/>
          </p:nvSpPr>
          <p:spPr bwMode="auto">
            <a:xfrm>
              <a:off x="2975"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49655" name="Rectangle 87"/>
            <p:cNvSpPr>
              <a:spLocks noChangeArrowheads="1"/>
            </p:cNvSpPr>
            <p:nvPr/>
          </p:nvSpPr>
          <p:spPr bwMode="auto">
            <a:xfrm>
              <a:off x="3005"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56" name="Rectangle 88"/>
            <p:cNvSpPr>
              <a:spLocks noChangeArrowheads="1"/>
            </p:cNvSpPr>
            <p:nvPr/>
          </p:nvSpPr>
          <p:spPr bwMode="auto">
            <a:xfrm>
              <a:off x="3035"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i</a:t>
              </a:r>
              <a:endParaRPr lang="en-US" sz="1600" b="1">
                <a:effectLst>
                  <a:outerShdw blurRad="38100" dist="38100" dir="2700000" algn="tl">
                    <a:srgbClr val="FFFFFF"/>
                  </a:outerShdw>
                </a:effectLst>
                <a:latin typeface="Palatino" charset="0"/>
              </a:endParaRPr>
            </a:p>
          </p:txBody>
        </p:sp>
        <p:sp>
          <p:nvSpPr>
            <p:cNvPr id="749657" name="Rectangle 89"/>
            <p:cNvSpPr>
              <a:spLocks noChangeArrowheads="1"/>
            </p:cNvSpPr>
            <p:nvPr/>
          </p:nvSpPr>
          <p:spPr bwMode="auto">
            <a:xfrm>
              <a:off x="306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49658" name="Rectangle 90"/>
            <p:cNvSpPr>
              <a:spLocks noChangeArrowheads="1"/>
            </p:cNvSpPr>
            <p:nvPr/>
          </p:nvSpPr>
          <p:spPr bwMode="auto">
            <a:xfrm>
              <a:off x="3093"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59" name="Rectangle 91"/>
            <p:cNvSpPr>
              <a:spLocks noChangeArrowheads="1"/>
            </p:cNvSpPr>
            <p:nvPr/>
          </p:nvSpPr>
          <p:spPr bwMode="auto">
            <a:xfrm>
              <a:off x="312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i</a:t>
              </a:r>
              <a:endParaRPr lang="en-US" sz="1600" b="1">
                <a:effectLst>
                  <a:outerShdw blurRad="38100" dist="38100" dir="2700000" algn="tl">
                    <a:srgbClr val="FFFFFF"/>
                  </a:outerShdw>
                </a:effectLst>
                <a:latin typeface="Palatino" charset="0"/>
              </a:endParaRPr>
            </a:p>
          </p:txBody>
        </p:sp>
        <p:sp>
          <p:nvSpPr>
            <p:cNvPr id="749660" name="Rectangle 92"/>
            <p:cNvSpPr>
              <a:spLocks noChangeArrowheads="1"/>
            </p:cNvSpPr>
            <p:nvPr/>
          </p:nvSpPr>
          <p:spPr bwMode="auto">
            <a:xfrm>
              <a:off x="3149"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n</a:t>
              </a:r>
              <a:endParaRPr lang="en-US" sz="1600" b="1">
                <a:effectLst>
                  <a:outerShdw blurRad="38100" dist="38100" dir="2700000" algn="tl">
                    <a:srgbClr val="FFFFFF"/>
                  </a:outerShdw>
                </a:effectLst>
                <a:latin typeface="Palatino" charset="0"/>
              </a:endParaRPr>
            </a:p>
          </p:txBody>
        </p:sp>
        <p:sp>
          <p:nvSpPr>
            <p:cNvPr id="749661" name="Rectangle 93"/>
            <p:cNvSpPr>
              <a:spLocks noChangeArrowheads="1"/>
            </p:cNvSpPr>
            <p:nvPr/>
          </p:nvSpPr>
          <p:spPr bwMode="auto">
            <a:xfrm>
              <a:off x="3206"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62" name="Rectangle 94"/>
            <p:cNvSpPr>
              <a:spLocks noChangeArrowheads="1"/>
            </p:cNvSpPr>
            <p:nvPr/>
          </p:nvSpPr>
          <p:spPr bwMode="auto">
            <a:xfrm>
              <a:off x="3235"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49663" name="Rectangle 95"/>
            <p:cNvSpPr>
              <a:spLocks noChangeArrowheads="1"/>
            </p:cNvSpPr>
            <p:nvPr/>
          </p:nvSpPr>
          <p:spPr bwMode="auto">
            <a:xfrm>
              <a:off x="3268"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h</a:t>
              </a:r>
              <a:endParaRPr lang="en-US" sz="1600" b="1">
                <a:effectLst>
                  <a:outerShdw blurRad="38100" dist="38100" dir="2700000" algn="tl">
                    <a:srgbClr val="FFFFFF"/>
                  </a:outerShdw>
                </a:effectLst>
                <a:latin typeface="Palatino" charset="0"/>
              </a:endParaRPr>
            </a:p>
          </p:txBody>
        </p:sp>
        <p:sp>
          <p:nvSpPr>
            <p:cNvPr id="749664" name="Rectangle 96"/>
            <p:cNvSpPr>
              <a:spLocks noChangeArrowheads="1"/>
            </p:cNvSpPr>
            <p:nvPr/>
          </p:nvSpPr>
          <p:spPr bwMode="auto">
            <a:xfrm>
              <a:off x="3327"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e</a:t>
              </a:r>
              <a:endParaRPr lang="en-US" sz="1600" b="1">
                <a:effectLst>
                  <a:outerShdw blurRad="38100" dist="38100" dir="2700000" algn="tl">
                    <a:srgbClr val="FFFFFF"/>
                  </a:outerShdw>
                </a:effectLst>
                <a:latin typeface="Palatino" charset="0"/>
              </a:endParaRPr>
            </a:p>
          </p:txBody>
        </p:sp>
        <p:sp>
          <p:nvSpPr>
            <p:cNvPr id="749665" name="Rectangle 97"/>
            <p:cNvSpPr>
              <a:spLocks noChangeArrowheads="1"/>
            </p:cNvSpPr>
            <p:nvPr/>
          </p:nvSpPr>
          <p:spPr bwMode="auto">
            <a:xfrm>
              <a:off x="3373" y="2314"/>
              <a:ext cx="3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49666" name="Rectangle 98"/>
            <p:cNvSpPr>
              <a:spLocks noChangeArrowheads="1"/>
            </p:cNvSpPr>
            <p:nvPr/>
          </p:nvSpPr>
          <p:spPr bwMode="auto">
            <a:xfrm>
              <a:off x="3434"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a:t>
              </a:r>
              <a:endParaRPr lang="en-US" sz="1600" b="1">
                <a:effectLst>
                  <a:outerShdw blurRad="38100" dist="38100" dir="2700000" algn="tl">
                    <a:srgbClr val="FFFFFF"/>
                  </a:outerShdw>
                </a:effectLst>
                <a:latin typeface="Palatino" charset="0"/>
              </a:endParaRPr>
            </a:p>
          </p:txBody>
        </p:sp>
        <p:sp>
          <p:nvSpPr>
            <p:cNvPr id="749667" name="Rectangle 99"/>
            <p:cNvSpPr>
              <a:spLocks noChangeArrowheads="1"/>
            </p:cNvSpPr>
            <p:nvPr/>
          </p:nvSpPr>
          <p:spPr bwMode="auto">
            <a:xfrm>
              <a:off x="3484"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49668" name="Rectangle 100"/>
            <p:cNvSpPr>
              <a:spLocks noChangeArrowheads="1"/>
            </p:cNvSpPr>
            <p:nvPr/>
          </p:nvSpPr>
          <p:spPr bwMode="auto">
            <a:xfrm>
              <a:off x="3514" y="2314"/>
              <a:ext cx="5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c</a:t>
              </a:r>
              <a:endParaRPr lang="en-US" sz="1600" b="1">
                <a:effectLst>
                  <a:outerShdw blurRad="38100" dist="38100" dir="2700000" algn="tl">
                    <a:srgbClr val="FFFFFF"/>
                  </a:outerShdw>
                </a:effectLst>
                <a:latin typeface="Palatino" charset="0"/>
              </a:endParaRPr>
            </a:p>
          </p:txBody>
        </p:sp>
        <p:sp>
          <p:nvSpPr>
            <p:cNvPr id="749669" name="Rectangle 101"/>
            <p:cNvSpPr>
              <a:spLocks noChangeArrowheads="1"/>
            </p:cNvSpPr>
            <p:nvPr/>
          </p:nvSpPr>
          <p:spPr bwMode="auto">
            <a:xfrm>
              <a:off x="3558"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a:t>
              </a:r>
              <a:endParaRPr lang="en-US" sz="1600" b="1">
                <a:effectLst>
                  <a:outerShdw blurRad="38100" dist="38100" dir="2700000" algn="tl">
                    <a:srgbClr val="FFFFFF"/>
                  </a:outerShdw>
                </a:effectLst>
                <a:latin typeface="Palatino" charset="0"/>
              </a:endParaRPr>
            </a:p>
          </p:txBody>
        </p:sp>
        <p:sp>
          <p:nvSpPr>
            <p:cNvPr id="749670" name="Rectangle 102"/>
            <p:cNvSpPr>
              <a:spLocks noChangeArrowheads="1"/>
            </p:cNvSpPr>
            <p:nvPr/>
          </p:nvSpPr>
          <p:spPr bwMode="auto">
            <a:xfrm>
              <a:off x="3609"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n</a:t>
              </a:r>
              <a:endParaRPr lang="en-US" sz="1600" b="1">
                <a:effectLst>
                  <a:outerShdw blurRad="38100" dist="38100" dir="2700000" algn="tl">
                    <a:srgbClr val="FFFFFF"/>
                  </a:outerShdw>
                </a:effectLst>
                <a:latin typeface="Palatino" charset="0"/>
              </a:endParaRPr>
            </a:p>
          </p:txBody>
        </p:sp>
        <p:sp>
          <p:nvSpPr>
            <p:cNvPr id="749671" name="Rectangle 103"/>
            <p:cNvSpPr>
              <a:spLocks noChangeArrowheads="1"/>
            </p:cNvSpPr>
            <p:nvPr/>
          </p:nvSpPr>
          <p:spPr bwMode="auto">
            <a:xfrm>
              <a:off x="3665"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49672" name="Rectangle 104"/>
            <p:cNvSpPr>
              <a:spLocks noChangeArrowheads="1"/>
            </p:cNvSpPr>
            <p:nvPr/>
          </p:nvSpPr>
          <p:spPr bwMode="auto">
            <a:xfrm>
              <a:off x="3690"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grpSp>
      <p:sp>
        <p:nvSpPr>
          <p:cNvPr id="749673" name="Rectangle 105"/>
          <p:cNvSpPr>
            <a:spLocks noChangeArrowheads="1"/>
          </p:cNvSpPr>
          <p:nvPr/>
        </p:nvSpPr>
        <p:spPr bwMode="auto">
          <a:xfrm>
            <a:off x="2624138" y="2243138"/>
            <a:ext cx="3175" cy="1587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00" b="1">
                <a:solidFill>
                  <a:srgbClr val="000000"/>
                </a:solidFill>
                <a:latin typeface="Helvetica" charset="0"/>
              </a:rPr>
              <a:t>.</a:t>
            </a:r>
            <a:endParaRPr lang="en-US" sz="2800">
              <a:effectLst>
                <a:outerShdw blurRad="38100" dist="38100" dir="2700000" algn="tl">
                  <a:srgbClr val="FFFFFF"/>
                </a:outerShdw>
              </a:effectLst>
              <a:latin typeface="Palatino" charset="0"/>
            </a:endParaRPr>
          </a:p>
        </p:txBody>
      </p:sp>
      <p:sp>
        <p:nvSpPr>
          <p:cNvPr id="749804" name="Text Box 236"/>
          <p:cNvSpPr txBox="1">
            <a:spLocks noChangeArrowheads="1"/>
          </p:cNvSpPr>
          <p:nvPr/>
        </p:nvSpPr>
        <p:spPr bwMode="auto">
          <a:xfrm>
            <a:off x="0" y="0"/>
            <a:ext cx="3048000" cy="379413"/>
          </a:xfrm>
          <a:prstGeom prst="rect">
            <a:avLst/>
          </a:prstGeom>
          <a:noFill/>
          <a:ln w="12700">
            <a:solidFill>
              <a:srgbClr val="990000"/>
            </a:solidFill>
            <a:miter lim="800000"/>
            <a:headEnd/>
            <a:tailEnd/>
          </a:ln>
          <a:effectLst/>
        </p:spPr>
        <p:txBody>
          <a:bodyPr>
            <a:prstTxWarp prst="textNoShape">
              <a:avLst/>
            </a:prstTxWarp>
            <a:spAutoFit/>
          </a:bodyPr>
          <a:lstStyle/>
          <a:p>
            <a:pPr eaLnBrk="0" hangingPunct="0">
              <a:spcBef>
                <a:spcPct val="50000"/>
              </a:spcBef>
              <a:defRPr/>
            </a:pPr>
            <a:r>
              <a:rPr lang="en-US" sz="1800" b="1">
                <a:solidFill>
                  <a:srgbClr val="990000"/>
                </a:solidFill>
                <a:effectLst>
                  <a:outerShdw blurRad="38100" dist="38100" dir="2700000" algn="tl">
                    <a:srgbClr val="000000"/>
                  </a:outerShdw>
                </a:effectLst>
                <a:latin typeface="Palatino" charset="0"/>
              </a:rPr>
              <a:t>Chambers et al., JML, 2002</a:t>
            </a:r>
          </a:p>
        </p:txBody>
      </p:sp>
      <p:sp>
        <p:nvSpPr>
          <p:cNvPr id="21536" name="Rectangle 247"/>
          <p:cNvSpPr>
            <a:spLocks noChangeArrowheads="1"/>
          </p:cNvSpPr>
          <p:nvPr/>
        </p:nvSpPr>
        <p:spPr bwMode="auto">
          <a:xfrm>
            <a:off x="3808413" y="2974975"/>
            <a:ext cx="252412" cy="227013"/>
          </a:xfrm>
          <a:prstGeom prst="rect">
            <a:avLst/>
          </a:prstGeom>
          <a:solidFill>
            <a:srgbClr val="DD0000"/>
          </a:solidFill>
          <a:ln w="12700">
            <a:solidFill>
              <a:srgbClr val="000000"/>
            </a:solidFill>
            <a:miter lim="800000"/>
            <a:headEnd/>
            <a:tailEnd/>
          </a:ln>
        </p:spPr>
        <p:txBody>
          <a:bodyPr>
            <a:prstTxWarp prst="textNoShape">
              <a:avLst/>
            </a:prstTxWarp>
          </a:bodyPr>
          <a:lstStyle/>
          <a:p>
            <a:endParaRPr lang="en-US"/>
          </a:p>
        </p:txBody>
      </p:sp>
      <p:grpSp>
        <p:nvGrpSpPr>
          <p:cNvPr id="14" name="Group 248"/>
          <p:cNvGrpSpPr>
            <a:grpSpLocks/>
          </p:cNvGrpSpPr>
          <p:nvPr/>
        </p:nvGrpSpPr>
        <p:grpSpPr bwMode="auto">
          <a:xfrm>
            <a:off x="4043363" y="2903538"/>
            <a:ext cx="96837" cy="271462"/>
            <a:chOff x="2547" y="1829"/>
            <a:chExt cx="61" cy="171"/>
          </a:xfrm>
        </p:grpSpPr>
        <p:sp>
          <p:nvSpPr>
            <p:cNvPr id="21543" name="Freeform 249"/>
            <p:cNvSpPr>
              <a:spLocks/>
            </p:cNvSpPr>
            <p:nvPr/>
          </p:nvSpPr>
          <p:spPr bwMode="auto">
            <a:xfrm>
              <a:off x="2550" y="1841"/>
              <a:ext cx="58" cy="159"/>
            </a:xfrm>
            <a:custGeom>
              <a:avLst/>
              <a:gdLst>
                <a:gd name="T0" fmla="*/ 8 w 58"/>
                <a:gd name="T1" fmla="*/ 159 h 159"/>
                <a:gd name="T2" fmla="*/ 58 w 58"/>
                <a:gd name="T3" fmla="*/ 120 h 159"/>
                <a:gd name="T4" fmla="*/ 58 w 58"/>
                <a:gd name="T5" fmla="*/ 0 h 159"/>
                <a:gd name="T6" fmla="*/ 0 w 58"/>
                <a:gd name="T7" fmla="*/ 33 h 159"/>
                <a:gd name="T8" fmla="*/ 0 w 58"/>
                <a:gd name="T9" fmla="*/ 159 h 159"/>
                <a:gd name="T10" fmla="*/ 8 w 58"/>
                <a:gd name="T11" fmla="*/ 159 h 159"/>
                <a:gd name="T12" fmla="*/ 0 60000 65536"/>
                <a:gd name="T13" fmla="*/ 0 60000 65536"/>
                <a:gd name="T14" fmla="*/ 0 60000 65536"/>
                <a:gd name="T15" fmla="*/ 0 60000 65536"/>
                <a:gd name="T16" fmla="*/ 0 60000 65536"/>
                <a:gd name="T17" fmla="*/ 0 60000 65536"/>
                <a:gd name="T18" fmla="*/ 0 w 58"/>
                <a:gd name="T19" fmla="*/ 0 h 159"/>
                <a:gd name="T20" fmla="*/ 58 w 58"/>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58" h="159">
                  <a:moveTo>
                    <a:pt x="8" y="159"/>
                  </a:moveTo>
                  <a:lnTo>
                    <a:pt x="58" y="120"/>
                  </a:lnTo>
                  <a:lnTo>
                    <a:pt x="58" y="0"/>
                  </a:lnTo>
                  <a:lnTo>
                    <a:pt x="0" y="33"/>
                  </a:lnTo>
                  <a:lnTo>
                    <a:pt x="0" y="159"/>
                  </a:lnTo>
                  <a:lnTo>
                    <a:pt x="8" y="159"/>
                  </a:lnTo>
                  <a:close/>
                </a:path>
              </a:pathLst>
            </a:custGeom>
            <a:solidFill>
              <a:srgbClr val="DD0000"/>
            </a:solidFill>
            <a:ln w="9525">
              <a:noFill/>
              <a:round/>
              <a:headEnd/>
              <a:tailEnd/>
            </a:ln>
          </p:spPr>
          <p:txBody>
            <a:bodyPr>
              <a:prstTxWarp prst="textNoShape">
                <a:avLst/>
              </a:prstTxWarp>
            </a:bodyPr>
            <a:lstStyle/>
            <a:p>
              <a:endParaRPr lang="en-US"/>
            </a:p>
          </p:txBody>
        </p:sp>
        <p:sp>
          <p:nvSpPr>
            <p:cNvPr id="21544" name="Freeform 250"/>
            <p:cNvSpPr>
              <a:spLocks/>
            </p:cNvSpPr>
            <p:nvPr/>
          </p:nvSpPr>
          <p:spPr bwMode="auto">
            <a:xfrm>
              <a:off x="2547" y="1829"/>
              <a:ext cx="58" cy="168"/>
            </a:xfrm>
            <a:custGeom>
              <a:avLst/>
              <a:gdLst>
                <a:gd name="T0" fmla="*/ 8 w 58"/>
                <a:gd name="T1" fmla="*/ 168 h 168"/>
                <a:gd name="T2" fmla="*/ 58 w 58"/>
                <a:gd name="T3" fmla="*/ 126 h 168"/>
                <a:gd name="T4" fmla="*/ 58 w 58"/>
                <a:gd name="T5" fmla="*/ 0 h 168"/>
                <a:gd name="T6" fmla="*/ 0 w 58"/>
                <a:gd name="T7" fmla="*/ 40 h 168"/>
                <a:gd name="T8" fmla="*/ 0 w 58"/>
                <a:gd name="T9" fmla="*/ 168 h 168"/>
                <a:gd name="T10" fmla="*/ 8 w 58"/>
                <a:gd name="T11" fmla="*/ 168 h 168"/>
                <a:gd name="T12" fmla="*/ 0 60000 65536"/>
                <a:gd name="T13" fmla="*/ 0 60000 65536"/>
                <a:gd name="T14" fmla="*/ 0 60000 65536"/>
                <a:gd name="T15" fmla="*/ 0 60000 65536"/>
                <a:gd name="T16" fmla="*/ 0 60000 65536"/>
                <a:gd name="T17" fmla="*/ 0 60000 65536"/>
                <a:gd name="T18" fmla="*/ 0 w 58"/>
                <a:gd name="T19" fmla="*/ 0 h 168"/>
                <a:gd name="T20" fmla="*/ 58 w 58"/>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58" h="168">
                  <a:moveTo>
                    <a:pt x="8" y="168"/>
                  </a:moveTo>
                  <a:lnTo>
                    <a:pt x="58" y="126"/>
                  </a:lnTo>
                  <a:lnTo>
                    <a:pt x="58" y="0"/>
                  </a:lnTo>
                  <a:lnTo>
                    <a:pt x="0" y="40"/>
                  </a:lnTo>
                  <a:lnTo>
                    <a:pt x="0" y="168"/>
                  </a:lnTo>
                  <a:lnTo>
                    <a:pt x="8" y="168"/>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1538" name="Freeform 251"/>
          <p:cNvSpPr>
            <a:spLocks/>
          </p:cNvSpPr>
          <p:nvPr/>
        </p:nvSpPr>
        <p:spPr bwMode="auto">
          <a:xfrm>
            <a:off x="4043363" y="2903538"/>
            <a:ext cx="92075" cy="266700"/>
          </a:xfrm>
          <a:custGeom>
            <a:avLst/>
            <a:gdLst>
              <a:gd name="T0" fmla="*/ 8 w 58"/>
              <a:gd name="T1" fmla="*/ 168 h 168"/>
              <a:gd name="T2" fmla="*/ 58 w 58"/>
              <a:gd name="T3" fmla="*/ 126 h 168"/>
              <a:gd name="T4" fmla="*/ 58 w 58"/>
              <a:gd name="T5" fmla="*/ 0 h 168"/>
              <a:gd name="T6" fmla="*/ 0 w 58"/>
              <a:gd name="T7" fmla="*/ 40 h 168"/>
              <a:gd name="T8" fmla="*/ 0 w 58"/>
              <a:gd name="T9" fmla="*/ 168 h 168"/>
              <a:gd name="T10" fmla="*/ 0 60000 65536"/>
              <a:gd name="T11" fmla="*/ 0 60000 65536"/>
              <a:gd name="T12" fmla="*/ 0 60000 65536"/>
              <a:gd name="T13" fmla="*/ 0 60000 65536"/>
              <a:gd name="T14" fmla="*/ 0 60000 65536"/>
              <a:gd name="T15" fmla="*/ 0 w 58"/>
              <a:gd name="T16" fmla="*/ 0 h 168"/>
              <a:gd name="T17" fmla="*/ 58 w 58"/>
              <a:gd name="T18" fmla="*/ 168 h 168"/>
            </a:gdLst>
            <a:ahLst/>
            <a:cxnLst>
              <a:cxn ang="T10">
                <a:pos x="T0" y="T1"/>
              </a:cxn>
              <a:cxn ang="T11">
                <a:pos x="T2" y="T3"/>
              </a:cxn>
              <a:cxn ang="T12">
                <a:pos x="T4" y="T5"/>
              </a:cxn>
              <a:cxn ang="T13">
                <a:pos x="T6" y="T7"/>
              </a:cxn>
              <a:cxn ang="T14">
                <a:pos x="T8" y="T9"/>
              </a:cxn>
            </a:cxnLst>
            <a:rect l="T15" t="T16" r="T17" b="T18"/>
            <a:pathLst>
              <a:path w="58" h="168">
                <a:moveTo>
                  <a:pt x="8" y="168"/>
                </a:moveTo>
                <a:lnTo>
                  <a:pt x="58" y="126"/>
                </a:lnTo>
                <a:lnTo>
                  <a:pt x="58" y="0"/>
                </a:lnTo>
                <a:lnTo>
                  <a:pt x="0" y="40"/>
                </a:lnTo>
                <a:lnTo>
                  <a:pt x="0" y="168"/>
                </a:lnTo>
              </a:path>
            </a:pathLst>
          </a:custGeom>
          <a:noFill/>
          <a:ln w="12700">
            <a:solidFill>
              <a:srgbClr val="000000"/>
            </a:solidFill>
            <a:round/>
            <a:headEnd/>
            <a:tailEnd/>
          </a:ln>
        </p:spPr>
        <p:txBody>
          <a:bodyPr>
            <a:prstTxWarp prst="textNoShape">
              <a:avLst/>
            </a:prstTxWarp>
          </a:bodyPr>
          <a:lstStyle/>
          <a:p>
            <a:endParaRPr lang="en-US"/>
          </a:p>
        </p:txBody>
      </p:sp>
      <p:grpSp>
        <p:nvGrpSpPr>
          <p:cNvPr id="15" name="Group 252"/>
          <p:cNvGrpSpPr>
            <a:grpSpLocks/>
          </p:cNvGrpSpPr>
          <p:nvPr/>
        </p:nvGrpSpPr>
        <p:grpSpPr bwMode="auto">
          <a:xfrm>
            <a:off x="3803650" y="2903538"/>
            <a:ext cx="336550" cy="71437"/>
            <a:chOff x="2396" y="1829"/>
            <a:chExt cx="212" cy="45"/>
          </a:xfrm>
        </p:grpSpPr>
        <p:sp>
          <p:nvSpPr>
            <p:cNvPr id="21541" name="Freeform 253"/>
            <p:cNvSpPr>
              <a:spLocks/>
            </p:cNvSpPr>
            <p:nvPr/>
          </p:nvSpPr>
          <p:spPr bwMode="auto">
            <a:xfrm>
              <a:off x="2399" y="1835"/>
              <a:ext cx="209" cy="39"/>
            </a:xfrm>
            <a:custGeom>
              <a:avLst/>
              <a:gdLst>
                <a:gd name="T0" fmla="*/ 0 w 209"/>
                <a:gd name="T1" fmla="*/ 39 h 39"/>
                <a:gd name="T2" fmla="*/ 58 w 209"/>
                <a:gd name="T3" fmla="*/ 0 h 39"/>
                <a:gd name="T4" fmla="*/ 209 w 209"/>
                <a:gd name="T5" fmla="*/ 0 h 39"/>
                <a:gd name="T6" fmla="*/ 151 w 209"/>
                <a:gd name="T7" fmla="*/ 39 h 39"/>
                <a:gd name="T8" fmla="*/ 8 w 209"/>
                <a:gd name="T9" fmla="*/ 39 h 39"/>
                <a:gd name="T10" fmla="*/ 0 w 209"/>
                <a:gd name="T11" fmla="*/ 39 h 39"/>
                <a:gd name="T12" fmla="*/ 0 60000 65536"/>
                <a:gd name="T13" fmla="*/ 0 60000 65536"/>
                <a:gd name="T14" fmla="*/ 0 60000 65536"/>
                <a:gd name="T15" fmla="*/ 0 60000 65536"/>
                <a:gd name="T16" fmla="*/ 0 60000 65536"/>
                <a:gd name="T17" fmla="*/ 0 60000 65536"/>
                <a:gd name="T18" fmla="*/ 0 w 209"/>
                <a:gd name="T19" fmla="*/ 0 h 39"/>
                <a:gd name="T20" fmla="*/ 209 w 209"/>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209" h="39">
                  <a:moveTo>
                    <a:pt x="0" y="39"/>
                  </a:moveTo>
                  <a:lnTo>
                    <a:pt x="58" y="0"/>
                  </a:lnTo>
                  <a:lnTo>
                    <a:pt x="209" y="0"/>
                  </a:lnTo>
                  <a:lnTo>
                    <a:pt x="151" y="39"/>
                  </a:lnTo>
                  <a:lnTo>
                    <a:pt x="8" y="39"/>
                  </a:lnTo>
                  <a:lnTo>
                    <a:pt x="0" y="39"/>
                  </a:lnTo>
                  <a:close/>
                </a:path>
              </a:pathLst>
            </a:custGeom>
            <a:solidFill>
              <a:srgbClr val="DD0000"/>
            </a:solidFill>
            <a:ln w="9525">
              <a:noFill/>
              <a:round/>
              <a:headEnd/>
              <a:tailEnd/>
            </a:ln>
          </p:spPr>
          <p:txBody>
            <a:bodyPr>
              <a:prstTxWarp prst="textNoShape">
                <a:avLst/>
              </a:prstTxWarp>
            </a:bodyPr>
            <a:lstStyle/>
            <a:p>
              <a:endParaRPr lang="en-US"/>
            </a:p>
          </p:txBody>
        </p:sp>
        <p:sp>
          <p:nvSpPr>
            <p:cNvPr id="21542" name="Freeform 254"/>
            <p:cNvSpPr>
              <a:spLocks/>
            </p:cNvSpPr>
            <p:nvPr/>
          </p:nvSpPr>
          <p:spPr bwMode="auto">
            <a:xfrm>
              <a:off x="2396" y="1829"/>
              <a:ext cx="209" cy="40"/>
            </a:xfrm>
            <a:custGeom>
              <a:avLst/>
              <a:gdLst>
                <a:gd name="T0" fmla="*/ 0 w 209"/>
                <a:gd name="T1" fmla="*/ 31 h 40"/>
                <a:gd name="T2" fmla="*/ 50 w 209"/>
                <a:gd name="T3" fmla="*/ 0 h 40"/>
                <a:gd name="T4" fmla="*/ 209 w 209"/>
                <a:gd name="T5" fmla="*/ 0 h 40"/>
                <a:gd name="T6" fmla="*/ 151 w 209"/>
                <a:gd name="T7" fmla="*/ 40 h 40"/>
                <a:gd name="T8" fmla="*/ 0 w 209"/>
                <a:gd name="T9" fmla="*/ 40 h 40"/>
                <a:gd name="T10" fmla="*/ 0 w 209"/>
                <a:gd name="T11" fmla="*/ 31 h 40"/>
                <a:gd name="T12" fmla="*/ 0 60000 65536"/>
                <a:gd name="T13" fmla="*/ 0 60000 65536"/>
                <a:gd name="T14" fmla="*/ 0 60000 65536"/>
                <a:gd name="T15" fmla="*/ 0 60000 65536"/>
                <a:gd name="T16" fmla="*/ 0 60000 65536"/>
                <a:gd name="T17" fmla="*/ 0 60000 65536"/>
                <a:gd name="T18" fmla="*/ 0 w 209"/>
                <a:gd name="T19" fmla="*/ 0 h 40"/>
                <a:gd name="T20" fmla="*/ 209 w 209"/>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209" h="40">
                  <a:moveTo>
                    <a:pt x="0" y="31"/>
                  </a:moveTo>
                  <a:lnTo>
                    <a:pt x="50" y="0"/>
                  </a:lnTo>
                  <a:lnTo>
                    <a:pt x="209" y="0"/>
                  </a:lnTo>
                  <a:lnTo>
                    <a:pt x="151" y="40"/>
                  </a:lnTo>
                  <a:lnTo>
                    <a:pt x="0" y="40"/>
                  </a:lnTo>
                  <a:lnTo>
                    <a:pt x="0" y="31"/>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1540" name="Freeform 255"/>
          <p:cNvSpPr>
            <a:spLocks/>
          </p:cNvSpPr>
          <p:nvPr/>
        </p:nvSpPr>
        <p:spPr bwMode="auto">
          <a:xfrm>
            <a:off x="3803650" y="2903538"/>
            <a:ext cx="331788" cy="63500"/>
          </a:xfrm>
          <a:custGeom>
            <a:avLst/>
            <a:gdLst>
              <a:gd name="T0" fmla="*/ 0 w 209"/>
              <a:gd name="T1" fmla="*/ 31 h 40"/>
              <a:gd name="T2" fmla="*/ 50 w 209"/>
              <a:gd name="T3" fmla="*/ 0 h 40"/>
              <a:gd name="T4" fmla="*/ 209 w 209"/>
              <a:gd name="T5" fmla="*/ 0 h 40"/>
              <a:gd name="T6" fmla="*/ 151 w 209"/>
              <a:gd name="T7" fmla="*/ 40 h 40"/>
              <a:gd name="T8" fmla="*/ 0 w 209"/>
              <a:gd name="T9" fmla="*/ 40 h 40"/>
              <a:gd name="T10" fmla="*/ 0 60000 65536"/>
              <a:gd name="T11" fmla="*/ 0 60000 65536"/>
              <a:gd name="T12" fmla="*/ 0 60000 65536"/>
              <a:gd name="T13" fmla="*/ 0 60000 65536"/>
              <a:gd name="T14" fmla="*/ 0 60000 65536"/>
              <a:gd name="T15" fmla="*/ 0 w 209"/>
              <a:gd name="T16" fmla="*/ 0 h 40"/>
              <a:gd name="T17" fmla="*/ 209 w 209"/>
              <a:gd name="T18" fmla="*/ 40 h 40"/>
            </a:gdLst>
            <a:ahLst/>
            <a:cxnLst>
              <a:cxn ang="T10">
                <a:pos x="T0" y="T1"/>
              </a:cxn>
              <a:cxn ang="T11">
                <a:pos x="T2" y="T3"/>
              </a:cxn>
              <a:cxn ang="T12">
                <a:pos x="T4" y="T5"/>
              </a:cxn>
              <a:cxn ang="T13">
                <a:pos x="T6" y="T7"/>
              </a:cxn>
              <a:cxn ang="T14">
                <a:pos x="T8" y="T9"/>
              </a:cxn>
            </a:cxnLst>
            <a:rect l="T15" t="T16" r="T17" b="T18"/>
            <a:pathLst>
              <a:path w="209" h="40">
                <a:moveTo>
                  <a:pt x="0" y="31"/>
                </a:moveTo>
                <a:lnTo>
                  <a:pt x="50" y="0"/>
                </a:lnTo>
                <a:lnTo>
                  <a:pt x="209" y="0"/>
                </a:lnTo>
                <a:lnTo>
                  <a:pt x="151" y="40"/>
                </a:lnTo>
                <a:lnTo>
                  <a:pt x="0" y="40"/>
                </a:lnTo>
              </a:path>
            </a:pathLst>
          </a:custGeom>
          <a:noFill/>
          <a:ln w="12700">
            <a:solidFill>
              <a:srgbClr val="000000"/>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0610" name="Text Box 2"/>
          <p:cNvSpPr txBox="1">
            <a:spLocks noChangeArrowheads="1"/>
          </p:cNvSpPr>
          <p:nvPr/>
        </p:nvSpPr>
        <p:spPr bwMode="auto">
          <a:xfrm>
            <a:off x="457200" y="228600"/>
            <a:ext cx="8229600" cy="1066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3200" b="0">
                <a:effectLst>
                  <a:outerShdw blurRad="38100" dist="38100" dir="2700000" algn="tl">
                    <a:srgbClr val="FFFFFF"/>
                  </a:outerShdw>
                </a:effectLst>
                <a:latin typeface="Palatino" charset="0"/>
              </a:rPr>
              <a:t>Referential domains in interactive conversation</a:t>
            </a:r>
          </a:p>
        </p:txBody>
      </p:sp>
      <p:sp>
        <p:nvSpPr>
          <p:cNvPr id="580611" name="Text Box 3"/>
          <p:cNvSpPr txBox="1">
            <a:spLocks noChangeArrowheads="1"/>
          </p:cNvSpPr>
          <p:nvPr/>
        </p:nvSpPr>
        <p:spPr bwMode="auto">
          <a:xfrm>
            <a:off x="152400" y="1295400"/>
            <a:ext cx="8991600" cy="3970318"/>
          </a:xfrm>
          <a:prstGeom prst="rect">
            <a:avLst/>
          </a:prstGeom>
          <a:noFill/>
          <a:ln w="9525">
            <a:noFill/>
            <a:miter lim="800000"/>
            <a:headEnd/>
            <a:tailEnd/>
          </a:ln>
          <a:effectLst/>
        </p:spPr>
        <p:txBody>
          <a:bodyPr wrap="square">
            <a:prstTxWarp prst="textNoShape">
              <a:avLst/>
            </a:prstTxWarp>
            <a:spAutoFit/>
          </a:bodyPr>
          <a:lstStyle/>
          <a:p>
            <a:pPr>
              <a:spcBef>
                <a:spcPct val="30000"/>
              </a:spcBef>
            </a:pPr>
            <a:r>
              <a:rPr lang="en-US" b="0" dirty="0">
                <a:effectLst>
                  <a:outerShdw blurRad="38100" dist="38100" dir="2700000" algn="tl">
                    <a:srgbClr val="FFFFFF"/>
                  </a:outerShdw>
                </a:effectLst>
              </a:rPr>
              <a:t>Targeted language games approach:</a:t>
            </a:r>
          </a:p>
          <a:p>
            <a:pPr>
              <a:spcBef>
                <a:spcPct val="30000"/>
              </a:spcBef>
            </a:pPr>
            <a:r>
              <a:rPr lang="en-US" b="0" dirty="0">
                <a:effectLst>
                  <a:outerShdw blurRad="38100" dist="38100" dir="2700000" algn="tl">
                    <a:srgbClr val="FFFFFF"/>
                  </a:outerShdw>
                </a:effectLst>
              </a:rPr>
              <a:t>	task-oriented conversation</a:t>
            </a:r>
          </a:p>
          <a:p>
            <a:pPr>
              <a:spcBef>
                <a:spcPct val="30000"/>
              </a:spcBef>
            </a:pPr>
            <a:r>
              <a:rPr lang="en-US" b="0" dirty="0">
                <a:effectLst>
                  <a:outerShdw blurRad="38100" dist="38100" dir="2700000" algn="tl">
                    <a:srgbClr val="FFFFFF"/>
                  </a:outerShdw>
                </a:effectLst>
              </a:rPr>
              <a:t>	“game-board” and “pieces” increase likelihood of “trials</a:t>
            </a:r>
          </a:p>
          <a:p>
            <a:pPr>
              <a:spcBef>
                <a:spcPct val="30000"/>
              </a:spcBef>
            </a:pPr>
            <a:r>
              <a:rPr lang="en-US" b="0" dirty="0">
                <a:effectLst>
                  <a:outerShdw blurRad="38100" dist="38100" dir="2700000" algn="tl">
                    <a:srgbClr val="FFFFFF"/>
                  </a:outerShdw>
                </a:effectLst>
              </a:rPr>
              <a:t>	can be combined with some scripted trials or more targeted</a:t>
            </a:r>
            <a:r>
              <a:rPr lang="en-US" b="0" dirty="0" smtClean="0">
                <a:effectLst>
                  <a:outerShdw blurRad="38100" dist="38100" dir="2700000" algn="tl">
                    <a:srgbClr val="FFFFFF"/>
                  </a:outerShdw>
                </a:effectLst>
              </a:rPr>
              <a:t> confederate </a:t>
            </a:r>
            <a:r>
              <a:rPr lang="en-US" b="0" dirty="0">
                <a:effectLst>
                  <a:outerShdw blurRad="38100" dist="38100" dir="2700000" algn="tl">
                    <a:srgbClr val="FFFFFF"/>
                  </a:outerShdw>
                </a:effectLst>
              </a:rPr>
              <a:t>follow-ups.</a:t>
            </a:r>
          </a:p>
          <a:p>
            <a:pPr>
              <a:spcBef>
                <a:spcPct val="30000"/>
              </a:spcBef>
            </a:pPr>
            <a:r>
              <a:rPr lang="en-US" b="0" dirty="0">
                <a:effectLst>
                  <a:outerShdw blurRad="38100" dist="38100" dir="2700000" algn="tl">
                    <a:srgbClr val="FFFFFF"/>
                  </a:outerShdw>
                </a:effectLst>
              </a:rPr>
              <a:t>Strengths:</a:t>
            </a:r>
          </a:p>
          <a:p>
            <a:pPr>
              <a:spcBef>
                <a:spcPct val="30000"/>
              </a:spcBef>
            </a:pPr>
            <a:r>
              <a:rPr lang="en-US" b="0" dirty="0">
                <a:effectLst>
                  <a:outerShdw blurRad="38100" dist="38100" dir="2700000" algn="tl">
                    <a:srgbClr val="FFFFFF"/>
                  </a:outerShdw>
                </a:effectLst>
              </a:rPr>
              <a:t>	naturalness</a:t>
            </a:r>
          </a:p>
          <a:p>
            <a:pPr>
              <a:spcBef>
                <a:spcPct val="30000"/>
              </a:spcBef>
            </a:pPr>
            <a:r>
              <a:rPr lang="en-US" b="0" dirty="0">
                <a:effectLst>
                  <a:outerShdw blurRad="38100" dist="38100" dir="2700000" algn="tl">
                    <a:srgbClr val="FFFFFF"/>
                  </a:outerShdw>
                </a:effectLst>
              </a:rPr>
              <a:t>	strategies reflect joint goals</a:t>
            </a:r>
          </a:p>
          <a:p>
            <a:pPr>
              <a:spcBef>
                <a:spcPct val="30000"/>
              </a:spcBef>
            </a:pPr>
            <a:r>
              <a:rPr lang="en-US" b="0" dirty="0">
                <a:effectLst>
                  <a:outerShdw blurRad="38100" dist="38100" dir="2700000" algn="tl">
                    <a:srgbClr val="FFFFFF"/>
                  </a:outerShdw>
                </a:effectLst>
              </a:rPr>
              <a:t>Weaknesses:</a:t>
            </a:r>
          </a:p>
          <a:p>
            <a:pPr>
              <a:spcBef>
                <a:spcPct val="30000"/>
              </a:spcBef>
            </a:pPr>
            <a:r>
              <a:rPr lang="en-US" b="0" dirty="0">
                <a:effectLst>
                  <a:outerShdw blurRad="38100" dist="38100" dir="2700000" algn="tl">
                    <a:srgbClr val="FFFFFF"/>
                  </a:outerShdw>
                </a:effectLst>
              </a:rPr>
              <a:t>	noisy data</a:t>
            </a:r>
          </a:p>
          <a:p>
            <a:pPr>
              <a:spcBef>
                <a:spcPct val="30000"/>
              </a:spcBef>
            </a:pPr>
            <a:r>
              <a:rPr lang="en-US" b="0" dirty="0">
                <a:effectLst>
                  <a:outerShdw blurRad="38100" dist="38100" dir="2700000" algn="tl">
                    <a:srgbClr val="FFFFFF"/>
                  </a:outerShdw>
                </a:effectLst>
              </a:rPr>
              <a:t>	analysis is very time-consuming</a:t>
            </a:r>
          </a:p>
          <a:p>
            <a:pPr>
              <a:spcBef>
                <a:spcPct val="30000"/>
              </a:spcBef>
            </a:pPr>
            <a:r>
              <a:rPr lang="en-US" b="0" dirty="0">
                <a:effectLst>
                  <a:outerShdw blurRad="38100" dist="38100" dir="2700000" algn="tl">
                    <a:srgbClr val="FFFFFF"/>
                  </a:outerShdw>
                </a:effectLst>
              </a:rPr>
              <a:t>	absence of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0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0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0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06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06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06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806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806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806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806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80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1" grpId="0" build="p" autoUpdateAnimBg="0"/>
    </p:bld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5858" name="Text Box 2"/>
          <p:cNvSpPr txBox="1">
            <a:spLocks noChangeArrowheads="1"/>
          </p:cNvSpPr>
          <p:nvPr/>
        </p:nvSpPr>
        <p:spPr bwMode="auto">
          <a:xfrm>
            <a:off x="457200" y="609600"/>
            <a:ext cx="8229600" cy="1066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3200" b="0">
                <a:effectLst>
                  <a:outerShdw blurRad="38100" dist="38100" dir="2700000" algn="tl">
                    <a:srgbClr val="FFFFFF"/>
                  </a:outerShdw>
                </a:effectLst>
                <a:latin typeface="Palatino" charset="0"/>
              </a:rPr>
              <a:t>Referential domains in interactive conversation</a:t>
            </a:r>
          </a:p>
        </p:txBody>
      </p:sp>
      <p:sp>
        <p:nvSpPr>
          <p:cNvPr id="505859" name="Text Box 3"/>
          <p:cNvSpPr txBox="1">
            <a:spLocks noChangeArrowheads="1"/>
          </p:cNvSpPr>
          <p:nvPr/>
        </p:nvSpPr>
        <p:spPr bwMode="auto">
          <a:xfrm>
            <a:off x="685800" y="2362200"/>
            <a:ext cx="7772400" cy="15525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a:effectLst>
                  <a:outerShdw blurRad="38100" dist="38100" dir="2700000" algn="tl">
                    <a:srgbClr val="FFFFFF"/>
                  </a:outerShdw>
                </a:effectLst>
              </a:rPr>
              <a:t>Tasks need to be truly collaborative.</a:t>
            </a:r>
          </a:p>
          <a:p>
            <a:pPr>
              <a:spcBef>
                <a:spcPct val="50000"/>
              </a:spcBef>
            </a:pPr>
            <a:r>
              <a:rPr lang="en-US" b="0">
                <a:effectLst>
                  <a:outerShdw blurRad="38100" dist="38100" dir="2700000" algn="tl">
                    <a:srgbClr val="FFFFFF"/>
                  </a:outerShdw>
                </a:effectLst>
              </a:rPr>
              <a:t>Language must be created by the interlocutors (non-scripted).</a:t>
            </a:r>
          </a:p>
          <a:p>
            <a:pPr>
              <a:spcBef>
                <a:spcPct val="50000"/>
              </a:spcBef>
            </a:pPr>
            <a:r>
              <a:rPr lang="en-US" b="0">
                <a:effectLst>
                  <a:outerShdw blurRad="38100" dist="38100" dir="2700000" algn="tl">
                    <a:srgbClr val="FFFFFF"/>
                  </a:outerShdw>
                </a:effectLst>
              </a:rPr>
              <a:t>Need real-time measure.</a:t>
            </a:r>
          </a:p>
        </p:txBody>
      </p:sp>
      <p:sp>
        <p:nvSpPr>
          <p:cNvPr id="505860" name="Text Box 4"/>
          <p:cNvSpPr txBox="1">
            <a:spLocks noChangeArrowheads="1"/>
          </p:cNvSpPr>
          <p:nvPr/>
        </p:nvSpPr>
        <p:spPr bwMode="auto">
          <a:xfrm>
            <a:off x="1752600" y="4495800"/>
            <a:ext cx="6400800" cy="5191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800" dirty="0">
                <a:effectLst>
                  <a:outerShdw blurRad="38100" dist="38100" dir="2700000" algn="tl">
                    <a:srgbClr val="FFFFFF"/>
                  </a:outerShdw>
                </a:effectLst>
              </a:rPr>
              <a:t>This is a methodological nightmare</a:t>
            </a:r>
            <a:endParaRPr lang="en-US" b="0" dirty="0">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5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58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58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05860"/>
                                        </p:tgtEl>
                                        <p:attrNameLst>
                                          <p:attrName>style.visibility</p:attrName>
                                        </p:attrNameLst>
                                      </p:cBhvr>
                                      <p:to>
                                        <p:strVal val="visible"/>
                                      </p:to>
                                    </p:set>
                                    <p:anim calcmode="lin" valueType="num">
                                      <p:cBhvr additive="base">
                                        <p:cTn id="19" dur="500" fill="hold"/>
                                        <p:tgtEl>
                                          <p:spTgt spid="505860"/>
                                        </p:tgtEl>
                                        <p:attrNameLst>
                                          <p:attrName>ppt_x</p:attrName>
                                        </p:attrNameLst>
                                      </p:cBhvr>
                                      <p:tavLst>
                                        <p:tav tm="0">
                                          <p:val>
                                            <p:strVal val="#ppt_x"/>
                                          </p:val>
                                        </p:tav>
                                        <p:tav tm="100000">
                                          <p:val>
                                            <p:strVal val="#ppt_x"/>
                                          </p:val>
                                        </p:tav>
                                      </p:tavLst>
                                    </p:anim>
                                    <p:anim calcmode="lin" valueType="num">
                                      <p:cBhvr additive="base">
                                        <p:cTn id="20" dur="500" fill="hold"/>
                                        <p:tgtEl>
                                          <p:spTgt spid="5058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9" grpId="0" build="p" autoUpdateAnimBg="0"/>
      <p:bldP spid="505860" grpId="0" autoUpdateAnimBg="0"/>
    </p:bld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pPr>
              <a:defRPr/>
            </a:pPr>
            <a:r>
              <a:rPr lang="en-US" dirty="0" smtClean="0"/>
              <a:t>Heuristics reconsidered</a:t>
            </a:r>
            <a:endParaRPr lang="en-US" dirty="0"/>
          </a:p>
        </p:txBody>
      </p:sp>
      <p:sp>
        <p:nvSpPr>
          <p:cNvPr id="3" name="Content Placeholder 2"/>
          <p:cNvSpPr>
            <a:spLocks noGrp="1"/>
          </p:cNvSpPr>
          <p:nvPr>
            <p:ph idx="1"/>
          </p:nvPr>
        </p:nvSpPr>
        <p:spPr>
          <a:xfrm>
            <a:off x="609600" y="1295400"/>
            <a:ext cx="7772400" cy="4724400"/>
          </a:xfrm>
        </p:spPr>
        <p:txBody>
          <a:bodyPr/>
          <a:lstStyle/>
          <a:p>
            <a:pPr>
              <a:defRPr/>
            </a:pPr>
            <a:r>
              <a:rPr lang="en-US" sz="2800" dirty="0" smtClean="0"/>
              <a:t>Two-stage parsing models failed because the initial stage was NOT a heuristic</a:t>
            </a:r>
          </a:p>
          <a:p>
            <a:pPr>
              <a:defRPr/>
            </a:pPr>
            <a:r>
              <a:rPr lang="en-US" sz="2800" dirty="0" smtClean="0"/>
              <a:t>Constraint-based approaches worked because:</a:t>
            </a:r>
          </a:p>
          <a:p>
            <a:pPr lvl="1">
              <a:defRPr/>
            </a:pPr>
            <a:r>
              <a:rPr lang="en-US" sz="2400" dirty="0" smtClean="0"/>
              <a:t>The information was in the input</a:t>
            </a:r>
          </a:p>
          <a:p>
            <a:pPr lvl="1">
              <a:defRPr/>
            </a:pPr>
            <a:r>
              <a:rPr lang="en-US" sz="2400" dirty="0" smtClean="0"/>
              <a:t>Domain-general mechanisms sufficient</a:t>
            </a:r>
          </a:p>
          <a:p>
            <a:pPr>
              <a:defRPr/>
            </a:pPr>
            <a:r>
              <a:rPr lang="en-US" dirty="0" smtClean="0"/>
              <a:t>But egocentric processing </a:t>
            </a:r>
            <a:r>
              <a:rPr lang="en-US" i="1" dirty="0" smtClean="0"/>
              <a:t>might </a:t>
            </a:r>
            <a:r>
              <a:rPr lang="en-US" dirty="0" smtClean="0"/>
              <a:t>be a heuristic in conversation</a:t>
            </a:r>
          </a:p>
          <a:p>
            <a:pPr lvl="1">
              <a:defRPr/>
            </a:pPr>
            <a:r>
              <a:rPr lang="en-US" sz="2400" dirty="0" smtClean="0"/>
              <a:t>Is there information in the input?</a:t>
            </a:r>
          </a:p>
          <a:p>
            <a:pPr lvl="1">
              <a:defRPr/>
            </a:pPr>
            <a:r>
              <a:rPr lang="en-US" sz="2400" dirty="0" smtClean="0"/>
              <a:t>Are there supporting domain-general mechanisms?</a:t>
            </a:r>
          </a:p>
          <a:p>
            <a:pPr lvl="1">
              <a:defRPr/>
            </a:pPr>
            <a:endParaRPr lang="en-US" dirty="0" smtClean="0"/>
          </a:p>
          <a:p>
            <a:pPr lvl="1">
              <a:defRPr/>
            </a:pP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a:xfrm>
            <a:off x="0" y="228600"/>
            <a:ext cx="8839200" cy="1143000"/>
          </a:xfrm>
        </p:spPr>
        <p:txBody>
          <a:bodyPr/>
          <a:lstStyle/>
          <a:p>
            <a:pPr eaLnBrk="1" hangingPunct="1">
              <a:defRPr/>
            </a:pPr>
            <a:r>
              <a:rPr lang="en-US" sz="3200"/>
              <a:t>Connecting knowledge state to the input/output</a:t>
            </a:r>
          </a:p>
        </p:txBody>
      </p:sp>
      <p:sp>
        <p:nvSpPr>
          <p:cNvPr id="991235" name="Rectangle 3"/>
          <p:cNvSpPr>
            <a:spLocks noGrp="1" noChangeArrowheads="1"/>
          </p:cNvSpPr>
          <p:nvPr>
            <p:ph type="body" idx="1"/>
          </p:nvPr>
        </p:nvSpPr>
        <p:spPr>
          <a:xfrm>
            <a:off x="0" y="1295400"/>
            <a:ext cx="9144000" cy="4648200"/>
          </a:xfrm>
        </p:spPr>
        <p:txBody>
          <a:bodyPr/>
          <a:lstStyle/>
          <a:p>
            <a:pPr eaLnBrk="1" hangingPunct="1">
              <a:lnSpc>
                <a:spcPct val="90000"/>
              </a:lnSpc>
              <a:defRPr/>
            </a:pPr>
            <a:r>
              <a:rPr lang="en-US" sz="2400" dirty="0"/>
              <a:t>Does information in an utterance provides probabilistic information about (assumed) knowledge state?</a:t>
            </a:r>
          </a:p>
          <a:p>
            <a:pPr lvl="1" eaLnBrk="1" hangingPunct="1">
              <a:lnSpc>
                <a:spcPct val="90000"/>
              </a:lnSpc>
              <a:defRPr/>
            </a:pPr>
            <a:r>
              <a:rPr lang="en-US" sz="2000" dirty="0"/>
              <a:t>Aside about audience design and ambiguity avoidance</a:t>
            </a:r>
          </a:p>
          <a:p>
            <a:pPr lvl="2" eaLnBrk="1" hangingPunct="1">
              <a:lnSpc>
                <a:spcPct val="90000"/>
              </a:lnSpc>
              <a:defRPr/>
            </a:pPr>
            <a:r>
              <a:rPr lang="en-US" sz="1800" dirty="0"/>
              <a:t>The landmine buried in the sand exploded</a:t>
            </a:r>
          </a:p>
          <a:p>
            <a:pPr eaLnBrk="1" hangingPunct="1">
              <a:lnSpc>
                <a:spcPct val="90000"/>
              </a:lnSpc>
              <a:defRPr/>
            </a:pPr>
            <a:r>
              <a:rPr lang="en-US" sz="2400" dirty="0"/>
              <a:t>Case 1: Information questions </a:t>
            </a:r>
            <a:r>
              <a:rPr lang="en-US" sz="2400" dirty="0" err="1"/>
              <a:t>vs</a:t>
            </a:r>
            <a:r>
              <a:rPr lang="en-US" sz="2400" dirty="0"/>
              <a:t> assertions:</a:t>
            </a:r>
          </a:p>
          <a:p>
            <a:pPr lvl="1" eaLnBrk="1" hangingPunct="1">
              <a:lnSpc>
                <a:spcPct val="90000"/>
              </a:lnSpc>
              <a:defRPr/>
            </a:pPr>
            <a:r>
              <a:rPr lang="en-US" sz="2000" dirty="0"/>
              <a:t>Assertions can be about both information in speaker privileged and common ground.</a:t>
            </a:r>
          </a:p>
          <a:p>
            <a:pPr lvl="2" eaLnBrk="1" hangingPunct="1">
              <a:lnSpc>
                <a:spcPct val="90000"/>
              </a:lnSpc>
              <a:defRPr/>
            </a:pPr>
            <a:r>
              <a:rPr lang="en-US" sz="1800" dirty="0"/>
              <a:t>The coffee is ready.</a:t>
            </a:r>
          </a:p>
          <a:p>
            <a:pPr lvl="1" eaLnBrk="1" hangingPunct="1">
              <a:lnSpc>
                <a:spcPct val="90000"/>
              </a:lnSpc>
              <a:defRPr/>
            </a:pPr>
            <a:r>
              <a:rPr lang="en-US" sz="2000" dirty="0"/>
              <a:t>Information questions are about information the speaker assumes the addressee might know.</a:t>
            </a:r>
          </a:p>
          <a:p>
            <a:pPr lvl="2" eaLnBrk="1" hangingPunct="1">
              <a:lnSpc>
                <a:spcPct val="90000"/>
              </a:lnSpc>
              <a:defRPr/>
            </a:pPr>
            <a:r>
              <a:rPr lang="en-US" sz="1800" dirty="0"/>
              <a:t>Is the coffee ready?</a:t>
            </a:r>
          </a:p>
          <a:p>
            <a:pPr eaLnBrk="1" hangingPunct="1">
              <a:lnSpc>
                <a:spcPct val="90000"/>
              </a:lnSpc>
              <a:defRPr/>
            </a:pPr>
            <a:r>
              <a:rPr lang="en-US" sz="2400" dirty="0"/>
              <a:t>Case 2: Forms of referring expressions</a:t>
            </a:r>
          </a:p>
          <a:p>
            <a:pPr lvl="2" eaLnBrk="1" hangingPunct="1">
              <a:lnSpc>
                <a:spcPct val="90000"/>
              </a:lnSpc>
              <a:defRPr/>
            </a:pPr>
            <a:r>
              <a:rPr lang="en-US" sz="1800" dirty="0"/>
              <a:t>Names versus descriptions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1442" name="Picture 2" descr="t14"/>
          <p:cNvPicPr>
            <a:picLocks noChangeAspect="1" noChangeArrowheads="1"/>
          </p:cNvPicPr>
          <p:nvPr/>
        </p:nvPicPr>
        <p:blipFill>
          <a:blip r:embed="rId3"/>
          <a:srcRect/>
          <a:stretch>
            <a:fillRect/>
          </a:stretch>
        </p:blipFill>
        <p:spPr bwMode="auto">
          <a:xfrm>
            <a:off x="506413" y="381000"/>
            <a:ext cx="8129587" cy="5945188"/>
          </a:xfrm>
          <a:prstGeom prst="rect">
            <a:avLst/>
          </a:prstGeom>
          <a:noFill/>
          <a:ln w="9525">
            <a:noFill/>
            <a:miter lim="800000"/>
            <a:headEnd/>
            <a:tailEnd/>
          </a:ln>
        </p:spPr>
      </p:pic>
      <p:sp>
        <p:nvSpPr>
          <p:cNvPr id="709635" name="Text Box 3"/>
          <p:cNvSpPr txBox="1">
            <a:spLocks noChangeArrowheads="1"/>
          </p:cNvSpPr>
          <p:nvPr/>
        </p:nvSpPr>
        <p:spPr bwMode="auto">
          <a:xfrm>
            <a:off x="1371600" y="457200"/>
            <a:ext cx="6400800" cy="457200"/>
          </a:xfrm>
          <a:prstGeom prst="rect">
            <a:avLst/>
          </a:prstGeom>
          <a:solidFill>
            <a:srgbClr val="FFFFFF"/>
          </a:solidFill>
          <a:ln w="9525">
            <a:noFill/>
            <a:miter lim="800000"/>
            <a:headEnd/>
            <a:tailEnd/>
          </a:ln>
          <a:effectLst/>
        </p:spPr>
        <p:txBody>
          <a:bodyPr>
            <a:prstTxWarp prst="textNoShape">
              <a:avLst/>
            </a:prstTxWarp>
            <a:spAutoFit/>
          </a:bodyPr>
          <a:lstStyle/>
          <a:p>
            <a:pPr>
              <a:spcBef>
                <a:spcPct val="50000"/>
              </a:spcBef>
              <a:defRPr/>
            </a:pPr>
            <a:r>
              <a:rPr lang="en-US">
                <a:effectLst>
                  <a:outerShdw blurRad="38100" dist="38100" dir="2700000" algn="tl">
                    <a:srgbClr val="DDDDDD"/>
                  </a:outerShdw>
                </a:effectLst>
              </a:rPr>
              <a:t>Processing Questions: The Barnyard Oscars</a:t>
            </a:r>
          </a:p>
        </p:txBody>
      </p:sp>
      <p:pic>
        <p:nvPicPr>
          <p:cNvPr id="61444" name="Picture 5"/>
          <p:cNvPicPr>
            <a:picLocks noChangeAspect="1" noChangeArrowheads="1"/>
          </p:cNvPicPr>
          <p:nvPr/>
        </p:nvPicPr>
        <p:blipFill>
          <a:blip r:embed="rId4"/>
          <a:srcRect/>
          <a:stretch>
            <a:fillRect/>
          </a:stretch>
        </p:blipFill>
        <p:spPr bwMode="auto">
          <a:xfrm>
            <a:off x="914400" y="1143000"/>
            <a:ext cx="2840038" cy="2128838"/>
          </a:xfrm>
          <a:prstGeom prst="rect">
            <a:avLst/>
          </a:prstGeom>
          <a:noFill/>
          <a:ln w="9525">
            <a:noFill/>
            <a:miter lim="800000"/>
            <a:headEnd/>
            <a:tailEnd/>
          </a:ln>
        </p:spPr>
      </p:pic>
      <p:sp>
        <p:nvSpPr>
          <p:cNvPr id="61445" name="Text Box 6"/>
          <p:cNvSpPr txBox="1">
            <a:spLocks noChangeAspect="1" noChangeArrowheads="1"/>
          </p:cNvSpPr>
          <p:nvPr/>
        </p:nvSpPr>
        <p:spPr bwMode="auto">
          <a:xfrm>
            <a:off x="609600" y="3124200"/>
            <a:ext cx="26670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chemeClr val="tx2"/>
                </a:solidFill>
              </a:rPr>
              <a:t>Sarah Brown-Schmidt</a:t>
            </a:r>
            <a:endParaRPr lang="en-US" sz="2000">
              <a:solidFill>
                <a:schemeClr val="tx2"/>
              </a:solidFill>
            </a:endParaRPr>
          </a:p>
        </p:txBody>
      </p:sp>
      <p:sp>
        <p:nvSpPr>
          <p:cNvPr id="61446" name="Rectangle 8"/>
          <p:cNvSpPr>
            <a:spLocks noChangeAspect="1" noChangeArrowheads="1"/>
          </p:cNvSpPr>
          <p:nvPr/>
        </p:nvSpPr>
        <p:spPr bwMode="auto">
          <a:xfrm>
            <a:off x="914400" y="5715000"/>
            <a:ext cx="2012950" cy="581025"/>
          </a:xfrm>
          <a:prstGeom prst="rect">
            <a:avLst/>
          </a:prstGeom>
          <a:noFill/>
          <a:ln w="9525">
            <a:noFill/>
            <a:miter lim="800000"/>
            <a:headEnd/>
            <a:tailEnd/>
          </a:ln>
        </p:spPr>
        <p:txBody>
          <a:bodyPr wrap="none">
            <a:prstTxWarp prst="textNoShape">
              <a:avLst/>
            </a:prstTxWarp>
            <a:spAutoFit/>
          </a:bodyPr>
          <a:lstStyle/>
          <a:p>
            <a:endParaRPr lang="en-US" sz="1600" b="0">
              <a:solidFill>
                <a:srgbClr val="3CE2BD"/>
              </a:solidFill>
              <a:latin typeface="Futura" charset="0"/>
            </a:endParaRPr>
          </a:p>
          <a:p>
            <a:r>
              <a:rPr lang="en-US" sz="1600" b="0">
                <a:solidFill>
                  <a:srgbClr val="3CE2BD"/>
                </a:solidFill>
                <a:latin typeface="Futura" charset="0"/>
              </a:rPr>
              <a:t>		</a:t>
            </a:r>
          </a:p>
        </p:txBody>
      </p:sp>
      <p:pic>
        <p:nvPicPr>
          <p:cNvPr id="61447" name="Picture 9"/>
          <p:cNvPicPr>
            <a:picLocks noChangeAspect="1" noChangeArrowheads="1"/>
          </p:cNvPicPr>
          <p:nvPr/>
        </p:nvPicPr>
        <p:blipFill>
          <a:blip r:embed="rId5"/>
          <a:srcRect/>
          <a:stretch>
            <a:fillRect/>
          </a:stretch>
        </p:blipFill>
        <p:spPr bwMode="auto">
          <a:xfrm>
            <a:off x="838200" y="3733800"/>
            <a:ext cx="2038350" cy="2027238"/>
          </a:xfrm>
          <a:prstGeom prst="rect">
            <a:avLst/>
          </a:prstGeom>
          <a:noFill/>
          <a:ln w="9525">
            <a:noFill/>
            <a:miter lim="800000"/>
            <a:headEnd/>
            <a:tailEnd/>
          </a:ln>
        </p:spPr>
      </p:pic>
      <p:sp>
        <p:nvSpPr>
          <p:cNvPr id="61448" name="Text Box 10"/>
          <p:cNvSpPr txBox="1">
            <a:spLocks noChangeAspect="1" noChangeArrowheads="1"/>
          </p:cNvSpPr>
          <p:nvPr/>
        </p:nvSpPr>
        <p:spPr bwMode="auto">
          <a:xfrm>
            <a:off x="609600" y="5791200"/>
            <a:ext cx="28956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rgbClr val="000000"/>
                </a:solidFill>
              </a:rPr>
              <a:t>Christine Gunlogson</a:t>
            </a:r>
          </a:p>
        </p:txBody>
      </p:sp>
      <p:sp>
        <p:nvSpPr>
          <p:cNvPr id="709643" name="Text Box 11"/>
          <p:cNvSpPr txBox="1">
            <a:spLocks noChangeArrowheads="1"/>
          </p:cNvSpPr>
          <p:nvPr/>
        </p:nvSpPr>
        <p:spPr bwMode="auto">
          <a:xfrm>
            <a:off x="1676400" y="0"/>
            <a:ext cx="5181600" cy="457200"/>
          </a:xfrm>
          <a:prstGeom prst="rect">
            <a:avLst/>
          </a:prstGeom>
          <a:noFill/>
          <a:ln w="9525">
            <a:noFill/>
            <a:miter lim="800000"/>
            <a:headEnd/>
            <a:tailEnd/>
          </a:ln>
          <a:effectLst/>
        </p:spPr>
        <p:txBody>
          <a:bodyPr>
            <a:prstTxWarp prst="textNoShape">
              <a:avLst/>
            </a:prstTxWarp>
            <a:spAutoFit/>
          </a:bodyPr>
          <a:lstStyle/>
          <a:p>
            <a:pPr>
              <a:spcBef>
                <a:spcPct val="50000"/>
              </a:spcBef>
              <a:defRPr/>
            </a:pPr>
            <a:endParaRPr lang="en-US">
              <a:effectLst>
                <a:outerShdw blurRad="38100" dist="38100" dir="2700000" algn="tl">
                  <a:srgbClr val="DDDDDD"/>
                </a:outerShdw>
              </a:effectLst>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42" name="Text Box 2"/>
          <p:cNvSpPr txBox="1">
            <a:spLocks noChangeArrowheads="1"/>
          </p:cNvSpPr>
          <p:nvPr/>
        </p:nvSpPr>
        <p:spPr bwMode="auto">
          <a:xfrm>
            <a:off x="457200" y="152400"/>
            <a:ext cx="8229600" cy="1066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3200" b="0">
                <a:effectLst>
                  <a:outerShdw blurRad="38100" dist="38100" dir="2700000" algn="tl">
                    <a:srgbClr val="FFFFFF"/>
                  </a:outerShdw>
                </a:effectLst>
                <a:latin typeface="Palatino" charset="0"/>
              </a:rPr>
              <a:t>Referential domains in interactive conversation</a:t>
            </a:r>
          </a:p>
        </p:txBody>
      </p:sp>
      <p:sp>
        <p:nvSpPr>
          <p:cNvPr id="419845" name="Text Box 5"/>
          <p:cNvSpPr txBox="1">
            <a:spLocks noChangeArrowheads="1"/>
          </p:cNvSpPr>
          <p:nvPr/>
        </p:nvSpPr>
        <p:spPr bwMode="auto">
          <a:xfrm>
            <a:off x="1219200" y="2971800"/>
            <a:ext cx="6629400" cy="1004888"/>
          </a:xfrm>
          <a:prstGeom prst="rect">
            <a:avLst/>
          </a:prstGeom>
          <a:noFill/>
          <a:ln w="9525">
            <a:noFill/>
            <a:miter lim="800000"/>
            <a:headEnd/>
            <a:tailEnd/>
          </a:ln>
          <a:effectLst/>
        </p:spPr>
        <p:txBody>
          <a:bodyPr>
            <a:prstTxWarp prst="textNoShape">
              <a:avLst/>
            </a:prstTxWarp>
            <a:spAutoFit/>
          </a:bodyPr>
          <a:lstStyle/>
          <a:p>
            <a:endParaRPr lang="en-US" b="0">
              <a:effectLst/>
              <a:latin typeface="Times New Roman" charset="0"/>
            </a:endParaRPr>
          </a:p>
          <a:p>
            <a:pPr>
              <a:spcBef>
                <a:spcPct val="50000"/>
              </a:spcBef>
            </a:pPr>
            <a:endParaRPr lang="en-US">
              <a:effectLst>
                <a:outerShdw blurRad="38100" dist="38100" dir="2700000" algn="tl">
                  <a:srgbClr val="FFFFFF"/>
                </a:outerShdw>
              </a:effectLst>
            </a:endParaRPr>
          </a:p>
        </p:txBody>
      </p:sp>
      <p:graphicFrame>
        <p:nvGraphicFramePr>
          <p:cNvPr id="419861" name="Group 21"/>
          <p:cNvGraphicFramePr>
            <a:graphicFrameLocks noGrp="1"/>
          </p:cNvGraphicFramePr>
          <p:nvPr/>
        </p:nvGraphicFramePr>
        <p:xfrm>
          <a:off x="1143000" y="2133600"/>
          <a:ext cx="7467600" cy="3255963"/>
        </p:xfrm>
        <a:graphic>
          <a:graphicData uri="http://schemas.openxmlformats.org/drawingml/2006/table">
            <a:tbl>
              <a:tblPr/>
              <a:tblGrid>
                <a:gridCol w="2355850"/>
                <a:gridCol w="2555875"/>
                <a:gridCol w="2555875"/>
              </a:tblGrid>
              <a:tr h="2311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charset="0"/>
                        </a:rPr>
                        <a:t>Common Ground</a:t>
                      </a:r>
                      <a:endParaRPr kumimoji="0" lang="en-US" sz="2800" b="0" i="0" u="none" strike="noStrike" cap="none" normalizeH="0" baseline="0">
                        <a:ln>
                          <a:noFill/>
                        </a:ln>
                        <a:solidFill>
                          <a:schemeClr val="tx1"/>
                        </a:solidFill>
                        <a:effectLst/>
                        <a:latin typeface="Time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charset="0"/>
                        </a:rPr>
                        <a:t>Speaker’s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charset="0"/>
                        </a:rPr>
                        <a:t>Privileged Ground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charset="0"/>
                        </a:rPr>
                        <a:t>Addressee’s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charset="0"/>
                        </a:rPr>
                        <a:t>Privileged Ground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5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charset="0"/>
                        </a:rPr>
                        <a:t>.00 (.01)</a:t>
                      </a:r>
                      <a:endParaRPr kumimoji="0" lang="en-US" sz="2800" b="0" i="0" u="none" strike="noStrike" cap="none" normalizeH="0" baseline="0">
                        <a:ln>
                          <a:noFill/>
                        </a:ln>
                        <a:solidFill>
                          <a:schemeClr val="tx1"/>
                        </a:solidFill>
                        <a:effectLst/>
                        <a:latin typeface="Time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charset="0"/>
                        </a:rPr>
                        <a:t>.06 (.11)</a:t>
                      </a:r>
                      <a:endParaRPr kumimoji="0" lang="en-US" sz="2800" b="0" i="0" u="none" strike="noStrike" cap="none" normalizeH="0" baseline="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charset="0"/>
                        </a:rPr>
                        <a:t>.94 (.11)</a:t>
                      </a:r>
                      <a:endParaRPr kumimoji="0" lang="en-US" sz="2800" b="0" i="0" u="none" strike="noStrike" cap="none" normalizeH="0" baseline="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19862" name="Text Box 22"/>
          <p:cNvSpPr txBox="1">
            <a:spLocks noChangeArrowheads="1"/>
          </p:cNvSpPr>
          <p:nvPr/>
        </p:nvSpPr>
        <p:spPr bwMode="auto">
          <a:xfrm>
            <a:off x="1676400" y="1524000"/>
            <a:ext cx="6477000" cy="608013"/>
          </a:xfrm>
          <a:prstGeom prst="rect">
            <a:avLst/>
          </a:prstGeom>
          <a:noFill/>
          <a:ln w="28575">
            <a:solidFill>
              <a:schemeClr val="tx1"/>
            </a:solidFill>
            <a:miter lim="800000"/>
            <a:headEnd/>
            <a:tailEnd/>
          </a:ln>
          <a:effectLst/>
        </p:spPr>
        <p:txBody>
          <a:bodyPr>
            <a:prstTxWarp prst="textNoShape">
              <a:avLst/>
            </a:prstTxWarp>
            <a:spAutoFit/>
          </a:bodyPr>
          <a:lstStyle/>
          <a:p>
            <a:pPr>
              <a:spcBef>
                <a:spcPct val="50000"/>
              </a:spcBef>
            </a:pPr>
            <a:r>
              <a:rPr lang="en-US" sz="3200" b="0">
                <a:effectLst>
                  <a:outerShdw blurRad="38100" dist="38100" dir="2700000" algn="tl">
                    <a:srgbClr val="FFFFFF"/>
                  </a:outerShdw>
                </a:effectLst>
              </a:rPr>
              <a:t>Proportion of questions referring to:</a:t>
            </a:r>
            <a:endParaRPr lang="en-US" sz="2800">
              <a:effectLst>
                <a:outerShdw blurRad="38100" dist="38100" dir="2700000" algn="tl">
                  <a:srgbClr val="FFFFFF"/>
                </a:outerShdw>
              </a:effectLst>
            </a:endParaRPr>
          </a:p>
        </p:txBody>
      </p:sp>
      <p:sp>
        <p:nvSpPr>
          <p:cNvPr id="419864" name="Rectangle 24"/>
          <p:cNvSpPr>
            <a:spLocks noChangeArrowheads="1"/>
          </p:cNvSpPr>
          <p:nvPr/>
        </p:nvSpPr>
        <p:spPr bwMode="auto">
          <a:xfrm>
            <a:off x="2286000" y="5715000"/>
            <a:ext cx="4627563" cy="457200"/>
          </a:xfrm>
          <a:prstGeom prst="rect">
            <a:avLst/>
          </a:prstGeom>
          <a:noFill/>
          <a:ln w="9525">
            <a:noFill/>
            <a:miter lim="800000"/>
            <a:headEnd/>
            <a:tailEnd/>
          </a:ln>
          <a:effectLst/>
        </p:spPr>
        <p:txBody>
          <a:bodyPr wrap="none">
            <a:prstTxWarp prst="textNoShape">
              <a:avLst/>
            </a:prstTxWarp>
            <a:spAutoFit/>
          </a:bodyPr>
          <a:lstStyle/>
          <a:p>
            <a:pPr>
              <a:spcBef>
                <a:spcPct val="50000"/>
              </a:spcBef>
            </a:pPr>
            <a:r>
              <a:rPr lang="en-US" b="0">
                <a:effectLst/>
              </a:rPr>
              <a:t>What’s below </a:t>
            </a:r>
            <a:r>
              <a:rPr lang="en-US" b="0" i="1">
                <a:effectLst/>
              </a:rPr>
              <a:t>the</a:t>
            </a:r>
            <a:r>
              <a:rPr lang="en-US" i="1">
                <a:effectLst/>
              </a:rPr>
              <a:t> cow</a:t>
            </a:r>
            <a:r>
              <a:rPr lang="en-US" b="0">
                <a:effectLst/>
              </a:rPr>
              <a:t> with the hat?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7794" name="Text Box 2"/>
          <p:cNvSpPr txBox="1">
            <a:spLocks noChangeArrowheads="1"/>
          </p:cNvSpPr>
          <p:nvPr/>
        </p:nvSpPr>
        <p:spPr bwMode="auto">
          <a:xfrm>
            <a:off x="457200" y="609600"/>
            <a:ext cx="8229600" cy="1066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3200" b="0">
                <a:effectLst>
                  <a:outerShdw blurRad="38100" dist="38100" dir="2700000" algn="tl">
                    <a:srgbClr val="FFFFFF"/>
                  </a:outerShdw>
                </a:effectLst>
                <a:latin typeface="Palatino" charset="0"/>
              </a:rPr>
              <a:t>Referential domains in interactive conversation</a:t>
            </a:r>
          </a:p>
        </p:txBody>
      </p:sp>
      <p:sp>
        <p:nvSpPr>
          <p:cNvPr id="417797" name="Text Box 5"/>
          <p:cNvSpPr txBox="1">
            <a:spLocks noChangeArrowheads="1"/>
          </p:cNvSpPr>
          <p:nvPr/>
        </p:nvSpPr>
        <p:spPr bwMode="auto">
          <a:xfrm>
            <a:off x="1447800" y="2209800"/>
            <a:ext cx="5943600" cy="457200"/>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a:effectLst>
                <a:outerShdw blurRad="38100" dist="38100" dir="2700000" algn="tl">
                  <a:srgbClr val="FFFFFF"/>
                </a:outerShdw>
              </a:effectLst>
            </a:endParaRPr>
          </a:p>
        </p:txBody>
      </p:sp>
      <p:graphicFrame>
        <p:nvGraphicFramePr>
          <p:cNvPr id="417798" name="Object 6"/>
          <p:cNvGraphicFramePr>
            <a:graphicFrameLocks noChangeAspect="1"/>
          </p:cNvGraphicFramePr>
          <p:nvPr/>
        </p:nvGraphicFramePr>
        <p:xfrm>
          <a:off x="228600" y="1752600"/>
          <a:ext cx="4040188" cy="2597150"/>
        </p:xfrm>
        <a:graphic>
          <a:graphicData uri="http://schemas.openxmlformats.org/presentationml/2006/ole">
            <p:oleObj spid="_x0000_s111618" name="Document" r:id="rId4" imgW="2990088" imgH="1923288" progId="Word.Document.8">
              <p:embed/>
            </p:oleObj>
          </a:graphicData>
        </a:graphic>
      </p:graphicFrame>
      <p:pic>
        <p:nvPicPr>
          <p:cNvPr id="417799" name="Picture 7"/>
          <p:cNvPicPr>
            <a:picLocks noChangeAspect="1" noChangeArrowheads="1"/>
          </p:cNvPicPr>
          <p:nvPr/>
        </p:nvPicPr>
        <mc:AlternateContent>
          <mc:Choice xmlns:ma="http://schemas.microsoft.com/office/mac/drawingml/2008/main" Requires="ma">
            <p:blipFill>
              <a:blip r:embed="rId5"/>
              <a:srcRect/>
              <a:stretch>
                <a:fillRect/>
              </a:stretch>
            </p:blipFill>
          </mc:Choice>
          <mc:Fallback>
            <p:blipFill>
              <a:blip r:embed="rId6"/>
              <a:srcRect/>
              <a:stretch>
                <a:fillRect/>
              </a:stretch>
            </p:blipFill>
          </mc:Fallback>
        </mc:AlternateContent>
        <p:spPr bwMode="auto">
          <a:xfrm>
            <a:off x="4572000" y="1828800"/>
            <a:ext cx="4186238" cy="2528888"/>
          </a:xfrm>
          <a:prstGeom prst="rect">
            <a:avLst/>
          </a:prstGeom>
          <a:noFill/>
          <a:ln w="9525">
            <a:noFill/>
            <a:miter lim="800000"/>
            <a:headEnd/>
            <a:tailEnd/>
          </a:ln>
        </p:spPr>
      </p:pic>
      <p:sp>
        <p:nvSpPr>
          <p:cNvPr id="417800" name="Rectangle 8"/>
          <p:cNvSpPr>
            <a:spLocks noChangeArrowheads="1"/>
          </p:cNvSpPr>
          <p:nvPr/>
        </p:nvSpPr>
        <p:spPr bwMode="auto">
          <a:xfrm>
            <a:off x="2020888" y="5029200"/>
            <a:ext cx="4627562" cy="457200"/>
          </a:xfrm>
          <a:prstGeom prst="rect">
            <a:avLst/>
          </a:prstGeom>
          <a:noFill/>
          <a:ln w="9525">
            <a:noFill/>
            <a:miter lim="800000"/>
            <a:headEnd/>
            <a:tailEnd/>
          </a:ln>
          <a:effectLst/>
        </p:spPr>
        <p:txBody>
          <a:bodyPr wrap="none">
            <a:prstTxWarp prst="textNoShape">
              <a:avLst/>
            </a:prstTxWarp>
            <a:spAutoFit/>
          </a:bodyPr>
          <a:lstStyle/>
          <a:p>
            <a:pPr>
              <a:spcBef>
                <a:spcPct val="50000"/>
              </a:spcBef>
            </a:pPr>
            <a:r>
              <a:rPr lang="en-US" b="0">
                <a:effectLst/>
              </a:rPr>
              <a:t>What’s below </a:t>
            </a:r>
            <a:r>
              <a:rPr lang="en-US" b="0" i="1">
                <a:effectLst/>
              </a:rPr>
              <a:t>the</a:t>
            </a:r>
            <a:r>
              <a:rPr lang="en-US" i="1">
                <a:effectLst/>
              </a:rPr>
              <a:t> cow</a:t>
            </a:r>
            <a:r>
              <a:rPr lang="en-US" b="0">
                <a:effectLst/>
              </a:rPr>
              <a:t> with the hat?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28034" name="Text Box 2"/>
          <p:cNvSpPr txBox="1">
            <a:spLocks noChangeArrowheads="1"/>
          </p:cNvSpPr>
          <p:nvPr/>
        </p:nvSpPr>
        <p:spPr bwMode="auto">
          <a:xfrm>
            <a:off x="457200" y="228600"/>
            <a:ext cx="8229600" cy="57943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3200" b="0">
                <a:effectLst>
                  <a:outerShdw blurRad="38100" dist="38100" dir="2700000" algn="tl">
                    <a:srgbClr val="FFFFFF"/>
                  </a:outerShdw>
                </a:effectLst>
                <a:latin typeface="Palatino" charset="0"/>
              </a:rPr>
              <a:t>Perspective with questions</a:t>
            </a:r>
          </a:p>
        </p:txBody>
      </p:sp>
      <p:graphicFrame>
        <p:nvGraphicFramePr>
          <p:cNvPr id="428035" name="Object 3"/>
          <p:cNvGraphicFramePr>
            <a:graphicFrameLocks noChangeAspect="1"/>
          </p:cNvGraphicFramePr>
          <p:nvPr/>
        </p:nvGraphicFramePr>
        <p:xfrm>
          <a:off x="5029200" y="838200"/>
          <a:ext cx="2222500" cy="1868488"/>
        </p:xfrm>
        <a:graphic>
          <a:graphicData uri="http://schemas.openxmlformats.org/presentationml/2006/ole">
            <p:oleObj spid="_x0000_s113666" name="Document" r:id="rId4" imgW="2221992" imgH="1868424" progId="Word.Document.8">
              <p:embed/>
            </p:oleObj>
          </a:graphicData>
        </a:graphic>
      </p:graphicFrame>
      <p:graphicFrame>
        <p:nvGraphicFramePr>
          <p:cNvPr id="428036" name="Object 4"/>
          <p:cNvGraphicFramePr>
            <a:graphicFrameLocks noChangeAspect="1"/>
          </p:cNvGraphicFramePr>
          <p:nvPr/>
        </p:nvGraphicFramePr>
        <p:xfrm>
          <a:off x="609600" y="838200"/>
          <a:ext cx="2233613" cy="1862138"/>
        </p:xfrm>
        <a:graphic>
          <a:graphicData uri="http://schemas.openxmlformats.org/presentationml/2006/ole">
            <p:oleObj spid="_x0000_s113667" name="Document" r:id="rId5" imgW="2234184" imgH="1862328" progId="Word.Document.8">
              <p:embed/>
            </p:oleObj>
          </a:graphicData>
        </a:graphic>
      </p:graphicFrame>
      <p:pic>
        <p:nvPicPr>
          <p:cNvPr id="428037" name="Picture 5"/>
          <p:cNvPicPr>
            <a:picLocks noChangeAspect="1" noChangeArrowheads="1"/>
          </p:cNvPicPr>
          <p:nvPr/>
        </p:nvPicPr>
        <mc:AlternateContent>
          <mc:Choice xmlns:ma="http://schemas.microsoft.com/office/mac/drawingml/2008/main" Requires="ma">
            <p:blipFill>
              <a:blip r:embed="rId6"/>
              <a:srcRect/>
              <a:stretch>
                <a:fillRect/>
              </a:stretch>
            </p:blipFill>
          </mc:Choice>
          <mc:Fallback>
            <p:blipFill>
              <a:blip r:embed="rId7"/>
              <a:srcRect/>
              <a:stretch>
                <a:fillRect/>
              </a:stretch>
            </p:blipFill>
          </mc:Fallback>
        </mc:AlternateContent>
        <p:spPr bwMode="auto">
          <a:xfrm>
            <a:off x="1911350" y="3803650"/>
            <a:ext cx="4862513" cy="3054350"/>
          </a:xfrm>
          <a:prstGeom prst="rect">
            <a:avLst/>
          </a:prstGeom>
          <a:noFill/>
          <a:ln w="9525">
            <a:noFill/>
            <a:miter lim="800000"/>
            <a:headEnd/>
            <a:tailEnd/>
          </a:ln>
        </p:spPr>
      </p:pic>
      <p:sp>
        <p:nvSpPr>
          <p:cNvPr id="428038" name="Text Box 6"/>
          <p:cNvSpPr txBox="1">
            <a:spLocks noChangeArrowheads="1"/>
          </p:cNvSpPr>
          <p:nvPr/>
        </p:nvSpPr>
        <p:spPr bwMode="auto">
          <a:xfrm>
            <a:off x="0" y="2743200"/>
            <a:ext cx="3733800" cy="1069975"/>
          </a:xfrm>
          <a:prstGeom prst="rect">
            <a:avLst/>
          </a:prstGeom>
          <a:noFill/>
          <a:ln w="9525">
            <a:noFill/>
            <a:miter lim="800000"/>
            <a:headEnd/>
            <a:tailEnd/>
          </a:ln>
          <a:effectLst/>
        </p:spPr>
        <p:txBody>
          <a:bodyPr>
            <a:prstTxWarp prst="textNoShape">
              <a:avLst/>
            </a:prstTxWarp>
            <a:spAutoFit/>
          </a:bodyPr>
          <a:lstStyle/>
          <a:p>
            <a:r>
              <a:rPr lang="en-US" sz="1600">
                <a:effectLst/>
                <a:latin typeface="Times New Roman" charset="0"/>
              </a:rPr>
              <a:t>Late point-of-disambiguation trials</a:t>
            </a:r>
            <a:endParaRPr lang="en-US" sz="1600" b="0">
              <a:effectLst/>
              <a:latin typeface="Times New Roman" charset="0"/>
            </a:endParaRPr>
          </a:p>
          <a:p>
            <a:r>
              <a:rPr lang="en-US" sz="1600" b="0">
                <a:effectLst/>
                <a:latin typeface="Times New Roman" charset="0"/>
              </a:rPr>
              <a:t>(E) </a:t>
            </a:r>
            <a:r>
              <a:rPr lang="en-US" sz="1600" b="0" i="1">
                <a:effectLst/>
                <a:latin typeface="Times New Roman" charset="0"/>
              </a:rPr>
              <a:t>What’s in the bottom middle?</a:t>
            </a:r>
            <a:endParaRPr lang="en-US" sz="1600" b="0">
              <a:effectLst/>
              <a:latin typeface="Times New Roman" charset="0"/>
            </a:endParaRPr>
          </a:p>
          <a:p>
            <a:r>
              <a:rPr lang="en-US" sz="1600" b="0">
                <a:effectLst/>
                <a:latin typeface="Times New Roman" charset="0"/>
              </a:rPr>
              <a:t> (Participant: </a:t>
            </a:r>
            <a:r>
              <a:rPr lang="en-US" sz="1600" b="0" i="1">
                <a:effectLst/>
                <a:latin typeface="Times New Roman" charset="0"/>
              </a:rPr>
              <a:t>A horse with glasses</a:t>
            </a:r>
            <a:r>
              <a:rPr lang="en-US" sz="1600" b="0">
                <a:effectLst/>
                <a:latin typeface="Times New Roman" charset="0"/>
              </a:rPr>
              <a:t>)</a:t>
            </a:r>
          </a:p>
          <a:p>
            <a:r>
              <a:rPr lang="en-US" sz="1600" b="0">
                <a:effectLst/>
                <a:latin typeface="Times New Roman" charset="0"/>
              </a:rPr>
              <a:t>(E)</a:t>
            </a:r>
            <a:r>
              <a:rPr lang="en-US" sz="1600" b="0" i="1">
                <a:effectLst/>
                <a:latin typeface="Times New Roman" charset="0"/>
              </a:rPr>
              <a:t> What’s above the cow with the </a:t>
            </a:r>
            <a:r>
              <a:rPr lang="en-US" sz="1600" b="0" i="1" u="sng">
                <a:effectLst/>
                <a:latin typeface="Times New Roman" charset="0"/>
              </a:rPr>
              <a:t>hat</a:t>
            </a:r>
            <a:r>
              <a:rPr lang="en-US" sz="1600" b="0" i="1">
                <a:effectLst/>
                <a:latin typeface="Times New Roman" charset="0"/>
              </a:rPr>
              <a:t>?</a:t>
            </a:r>
          </a:p>
        </p:txBody>
      </p:sp>
      <p:sp>
        <p:nvSpPr>
          <p:cNvPr id="428039" name="Text Box 7"/>
          <p:cNvSpPr txBox="1">
            <a:spLocks noChangeArrowheads="1"/>
          </p:cNvSpPr>
          <p:nvPr/>
        </p:nvSpPr>
        <p:spPr bwMode="auto">
          <a:xfrm>
            <a:off x="4495800" y="2743200"/>
            <a:ext cx="3962400" cy="1069975"/>
          </a:xfrm>
          <a:prstGeom prst="rect">
            <a:avLst/>
          </a:prstGeom>
          <a:noFill/>
          <a:ln w="9525">
            <a:noFill/>
            <a:miter lim="800000"/>
            <a:headEnd/>
            <a:tailEnd/>
          </a:ln>
          <a:effectLst/>
        </p:spPr>
        <p:txBody>
          <a:bodyPr>
            <a:prstTxWarp prst="textNoShape">
              <a:avLst/>
            </a:prstTxWarp>
            <a:spAutoFit/>
          </a:bodyPr>
          <a:lstStyle/>
          <a:p>
            <a:r>
              <a:rPr lang="en-US" sz="1600">
                <a:effectLst/>
                <a:latin typeface="Times New Roman" charset="0"/>
              </a:rPr>
              <a:t>Early point-of-disambiguation trials</a:t>
            </a:r>
          </a:p>
          <a:p>
            <a:r>
              <a:rPr lang="en-US" sz="1600" b="0">
                <a:effectLst/>
                <a:latin typeface="Times New Roman" charset="0"/>
              </a:rPr>
              <a:t>(E) </a:t>
            </a:r>
            <a:r>
              <a:rPr lang="en-US" sz="1600" b="0" i="1">
                <a:effectLst/>
                <a:latin typeface="Times New Roman" charset="0"/>
              </a:rPr>
              <a:t>What’s in the bottom middle?</a:t>
            </a:r>
            <a:r>
              <a:rPr lang="en-US" sz="1600" b="0">
                <a:effectLst/>
                <a:latin typeface="Times New Roman" charset="0"/>
              </a:rPr>
              <a:t>  (Participant: </a:t>
            </a:r>
            <a:r>
              <a:rPr lang="en-US" sz="1600" b="0" i="1">
                <a:effectLst/>
                <a:latin typeface="Times New Roman" charset="0"/>
              </a:rPr>
              <a:t>A pig with shoes</a:t>
            </a:r>
            <a:r>
              <a:rPr lang="en-US" sz="1600" b="0">
                <a:effectLst/>
                <a:latin typeface="Times New Roman" charset="0"/>
              </a:rPr>
              <a:t>)</a:t>
            </a:r>
          </a:p>
          <a:p>
            <a:r>
              <a:rPr lang="en-US" sz="1600" b="0">
                <a:effectLst/>
                <a:latin typeface="Times New Roman" charset="0"/>
              </a:rPr>
              <a:t>(E)</a:t>
            </a:r>
            <a:r>
              <a:rPr lang="en-US" sz="1600" b="0" i="1">
                <a:effectLst/>
                <a:latin typeface="Times New Roman" charset="0"/>
              </a:rPr>
              <a:t>What’s above the </a:t>
            </a:r>
            <a:r>
              <a:rPr lang="en-US" sz="1600" b="0" i="1" u="sng">
                <a:effectLst/>
                <a:latin typeface="Times New Roman" charset="0"/>
              </a:rPr>
              <a:t>cow</a:t>
            </a:r>
            <a:r>
              <a:rPr lang="en-US" sz="1600" b="0">
                <a:effectLst/>
                <a:latin typeface="Times New Roman" charset="0"/>
              </a:rPr>
              <a:t> </a:t>
            </a:r>
            <a:r>
              <a:rPr lang="en-US" sz="1600" b="0" i="1">
                <a:effectLst/>
                <a:latin typeface="Times New Roman" charset="0"/>
              </a:rPr>
              <a:t>with the hat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t>Tentative Conclusion</a:t>
            </a:r>
          </a:p>
        </p:txBody>
      </p:sp>
      <p:sp>
        <p:nvSpPr>
          <p:cNvPr id="569347" name="Rectangle 3"/>
          <p:cNvSpPr>
            <a:spLocks noGrp="1" noChangeArrowheads="1"/>
          </p:cNvSpPr>
          <p:nvPr>
            <p:ph type="body" idx="1"/>
          </p:nvPr>
        </p:nvSpPr>
        <p:spPr>
          <a:xfrm>
            <a:off x="685800" y="1981200"/>
            <a:ext cx="8077200" cy="3048000"/>
          </a:xfrm>
        </p:spPr>
        <p:txBody>
          <a:bodyPr/>
          <a:lstStyle/>
          <a:p>
            <a:r>
              <a:rPr lang="en-US"/>
              <a:t>Interlocutors access information about common and privileged ground on an “as needed basis”.  This emerges when we can observe real-time interactive conversation where participants have joint goals.</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09954" name="Object 2"/>
          <p:cNvGraphicFramePr>
            <a:graphicFrameLocks noChangeAspect="1"/>
          </p:cNvGraphicFramePr>
          <p:nvPr/>
        </p:nvGraphicFramePr>
        <p:xfrm>
          <a:off x="228600" y="1066800"/>
          <a:ext cx="16454438" cy="4111625"/>
        </p:xfrm>
        <a:graphic>
          <a:graphicData uri="http://schemas.openxmlformats.org/presentationml/2006/ole">
            <p:oleObj spid="_x0000_s119810" name="Document" r:id="rId4" imgW="5486400" imgH="1371600" progId="Word.Document.8">
              <p:embed/>
            </p:oleObj>
          </a:graphicData>
        </a:graphic>
      </p:graphicFrame>
      <p:sp>
        <p:nvSpPr>
          <p:cNvPr id="509955" name="Text Box 3"/>
          <p:cNvSpPr txBox="1">
            <a:spLocks noChangeArrowheads="1"/>
          </p:cNvSpPr>
          <p:nvPr/>
        </p:nvSpPr>
        <p:spPr bwMode="auto">
          <a:xfrm>
            <a:off x="228600" y="304800"/>
            <a:ext cx="8382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effectLst>
                  <a:outerShdw blurRad="38100" dist="38100" dir="2700000" algn="tl">
                    <a:srgbClr val="FFFFFF"/>
                  </a:outerShdw>
                </a:effectLst>
              </a:rPr>
              <a:t>Brown-Schmidt &amp; Tanenhaus, (Cognitive Science, in press)</a:t>
            </a:r>
            <a:endParaRPr lang="en-US" b="0">
              <a:effectLst>
                <a:outerShdw blurRad="38100" dist="38100" dir="2700000" algn="tl">
                  <a:srgbClr val="FFFFFF"/>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3666" name="Text Box 2"/>
          <p:cNvSpPr txBox="1">
            <a:spLocks noChangeArrowheads="1"/>
          </p:cNvSpPr>
          <p:nvPr/>
        </p:nvSpPr>
        <p:spPr bwMode="auto">
          <a:xfrm>
            <a:off x="304800" y="457200"/>
            <a:ext cx="8686800" cy="946150"/>
          </a:xfrm>
          <a:prstGeom prst="rect">
            <a:avLst/>
          </a:prstGeom>
          <a:noFill/>
          <a:ln w="12700">
            <a:noFill/>
            <a:miter lim="800000"/>
            <a:headEnd/>
            <a:tailEnd/>
          </a:ln>
          <a:effectLst/>
        </p:spPr>
        <p:txBody>
          <a:bodyPr>
            <a:prstTxWarp prst="textNoShape">
              <a:avLst/>
            </a:prstTxWarp>
            <a:spAutoFit/>
          </a:bodyPr>
          <a:lstStyle/>
          <a:p>
            <a:pPr eaLnBrk="0" hangingPunct="0">
              <a:spcBef>
                <a:spcPct val="50000"/>
              </a:spcBef>
              <a:defRPr/>
            </a:pPr>
            <a:r>
              <a:rPr lang="en-US" sz="2800">
                <a:solidFill>
                  <a:srgbClr val="000000"/>
                </a:solidFill>
                <a:effectLst>
                  <a:outerShdw blurRad="38100" dist="38100" dir="2700000" algn="tl">
                    <a:srgbClr val="FFFFFF"/>
                  </a:outerShdw>
                </a:effectLst>
                <a:latin typeface="Palatino" charset="0"/>
              </a:rPr>
              <a:t>Referential domains are dynamically updated taking into account context-specific properties and actions</a:t>
            </a:r>
          </a:p>
        </p:txBody>
      </p:sp>
      <p:sp>
        <p:nvSpPr>
          <p:cNvPr id="753667" name="Rectangle 3"/>
          <p:cNvSpPr>
            <a:spLocks noChangeArrowheads="1"/>
          </p:cNvSpPr>
          <p:nvPr/>
        </p:nvSpPr>
        <p:spPr bwMode="auto">
          <a:xfrm>
            <a:off x="3213100" y="1538288"/>
            <a:ext cx="2578100"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Display - Chambers: Uniqueness</a:t>
            </a:r>
            <a:endParaRPr lang="en-US" sz="2800">
              <a:effectLst>
                <a:outerShdw blurRad="38100" dist="38100" dir="2700000" algn="tl">
                  <a:srgbClr val="FFFFFF"/>
                </a:outerShdw>
              </a:effectLst>
              <a:latin typeface="Palatino" charset="0"/>
            </a:endParaRPr>
          </a:p>
        </p:txBody>
      </p:sp>
      <p:sp>
        <p:nvSpPr>
          <p:cNvPr id="753668" name="Rectangle 4"/>
          <p:cNvSpPr>
            <a:spLocks noChangeArrowheads="1"/>
          </p:cNvSpPr>
          <p:nvPr/>
        </p:nvSpPr>
        <p:spPr bwMode="auto">
          <a:xfrm>
            <a:off x="4716463" y="1827213"/>
            <a:ext cx="1971675"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Big Can (potential target)</a:t>
            </a:r>
            <a:endParaRPr lang="en-US" sz="2800">
              <a:effectLst>
                <a:outerShdw blurRad="38100" dist="38100" dir="2700000" algn="tl">
                  <a:srgbClr val="FFFFFF"/>
                </a:outerShdw>
              </a:effectLst>
              <a:latin typeface="Palatino" charset="0"/>
            </a:endParaRPr>
          </a:p>
        </p:txBody>
      </p:sp>
      <p:sp>
        <p:nvSpPr>
          <p:cNvPr id="753669" name="Rectangle 5"/>
          <p:cNvSpPr>
            <a:spLocks noChangeArrowheads="1"/>
          </p:cNvSpPr>
          <p:nvPr/>
        </p:nvSpPr>
        <p:spPr bwMode="auto">
          <a:xfrm>
            <a:off x="1382713" y="2163763"/>
            <a:ext cx="1303337"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           Small Can</a:t>
            </a:r>
            <a:endParaRPr lang="en-US" sz="2800">
              <a:effectLst>
                <a:outerShdw blurRad="38100" dist="38100" dir="2700000" algn="tl">
                  <a:srgbClr val="FFFFFF"/>
                </a:outerShdw>
              </a:effectLst>
              <a:latin typeface="Palatino" charset="0"/>
            </a:endParaRPr>
          </a:p>
        </p:txBody>
      </p:sp>
      <p:sp>
        <p:nvSpPr>
          <p:cNvPr id="753670" name="Rectangle 6"/>
          <p:cNvSpPr>
            <a:spLocks noChangeArrowheads="1"/>
          </p:cNvSpPr>
          <p:nvPr/>
        </p:nvSpPr>
        <p:spPr bwMode="auto">
          <a:xfrm>
            <a:off x="1589088" y="2332038"/>
            <a:ext cx="1301750"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(potential target)</a:t>
            </a:r>
            <a:endParaRPr lang="en-US" sz="2800">
              <a:effectLst>
                <a:outerShdw blurRad="38100" dist="38100" dir="2700000" algn="tl">
                  <a:srgbClr val="FFFFFF"/>
                </a:outerShdw>
              </a:effectLst>
              <a:latin typeface="Palatino" charset="0"/>
            </a:endParaRPr>
          </a:p>
        </p:txBody>
      </p:sp>
      <p:sp>
        <p:nvSpPr>
          <p:cNvPr id="753671" name="Rectangle 7"/>
          <p:cNvSpPr>
            <a:spLocks noChangeArrowheads="1"/>
          </p:cNvSpPr>
          <p:nvPr/>
        </p:nvSpPr>
        <p:spPr bwMode="auto">
          <a:xfrm>
            <a:off x="5929313" y="2616200"/>
            <a:ext cx="1036637" cy="198438"/>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Bowl (unique</a:t>
            </a:r>
            <a:endParaRPr lang="en-US" sz="2800">
              <a:effectLst>
                <a:outerShdw blurRad="38100" dist="38100" dir="2700000" algn="tl">
                  <a:srgbClr val="FFFFFF"/>
                </a:outerShdw>
              </a:effectLst>
              <a:latin typeface="Palatino" charset="0"/>
            </a:endParaRPr>
          </a:p>
        </p:txBody>
      </p:sp>
      <p:sp>
        <p:nvSpPr>
          <p:cNvPr id="753672" name="Rectangle 8"/>
          <p:cNvSpPr>
            <a:spLocks noChangeArrowheads="1"/>
          </p:cNvSpPr>
          <p:nvPr/>
        </p:nvSpPr>
        <p:spPr bwMode="auto">
          <a:xfrm>
            <a:off x="6108700" y="2781300"/>
            <a:ext cx="908050" cy="198438"/>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competitor)</a:t>
            </a:r>
            <a:endParaRPr lang="en-US" sz="2800">
              <a:effectLst>
                <a:outerShdw blurRad="38100" dist="38100" dir="2700000" algn="tl">
                  <a:srgbClr val="FFFFFF"/>
                </a:outerShdw>
              </a:effectLst>
              <a:latin typeface="Palatino" charset="0"/>
            </a:endParaRPr>
          </a:p>
        </p:txBody>
      </p:sp>
      <p:sp>
        <p:nvSpPr>
          <p:cNvPr id="753673" name="Rectangle 9"/>
          <p:cNvSpPr>
            <a:spLocks noChangeArrowheads="1"/>
          </p:cNvSpPr>
          <p:nvPr/>
        </p:nvSpPr>
        <p:spPr bwMode="auto">
          <a:xfrm>
            <a:off x="2540000" y="3402013"/>
            <a:ext cx="1577975"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Cube (small OR big)</a:t>
            </a:r>
            <a:endParaRPr lang="en-US" sz="2800">
              <a:effectLst>
                <a:outerShdw blurRad="38100" dist="38100" dir="2700000" algn="tl">
                  <a:srgbClr val="FFFFFF"/>
                </a:outerShdw>
              </a:effectLst>
              <a:latin typeface="Palatino" charset="0"/>
            </a:endParaRPr>
          </a:p>
        </p:txBody>
      </p:sp>
      <p:sp>
        <p:nvSpPr>
          <p:cNvPr id="23562" name="Line 10"/>
          <p:cNvSpPr>
            <a:spLocks noChangeShapeType="1"/>
          </p:cNvSpPr>
          <p:nvPr/>
        </p:nvSpPr>
        <p:spPr bwMode="auto">
          <a:xfrm>
            <a:off x="3843338" y="1692275"/>
            <a:ext cx="1038225"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3563" name="Oval 11"/>
          <p:cNvSpPr>
            <a:spLocks noChangeArrowheads="1"/>
          </p:cNvSpPr>
          <p:nvPr/>
        </p:nvSpPr>
        <p:spPr bwMode="auto">
          <a:xfrm>
            <a:off x="2662238" y="2132013"/>
            <a:ext cx="3195637" cy="1255712"/>
          </a:xfrm>
          <a:prstGeom prst="ellipse">
            <a:avLst/>
          </a:prstGeom>
          <a:solidFill>
            <a:srgbClr val="CCFFFF"/>
          </a:solidFill>
          <a:ln w="12700">
            <a:solidFill>
              <a:srgbClr val="000000"/>
            </a:solidFill>
            <a:round/>
            <a:headEnd/>
            <a:tailEnd/>
          </a:ln>
        </p:spPr>
        <p:txBody>
          <a:bodyPr>
            <a:prstTxWarp prst="textNoShape">
              <a:avLst/>
            </a:prstTxWarp>
          </a:bodyPr>
          <a:lstStyle/>
          <a:p>
            <a:endParaRPr lang="en-US"/>
          </a:p>
        </p:txBody>
      </p:sp>
      <p:sp>
        <p:nvSpPr>
          <p:cNvPr id="23564" name="Line 12"/>
          <p:cNvSpPr>
            <a:spLocks noChangeShapeType="1"/>
          </p:cNvSpPr>
          <p:nvPr/>
        </p:nvSpPr>
        <p:spPr bwMode="auto">
          <a:xfrm>
            <a:off x="4260850" y="2144713"/>
            <a:ext cx="1588" cy="1230312"/>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3565" name="Line 13"/>
          <p:cNvSpPr>
            <a:spLocks noChangeShapeType="1"/>
          </p:cNvSpPr>
          <p:nvPr/>
        </p:nvSpPr>
        <p:spPr bwMode="auto">
          <a:xfrm>
            <a:off x="3181350" y="2295525"/>
            <a:ext cx="2449513" cy="763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3566" name="Line 14"/>
          <p:cNvSpPr>
            <a:spLocks noChangeShapeType="1"/>
          </p:cNvSpPr>
          <p:nvPr/>
        </p:nvSpPr>
        <p:spPr bwMode="auto">
          <a:xfrm flipH="1">
            <a:off x="2835275" y="2332038"/>
            <a:ext cx="2609850" cy="70485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3567" name="Oval 15"/>
          <p:cNvSpPr>
            <a:spLocks noChangeArrowheads="1"/>
          </p:cNvSpPr>
          <p:nvPr/>
        </p:nvSpPr>
        <p:spPr bwMode="auto">
          <a:xfrm>
            <a:off x="4033838" y="2557463"/>
            <a:ext cx="492125" cy="192087"/>
          </a:xfrm>
          <a:prstGeom prst="ellipse">
            <a:avLst/>
          </a:prstGeom>
          <a:solidFill>
            <a:srgbClr val="CCFFFF"/>
          </a:solidFill>
          <a:ln w="12700">
            <a:solidFill>
              <a:srgbClr val="000000"/>
            </a:solidFill>
            <a:round/>
            <a:headEnd/>
            <a:tailEnd/>
          </a:ln>
        </p:spPr>
        <p:txBody>
          <a:bodyPr>
            <a:prstTxWarp prst="textNoShape">
              <a:avLst/>
            </a:prstTxWarp>
          </a:bodyPr>
          <a:lstStyle/>
          <a:p>
            <a:endParaRPr lang="en-US"/>
          </a:p>
        </p:txBody>
      </p:sp>
      <p:grpSp>
        <p:nvGrpSpPr>
          <p:cNvPr id="2" name="Group 16"/>
          <p:cNvGrpSpPr>
            <a:grpSpLocks/>
          </p:cNvGrpSpPr>
          <p:nvPr/>
        </p:nvGrpSpPr>
        <p:grpSpPr bwMode="auto">
          <a:xfrm>
            <a:off x="5054600" y="2589213"/>
            <a:ext cx="496888" cy="173037"/>
            <a:chOff x="3184" y="1631"/>
            <a:chExt cx="313" cy="109"/>
          </a:xfrm>
        </p:grpSpPr>
        <p:sp>
          <p:nvSpPr>
            <p:cNvPr id="23787" name="Freeform 17"/>
            <p:cNvSpPr>
              <a:spLocks/>
            </p:cNvSpPr>
            <p:nvPr/>
          </p:nvSpPr>
          <p:spPr bwMode="auto">
            <a:xfrm>
              <a:off x="3195" y="1645"/>
              <a:ext cx="302" cy="95"/>
            </a:xfrm>
            <a:custGeom>
              <a:avLst/>
              <a:gdLst>
                <a:gd name="T0" fmla="*/ 0 w 302"/>
                <a:gd name="T1" fmla="*/ 0 h 95"/>
                <a:gd name="T2" fmla="*/ 51 w 302"/>
                <a:gd name="T3" fmla="*/ 95 h 95"/>
                <a:gd name="T4" fmla="*/ 260 w 302"/>
                <a:gd name="T5" fmla="*/ 95 h 95"/>
                <a:gd name="T6" fmla="*/ 302 w 302"/>
                <a:gd name="T7" fmla="*/ 0 h 95"/>
                <a:gd name="T8" fmla="*/ 9 w 302"/>
                <a:gd name="T9" fmla="*/ 0 h 95"/>
                <a:gd name="T10" fmla="*/ 0 w 302"/>
                <a:gd name="T11" fmla="*/ 0 h 95"/>
                <a:gd name="T12" fmla="*/ 0 60000 65536"/>
                <a:gd name="T13" fmla="*/ 0 60000 65536"/>
                <a:gd name="T14" fmla="*/ 0 60000 65536"/>
                <a:gd name="T15" fmla="*/ 0 60000 65536"/>
                <a:gd name="T16" fmla="*/ 0 60000 65536"/>
                <a:gd name="T17" fmla="*/ 0 60000 65536"/>
                <a:gd name="T18" fmla="*/ 0 w 302"/>
                <a:gd name="T19" fmla="*/ 0 h 95"/>
                <a:gd name="T20" fmla="*/ 302 w 302"/>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302" h="95">
                  <a:moveTo>
                    <a:pt x="0" y="0"/>
                  </a:moveTo>
                  <a:lnTo>
                    <a:pt x="51" y="95"/>
                  </a:lnTo>
                  <a:lnTo>
                    <a:pt x="260" y="95"/>
                  </a:lnTo>
                  <a:lnTo>
                    <a:pt x="302" y="0"/>
                  </a:lnTo>
                  <a:lnTo>
                    <a:pt x="9" y="0"/>
                  </a:lnTo>
                  <a:lnTo>
                    <a:pt x="0" y="0"/>
                  </a:lnTo>
                  <a:close/>
                </a:path>
              </a:pathLst>
            </a:custGeom>
            <a:solidFill>
              <a:srgbClr val="006600"/>
            </a:solidFill>
            <a:ln w="9525">
              <a:noFill/>
              <a:round/>
              <a:headEnd/>
              <a:tailEnd/>
            </a:ln>
          </p:spPr>
          <p:txBody>
            <a:bodyPr>
              <a:prstTxWarp prst="textNoShape">
                <a:avLst/>
              </a:prstTxWarp>
            </a:bodyPr>
            <a:lstStyle/>
            <a:p>
              <a:endParaRPr lang="en-US"/>
            </a:p>
          </p:txBody>
        </p:sp>
        <p:sp>
          <p:nvSpPr>
            <p:cNvPr id="23788" name="Freeform 18"/>
            <p:cNvSpPr>
              <a:spLocks/>
            </p:cNvSpPr>
            <p:nvPr/>
          </p:nvSpPr>
          <p:spPr bwMode="auto">
            <a:xfrm>
              <a:off x="3184" y="1631"/>
              <a:ext cx="302" cy="95"/>
            </a:xfrm>
            <a:custGeom>
              <a:avLst/>
              <a:gdLst>
                <a:gd name="T0" fmla="*/ 0 w 302"/>
                <a:gd name="T1" fmla="*/ 0 h 95"/>
                <a:gd name="T2" fmla="*/ 50 w 302"/>
                <a:gd name="T3" fmla="*/ 95 h 95"/>
                <a:gd name="T4" fmla="*/ 260 w 302"/>
                <a:gd name="T5" fmla="*/ 95 h 95"/>
                <a:gd name="T6" fmla="*/ 302 w 302"/>
                <a:gd name="T7" fmla="*/ 0 h 95"/>
                <a:gd name="T8" fmla="*/ 17 w 302"/>
                <a:gd name="T9" fmla="*/ 0 h 95"/>
                <a:gd name="T10" fmla="*/ 0 w 302"/>
                <a:gd name="T11" fmla="*/ 0 h 95"/>
                <a:gd name="T12" fmla="*/ 0 60000 65536"/>
                <a:gd name="T13" fmla="*/ 0 60000 65536"/>
                <a:gd name="T14" fmla="*/ 0 60000 65536"/>
                <a:gd name="T15" fmla="*/ 0 60000 65536"/>
                <a:gd name="T16" fmla="*/ 0 60000 65536"/>
                <a:gd name="T17" fmla="*/ 0 60000 65536"/>
                <a:gd name="T18" fmla="*/ 0 w 302"/>
                <a:gd name="T19" fmla="*/ 0 h 95"/>
                <a:gd name="T20" fmla="*/ 302 w 302"/>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302" h="95">
                  <a:moveTo>
                    <a:pt x="0" y="0"/>
                  </a:moveTo>
                  <a:lnTo>
                    <a:pt x="50" y="95"/>
                  </a:lnTo>
                  <a:lnTo>
                    <a:pt x="260" y="95"/>
                  </a:lnTo>
                  <a:lnTo>
                    <a:pt x="302" y="0"/>
                  </a:lnTo>
                  <a:lnTo>
                    <a:pt x="17" y="0"/>
                  </a:lnTo>
                  <a:lnTo>
                    <a:pt x="0" y="0"/>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3569" name="Freeform 19"/>
          <p:cNvSpPr>
            <a:spLocks/>
          </p:cNvSpPr>
          <p:nvPr/>
        </p:nvSpPr>
        <p:spPr bwMode="auto">
          <a:xfrm>
            <a:off x="5054600" y="2589213"/>
            <a:ext cx="479425" cy="150812"/>
          </a:xfrm>
          <a:custGeom>
            <a:avLst/>
            <a:gdLst>
              <a:gd name="T0" fmla="*/ 0 w 302"/>
              <a:gd name="T1" fmla="*/ 0 h 95"/>
              <a:gd name="T2" fmla="*/ 50 w 302"/>
              <a:gd name="T3" fmla="*/ 95 h 95"/>
              <a:gd name="T4" fmla="*/ 260 w 302"/>
              <a:gd name="T5" fmla="*/ 95 h 95"/>
              <a:gd name="T6" fmla="*/ 302 w 302"/>
              <a:gd name="T7" fmla="*/ 0 h 95"/>
              <a:gd name="T8" fmla="*/ 17 w 302"/>
              <a:gd name="T9" fmla="*/ 0 h 95"/>
              <a:gd name="T10" fmla="*/ 0 60000 65536"/>
              <a:gd name="T11" fmla="*/ 0 60000 65536"/>
              <a:gd name="T12" fmla="*/ 0 60000 65536"/>
              <a:gd name="T13" fmla="*/ 0 60000 65536"/>
              <a:gd name="T14" fmla="*/ 0 60000 65536"/>
              <a:gd name="T15" fmla="*/ 0 w 302"/>
              <a:gd name="T16" fmla="*/ 0 h 95"/>
              <a:gd name="T17" fmla="*/ 302 w 302"/>
              <a:gd name="T18" fmla="*/ 95 h 95"/>
            </a:gdLst>
            <a:ahLst/>
            <a:cxnLst>
              <a:cxn ang="T10">
                <a:pos x="T0" y="T1"/>
              </a:cxn>
              <a:cxn ang="T11">
                <a:pos x="T2" y="T3"/>
              </a:cxn>
              <a:cxn ang="T12">
                <a:pos x="T4" y="T5"/>
              </a:cxn>
              <a:cxn ang="T13">
                <a:pos x="T6" y="T7"/>
              </a:cxn>
              <a:cxn ang="T14">
                <a:pos x="T8" y="T9"/>
              </a:cxn>
            </a:cxnLst>
            <a:rect l="T15" t="T16" r="T17" b="T18"/>
            <a:pathLst>
              <a:path w="302" h="95">
                <a:moveTo>
                  <a:pt x="0" y="0"/>
                </a:moveTo>
                <a:lnTo>
                  <a:pt x="50" y="95"/>
                </a:lnTo>
                <a:lnTo>
                  <a:pt x="260" y="95"/>
                </a:lnTo>
                <a:lnTo>
                  <a:pt x="302" y="0"/>
                </a:lnTo>
                <a:lnTo>
                  <a:pt x="17" y="0"/>
                </a:lnTo>
              </a:path>
            </a:pathLst>
          </a:custGeom>
          <a:noFill/>
          <a:ln w="12700">
            <a:solidFill>
              <a:srgbClr val="000000"/>
            </a:solidFill>
            <a:round/>
            <a:headEnd/>
            <a:tailEnd/>
          </a:ln>
        </p:spPr>
        <p:txBody>
          <a:bodyPr>
            <a:prstTxWarp prst="textNoShape">
              <a:avLst/>
            </a:prstTxWarp>
          </a:bodyPr>
          <a:lstStyle/>
          <a:p>
            <a:endParaRPr lang="en-US"/>
          </a:p>
        </p:txBody>
      </p:sp>
      <p:sp>
        <p:nvSpPr>
          <p:cNvPr id="23570" name="Oval 20"/>
          <p:cNvSpPr>
            <a:spLocks noChangeArrowheads="1"/>
          </p:cNvSpPr>
          <p:nvPr/>
        </p:nvSpPr>
        <p:spPr bwMode="auto">
          <a:xfrm>
            <a:off x="5059363" y="2557463"/>
            <a:ext cx="519112" cy="88900"/>
          </a:xfrm>
          <a:prstGeom prst="ellipse">
            <a:avLst/>
          </a:prstGeom>
          <a:solidFill>
            <a:srgbClr val="004400"/>
          </a:solidFill>
          <a:ln w="12700">
            <a:solidFill>
              <a:srgbClr val="000000"/>
            </a:solidFill>
            <a:round/>
            <a:headEnd/>
            <a:tailEnd/>
          </a:ln>
        </p:spPr>
        <p:txBody>
          <a:bodyPr>
            <a:prstTxWarp prst="textNoShape">
              <a:avLst/>
            </a:prstTxWarp>
          </a:bodyPr>
          <a:lstStyle/>
          <a:p>
            <a:endParaRPr lang="en-US"/>
          </a:p>
        </p:txBody>
      </p:sp>
      <p:grpSp>
        <p:nvGrpSpPr>
          <p:cNvPr id="3" name="Group 21"/>
          <p:cNvGrpSpPr>
            <a:grpSpLocks/>
          </p:cNvGrpSpPr>
          <p:nvPr/>
        </p:nvGrpSpPr>
        <p:grpSpPr bwMode="auto">
          <a:xfrm>
            <a:off x="3417888" y="3019425"/>
            <a:ext cx="150812" cy="142875"/>
            <a:chOff x="2153" y="1902"/>
            <a:chExt cx="95" cy="90"/>
          </a:xfrm>
        </p:grpSpPr>
        <p:sp>
          <p:nvSpPr>
            <p:cNvPr id="23778" name="Rectangle 22"/>
            <p:cNvSpPr>
              <a:spLocks noChangeArrowheads="1"/>
            </p:cNvSpPr>
            <p:nvPr/>
          </p:nvSpPr>
          <p:spPr bwMode="auto">
            <a:xfrm>
              <a:off x="2155" y="1927"/>
              <a:ext cx="76" cy="65"/>
            </a:xfrm>
            <a:prstGeom prst="rect">
              <a:avLst/>
            </a:prstGeom>
            <a:solidFill>
              <a:srgbClr val="DD0000"/>
            </a:solidFill>
            <a:ln w="12700">
              <a:solidFill>
                <a:srgbClr val="000000"/>
              </a:solidFill>
              <a:miter lim="800000"/>
              <a:headEnd/>
              <a:tailEnd/>
            </a:ln>
          </p:spPr>
          <p:txBody>
            <a:bodyPr>
              <a:prstTxWarp prst="textNoShape">
                <a:avLst/>
              </a:prstTxWarp>
            </a:bodyPr>
            <a:lstStyle/>
            <a:p>
              <a:endParaRPr lang="en-US"/>
            </a:p>
          </p:txBody>
        </p:sp>
        <p:grpSp>
          <p:nvGrpSpPr>
            <p:cNvPr id="4" name="Group 23"/>
            <p:cNvGrpSpPr>
              <a:grpSpLocks/>
            </p:cNvGrpSpPr>
            <p:nvPr/>
          </p:nvGrpSpPr>
          <p:grpSpPr bwMode="auto">
            <a:xfrm>
              <a:off x="2211" y="1902"/>
              <a:ext cx="37" cy="81"/>
              <a:chOff x="2211" y="1902"/>
              <a:chExt cx="37" cy="81"/>
            </a:xfrm>
          </p:grpSpPr>
          <p:sp>
            <p:nvSpPr>
              <p:cNvPr id="23785" name="Freeform 24"/>
              <p:cNvSpPr>
                <a:spLocks/>
              </p:cNvSpPr>
              <p:nvPr/>
            </p:nvSpPr>
            <p:spPr bwMode="auto">
              <a:xfrm>
                <a:off x="2222" y="1913"/>
                <a:ext cx="26" cy="70"/>
              </a:xfrm>
              <a:custGeom>
                <a:avLst/>
                <a:gdLst>
                  <a:gd name="T0" fmla="*/ 0 w 26"/>
                  <a:gd name="T1" fmla="*/ 70 h 70"/>
                  <a:gd name="T2" fmla="*/ 26 w 26"/>
                  <a:gd name="T3" fmla="*/ 56 h 70"/>
                  <a:gd name="T4" fmla="*/ 26 w 26"/>
                  <a:gd name="T5" fmla="*/ 0 h 70"/>
                  <a:gd name="T6" fmla="*/ 0 w 26"/>
                  <a:gd name="T7" fmla="*/ 14 h 70"/>
                  <a:gd name="T8" fmla="*/ 0 w 26"/>
                  <a:gd name="T9" fmla="*/ 70 h 70"/>
                  <a:gd name="T10" fmla="*/ 0 w 26"/>
                  <a:gd name="T11" fmla="*/ 70 h 70"/>
                  <a:gd name="T12" fmla="*/ 0 60000 65536"/>
                  <a:gd name="T13" fmla="*/ 0 60000 65536"/>
                  <a:gd name="T14" fmla="*/ 0 60000 65536"/>
                  <a:gd name="T15" fmla="*/ 0 60000 65536"/>
                  <a:gd name="T16" fmla="*/ 0 60000 65536"/>
                  <a:gd name="T17" fmla="*/ 0 60000 65536"/>
                  <a:gd name="T18" fmla="*/ 0 w 26"/>
                  <a:gd name="T19" fmla="*/ 0 h 70"/>
                  <a:gd name="T20" fmla="*/ 26 w 26"/>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26" h="70">
                    <a:moveTo>
                      <a:pt x="0" y="70"/>
                    </a:moveTo>
                    <a:lnTo>
                      <a:pt x="26" y="56"/>
                    </a:lnTo>
                    <a:lnTo>
                      <a:pt x="26" y="0"/>
                    </a:lnTo>
                    <a:lnTo>
                      <a:pt x="0" y="14"/>
                    </a:lnTo>
                    <a:lnTo>
                      <a:pt x="0" y="70"/>
                    </a:lnTo>
                    <a:close/>
                  </a:path>
                </a:pathLst>
              </a:custGeom>
              <a:solidFill>
                <a:srgbClr val="DD0000"/>
              </a:solidFill>
              <a:ln w="9525">
                <a:noFill/>
                <a:round/>
                <a:headEnd/>
                <a:tailEnd/>
              </a:ln>
            </p:spPr>
            <p:txBody>
              <a:bodyPr>
                <a:prstTxWarp prst="textNoShape">
                  <a:avLst/>
                </a:prstTxWarp>
              </a:bodyPr>
              <a:lstStyle/>
              <a:p>
                <a:endParaRPr lang="en-US"/>
              </a:p>
            </p:txBody>
          </p:sp>
          <p:sp>
            <p:nvSpPr>
              <p:cNvPr id="23786" name="Freeform 25"/>
              <p:cNvSpPr>
                <a:spLocks/>
              </p:cNvSpPr>
              <p:nvPr/>
            </p:nvSpPr>
            <p:spPr bwMode="auto">
              <a:xfrm>
                <a:off x="2211" y="1902"/>
                <a:ext cx="34" cy="78"/>
              </a:xfrm>
              <a:custGeom>
                <a:avLst/>
                <a:gdLst>
                  <a:gd name="T0" fmla="*/ 9 w 34"/>
                  <a:gd name="T1" fmla="*/ 78 h 78"/>
                  <a:gd name="T2" fmla="*/ 34 w 34"/>
                  <a:gd name="T3" fmla="*/ 53 h 78"/>
                  <a:gd name="T4" fmla="*/ 34 w 34"/>
                  <a:gd name="T5" fmla="*/ 0 h 78"/>
                  <a:gd name="T6" fmla="*/ 0 w 34"/>
                  <a:gd name="T7" fmla="*/ 14 h 78"/>
                  <a:gd name="T8" fmla="*/ 0 w 34"/>
                  <a:gd name="T9" fmla="*/ 78 h 78"/>
                  <a:gd name="T10" fmla="*/ 9 w 34"/>
                  <a:gd name="T11" fmla="*/ 78 h 78"/>
                  <a:gd name="T12" fmla="*/ 0 60000 65536"/>
                  <a:gd name="T13" fmla="*/ 0 60000 65536"/>
                  <a:gd name="T14" fmla="*/ 0 60000 65536"/>
                  <a:gd name="T15" fmla="*/ 0 60000 65536"/>
                  <a:gd name="T16" fmla="*/ 0 60000 65536"/>
                  <a:gd name="T17" fmla="*/ 0 60000 65536"/>
                  <a:gd name="T18" fmla="*/ 0 w 34"/>
                  <a:gd name="T19" fmla="*/ 0 h 78"/>
                  <a:gd name="T20" fmla="*/ 34 w 34"/>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34" h="78">
                    <a:moveTo>
                      <a:pt x="9" y="78"/>
                    </a:moveTo>
                    <a:lnTo>
                      <a:pt x="34" y="53"/>
                    </a:lnTo>
                    <a:lnTo>
                      <a:pt x="34" y="0"/>
                    </a:lnTo>
                    <a:lnTo>
                      <a:pt x="0" y="14"/>
                    </a:lnTo>
                    <a:lnTo>
                      <a:pt x="0" y="78"/>
                    </a:lnTo>
                    <a:lnTo>
                      <a:pt x="9" y="78"/>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3780" name="Freeform 26"/>
            <p:cNvSpPr>
              <a:spLocks/>
            </p:cNvSpPr>
            <p:nvPr/>
          </p:nvSpPr>
          <p:spPr bwMode="auto">
            <a:xfrm>
              <a:off x="2211" y="1902"/>
              <a:ext cx="34" cy="78"/>
            </a:xfrm>
            <a:custGeom>
              <a:avLst/>
              <a:gdLst>
                <a:gd name="T0" fmla="*/ 9 w 34"/>
                <a:gd name="T1" fmla="*/ 78 h 78"/>
                <a:gd name="T2" fmla="*/ 34 w 34"/>
                <a:gd name="T3" fmla="*/ 53 h 78"/>
                <a:gd name="T4" fmla="*/ 34 w 34"/>
                <a:gd name="T5" fmla="*/ 0 h 78"/>
                <a:gd name="T6" fmla="*/ 0 w 34"/>
                <a:gd name="T7" fmla="*/ 14 h 78"/>
                <a:gd name="T8" fmla="*/ 0 w 34"/>
                <a:gd name="T9" fmla="*/ 78 h 78"/>
                <a:gd name="T10" fmla="*/ 0 60000 65536"/>
                <a:gd name="T11" fmla="*/ 0 60000 65536"/>
                <a:gd name="T12" fmla="*/ 0 60000 65536"/>
                <a:gd name="T13" fmla="*/ 0 60000 65536"/>
                <a:gd name="T14" fmla="*/ 0 60000 65536"/>
                <a:gd name="T15" fmla="*/ 0 w 34"/>
                <a:gd name="T16" fmla="*/ 0 h 78"/>
                <a:gd name="T17" fmla="*/ 34 w 34"/>
                <a:gd name="T18" fmla="*/ 78 h 78"/>
              </a:gdLst>
              <a:ahLst/>
              <a:cxnLst>
                <a:cxn ang="T10">
                  <a:pos x="T0" y="T1"/>
                </a:cxn>
                <a:cxn ang="T11">
                  <a:pos x="T2" y="T3"/>
                </a:cxn>
                <a:cxn ang="T12">
                  <a:pos x="T4" y="T5"/>
                </a:cxn>
                <a:cxn ang="T13">
                  <a:pos x="T6" y="T7"/>
                </a:cxn>
                <a:cxn ang="T14">
                  <a:pos x="T8" y="T9"/>
                </a:cxn>
              </a:cxnLst>
              <a:rect l="T15" t="T16" r="T17" b="T18"/>
              <a:pathLst>
                <a:path w="34" h="78">
                  <a:moveTo>
                    <a:pt x="9" y="78"/>
                  </a:moveTo>
                  <a:lnTo>
                    <a:pt x="34" y="53"/>
                  </a:lnTo>
                  <a:lnTo>
                    <a:pt x="34" y="0"/>
                  </a:lnTo>
                  <a:lnTo>
                    <a:pt x="0" y="14"/>
                  </a:lnTo>
                  <a:lnTo>
                    <a:pt x="0" y="78"/>
                  </a:lnTo>
                </a:path>
              </a:pathLst>
            </a:custGeom>
            <a:noFill/>
            <a:ln w="12700">
              <a:solidFill>
                <a:srgbClr val="000000"/>
              </a:solidFill>
              <a:round/>
              <a:headEnd/>
              <a:tailEnd/>
            </a:ln>
          </p:spPr>
          <p:txBody>
            <a:bodyPr>
              <a:prstTxWarp prst="textNoShape">
                <a:avLst/>
              </a:prstTxWarp>
            </a:bodyPr>
            <a:lstStyle/>
            <a:p>
              <a:endParaRPr lang="en-US"/>
            </a:p>
          </p:txBody>
        </p:sp>
        <p:grpSp>
          <p:nvGrpSpPr>
            <p:cNvPr id="5" name="Group 27"/>
            <p:cNvGrpSpPr>
              <a:grpSpLocks/>
            </p:cNvGrpSpPr>
            <p:nvPr/>
          </p:nvGrpSpPr>
          <p:grpSpPr bwMode="auto">
            <a:xfrm>
              <a:off x="2153" y="1902"/>
              <a:ext cx="95" cy="25"/>
              <a:chOff x="2153" y="1902"/>
              <a:chExt cx="95" cy="25"/>
            </a:xfrm>
          </p:grpSpPr>
          <p:sp>
            <p:nvSpPr>
              <p:cNvPr id="23783" name="Freeform 28"/>
              <p:cNvSpPr>
                <a:spLocks/>
              </p:cNvSpPr>
              <p:nvPr/>
            </p:nvSpPr>
            <p:spPr bwMode="auto">
              <a:xfrm>
                <a:off x="2155" y="1913"/>
                <a:ext cx="93" cy="14"/>
              </a:xfrm>
              <a:custGeom>
                <a:avLst/>
                <a:gdLst>
                  <a:gd name="T0" fmla="*/ 0 w 93"/>
                  <a:gd name="T1" fmla="*/ 14 h 14"/>
                  <a:gd name="T2" fmla="*/ 26 w 93"/>
                  <a:gd name="T3" fmla="*/ 0 h 14"/>
                  <a:gd name="T4" fmla="*/ 93 w 93"/>
                  <a:gd name="T5" fmla="*/ 0 h 14"/>
                  <a:gd name="T6" fmla="*/ 67 w 93"/>
                  <a:gd name="T7" fmla="*/ 14 h 14"/>
                  <a:gd name="T8" fmla="*/ 9 w 93"/>
                  <a:gd name="T9" fmla="*/ 14 h 14"/>
                  <a:gd name="T10" fmla="*/ 0 w 93"/>
                  <a:gd name="T11" fmla="*/ 14 h 14"/>
                  <a:gd name="T12" fmla="*/ 0 60000 65536"/>
                  <a:gd name="T13" fmla="*/ 0 60000 65536"/>
                  <a:gd name="T14" fmla="*/ 0 60000 65536"/>
                  <a:gd name="T15" fmla="*/ 0 60000 65536"/>
                  <a:gd name="T16" fmla="*/ 0 60000 65536"/>
                  <a:gd name="T17" fmla="*/ 0 60000 65536"/>
                  <a:gd name="T18" fmla="*/ 0 w 93"/>
                  <a:gd name="T19" fmla="*/ 0 h 14"/>
                  <a:gd name="T20" fmla="*/ 93 w 9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3" h="14">
                    <a:moveTo>
                      <a:pt x="0" y="14"/>
                    </a:moveTo>
                    <a:lnTo>
                      <a:pt x="26" y="0"/>
                    </a:lnTo>
                    <a:lnTo>
                      <a:pt x="93" y="0"/>
                    </a:lnTo>
                    <a:lnTo>
                      <a:pt x="67" y="14"/>
                    </a:lnTo>
                    <a:lnTo>
                      <a:pt x="9" y="14"/>
                    </a:lnTo>
                    <a:lnTo>
                      <a:pt x="0" y="14"/>
                    </a:lnTo>
                    <a:close/>
                  </a:path>
                </a:pathLst>
              </a:custGeom>
              <a:solidFill>
                <a:srgbClr val="DD0000"/>
              </a:solidFill>
              <a:ln w="9525">
                <a:noFill/>
                <a:round/>
                <a:headEnd/>
                <a:tailEnd/>
              </a:ln>
            </p:spPr>
            <p:txBody>
              <a:bodyPr>
                <a:prstTxWarp prst="textNoShape">
                  <a:avLst/>
                </a:prstTxWarp>
              </a:bodyPr>
              <a:lstStyle/>
              <a:p>
                <a:endParaRPr lang="en-US"/>
              </a:p>
            </p:txBody>
          </p:sp>
          <p:sp>
            <p:nvSpPr>
              <p:cNvPr id="23784" name="Freeform 29"/>
              <p:cNvSpPr>
                <a:spLocks/>
              </p:cNvSpPr>
              <p:nvPr/>
            </p:nvSpPr>
            <p:spPr bwMode="auto">
              <a:xfrm>
                <a:off x="2153" y="1902"/>
                <a:ext cx="92" cy="22"/>
              </a:xfrm>
              <a:custGeom>
                <a:avLst/>
                <a:gdLst>
                  <a:gd name="T0" fmla="*/ 0 w 92"/>
                  <a:gd name="T1" fmla="*/ 14 h 22"/>
                  <a:gd name="T2" fmla="*/ 25 w 92"/>
                  <a:gd name="T3" fmla="*/ 0 h 22"/>
                  <a:gd name="T4" fmla="*/ 92 w 92"/>
                  <a:gd name="T5" fmla="*/ 0 h 22"/>
                  <a:gd name="T6" fmla="*/ 67 w 92"/>
                  <a:gd name="T7" fmla="*/ 22 h 22"/>
                  <a:gd name="T8" fmla="*/ 0 w 92"/>
                  <a:gd name="T9" fmla="*/ 22 h 22"/>
                  <a:gd name="T10" fmla="*/ 0 w 92"/>
                  <a:gd name="T11" fmla="*/ 14 h 22"/>
                  <a:gd name="T12" fmla="*/ 0 60000 65536"/>
                  <a:gd name="T13" fmla="*/ 0 60000 65536"/>
                  <a:gd name="T14" fmla="*/ 0 60000 65536"/>
                  <a:gd name="T15" fmla="*/ 0 60000 65536"/>
                  <a:gd name="T16" fmla="*/ 0 60000 65536"/>
                  <a:gd name="T17" fmla="*/ 0 60000 65536"/>
                  <a:gd name="T18" fmla="*/ 0 w 92"/>
                  <a:gd name="T19" fmla="*/ 0 h 22"/>
                  <a:gd name="T20" fmla="*/ 92 w 9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92" h="22">
                    <a:moveTo>
                      <a:pt x="0" y="14"/>
                    </a:moveTo>
                    <a:lnTo>
                      <a:pt x="25" y="0"/>
                    </a:lnTo>
                    <a:lnTo>
                      <a:pt x="92" y="0"/>
                    </a:lnTo>
                    <a:lnTo>
                      <a:pt x="67" y="22"/>
                    </a:lnTo>
                    <a:lnTo>
                      <a:pt x="0" y="22"/>
                    </a:lnTo>
                    <a:lnTo>
                      <a:pt x="0" y="14"/>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3782" name="Freeform 30"/>
            <p:cNvSpPr>
              <a:spLocks/>
            </p:cNvSpPr>
            <p:nvPr/>
          </p:nvSpPr>
          <p:spPr bwMode="auto">
            <a:xfrm>
              <a:off x="2153" y="1902"/>
              <a:ext cx="92" cy="22"/>
            </a:xfrm>
            <a:custGeom>
              <a:avLst/>
              <a:gdLst>
                <a:gd name="T0" fmla="*/ 0 w 92"/>
                <a:gd name="T1" fmla="*/ 14 h 22"/>
                <a:gd name="T2" fmla="*/ 25 w 92"/>
                <a:gd name="T3" fmla="*/ 0 h 22"/>
                <a:gd name="T4" fmla="*/ 92 w 92"/>
                <a:gd name="T5" fmla="*/ 0 h 22"/>
                <a:gd name="T6" fmla="*/ 67 w 92"/>
                <a:gd name="T7" fmla="*/ 22 h 22"/>
                <a:gd name="T8" fmla="*/ 0 w 92"/>
                <a:gd name="T9" fmla="*/ 22 h 22"/>
                <a:gd name="T10" fmla="*/ 0 60000 65536"/>
                <a:gd name="T11" fmla="*/ 0 60000 65536"/>
                <a:gd name="T12" fmla="*/ 0 60000 65536"/>
                <a:gd name="T13" fmla="*/ 0 60000 65536"/>
                <a:gd name="T14" fmla="*/ 0 60000 65536"/>
                <a:gd name="T15" fmla="*/ 0 w 92"/>
                <a:gd name="T16" fmla="*/ 0 h 22"/>
                <a:gd name="T17" fmla="*/ 92 w 92"/>
                <a:gd name="T18" fmla="*/ 22 h 22"/>
              </a:gdLst>
              <a:ahLst/>
              <a:cxnLst>
                <a:cxn ang="T10">
                  <a:pos x="T0" y="T1"/>
                </a:cxn>
                <a:cxn ang="T11">
                  <a:pos x="T2" y="T3"/>
                </a:cxn>
                <a:cxn ang="T12">
                  <a:pos x="T4" y="T5"/>
                </a:cxn>
                <a:cxn ang="T13">
                  <a:pos x="T6" y="T7"/>
                </a:cxn>
                <a:cxn ang="T14">
                  <a:pos x="T8" y="T9"/>
                </a:cxn>
              </a:cxnLst>
              <a:rect l="T15" t="T16" r="T17" b="T18"/>
              <a:pathLst>
                <a:path w="92" h="22">
                  <a:moveTo>
                    <a:pt x="0" y="14"/>
                  </a:moveTo>
                  <a:lnTo>
                    <a:pt x="25" y="0"/>
                  </a:lnTo>
                  <a:lnTo>
                    <a:pt x="92" y="0"/>
                  </a:lnTo>
                  <a:lnTo>
                    <a:pt x="67" y="22"/>
                  </a:lnTo>
                  <a:lnTo>
                    <a:pt x="0" y="22"/>
                  </a:lnTo>
                </a:path>
              </a:pathLst>
            </a:custGeom>
            <a:noFill/>
            <a:ln w="12700">
              <a:solidFill>
                <a:srgbClr val="000000"/>
              </a:solidFill>
              <a:round/>
              <a:headEnd/>
              <a:tailEnd/>
            </a:ln>
          </p:spPr>
          <p:txBody>
            <a:bodyPr>
              <a:prstTxWarp prst="textNoShape">
                <a:avLst/>
              </a:prstTxWarp>
            </a:bodyPr>
            <a:lstStyle/>
            <a:p>
              <a:endParaRPr lang="en-US"/>
            </a:p>
          </p:txBody>
        </p:sp>
      </p:grpSp>
      <p:sp>
        <p:nvSpPr>
          <p:cNvPr id="23572" name="Line 31"/>
          <p:cNvSpPr>
            <a:spLocks noChangeShapeType="1"/>
          </p:cNvSpPr>
          <p:nvPr/>
        </p:nvSpPr>
        <p:spPr bwMode="auto">
          <a:xfrm>
            <a:off x="4273550" y="2619375"/>
            <a:ext cx="1588" cy="53975"/>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3573" name="Line 32"/>
          <p:cNvSpPr>
            <a:spLocks noChangeShapeType="1"/>
          </p:cNvSpPr>
          <p:nvPr/>
        </p:nvSpPr>
        <p:spPr bwMode="auto">
          <a:xfrm flipH="1">
            <a:off x="4221163" y="2633663"/>
            <a:ext cx="92075" cy="1587"/>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6" name="Group 33"/>
          <p:cNvGrpSpPr>
            <a:grpSpLocks/>
          </p:cNvGrpSpPr>
          <p:nvPr/>
        </p:nvGrpSpPr>
        <p:grpSpPr bwMode="auto">
          <a:xfrm>
            <a:off x="3101975" y="2482850"/>
            <a:ext cx="212725" cy="239713"/>
            <a:chOff x="1954" y="1564"/>
            <a:chExt cx="134" cy="151"/>
          </a:xfrm>
        </p:grpSpPr>
        <p:sp>
          <p:nvSpPr>
            <p:cNvPr id="23776" name="AutoShape 34"/>
            <p:cNvSpPr>
              <a:spLocks noChangeArrowheads="1"/>
            </p:cNvSpPr>
            <p:nvPr/>
          </p:nvSpPr>
          <p:spPr bwMode="auto">
            <a:xfrm>
              <a:off x="1954" y="1564"/>
              <a:ext cx="134" cy="151"/>
            </a:xfrm>
            <a:prstGeom prst="roundRect">
              <a:avLst>
                <a:gd name="adj" fmla="val 20894"/>
              </a:avLst>
            </a:prstGeom>
            <a:solidFill>
              <a:srgbClr val="BBBBBB"/>
            </a:solidFill>
            <a:ln w="12700">
              <a:solidFill>
                <a:srgbClr val="000000"/>
              </a:solidFill>
              <a:round/>
              <a:headEnd/>
              <a:tailEnd/>
            </a:ln>
          </p:spPr>
          <p:txBody>
            <a:bodyPr>
              <a:prstTxWarp prst="textNoShape">
                <a:avLst/>
              </a:prstTxWarp>
            </a:bodyPr>
            <a:lstStyle/>
            <a:p>
              <a:endParaRPr lang="en-US"/>
            </a:p>
          </p:txBody>
        </p:sp>
        <p:sp>
          <p:nvSpPr>
            <p:cNvPr id="23777" name="Oval 35"/>
            <p:cNvSpPr>
              <a:spLocks noChangeArrowheads="1"/>
            </p:cNvSpPr>
            <p:nvPr/>
          </p:nvSpPr>
          <p:spPr bwMode="auto">
            <a:xfrm>
              <a:off x="1954" y="1564"/>
              <a:ext cx="134" cy="33"/>
            </a:xfrm>
            <a:prstGeom prst="ellipse">
              <a:avLst/>
            </a:prstGeom>
            <a:solidFill>
              <a:srgbClr val="777777"/>
            </a:solidFill>
            <a:ln w="12700">
              <a:solidFill>
                <a:srgbClr val="000000"/>
              </a:solidFill>
              <a:round/>
              <a:headEnd/>
              <a:tailEnd/>
            </a:ln>
          </p:spPr>
          <p:txBody>
            <a:bodyPr>
              <a:prstTxWarp prst="textNoShape">
                <a:avLst/>
              </a:prstTxWarp>
            </a:bodyPr>
            <a:lstStyle/>
            <a:p>
              <a:endParaRPr lang="en-US"/>
            </a:p>
          </p:txBody>
        </p:sp>
      </p:grpSp>
      <p:grpSp>
        <p:nvGrpSpPr>
          <p:cNvPr id="7" name="Group 36"/>
          <p:cNvGrpSpPr>
            <a:grpSpLocks/>
          </p:cNvGrpSpPr>
          <p:nvPr/>
        </p:nvGrpSpPr>
        <p:grpSpPr bwMode="auto">
          <a:xfrm>
            <a:off x="4552950" y="2043113"/>
            <a:ext cx="333375" cy="363537"/>
            <a:chOff x="2868" y="1287"/>
            <a:chExt cx="210" cy="229"/>
          </a:xfrm>
        </p:grpSpPr>
        <p:sp>
          <p:nvSpPr>
            <p:cNvPr id="23774" name="AutoShape 37"/>
            <p:cNvSpPr>
              <a:spLocks noChangeArrowheads="1"/>
            </p:cNvSpPr>
            <p:nvPr/>
          </p:nvSpPr>
          <p:spPr bwMode="auto">
            <a:xfrm>
              <a:off x="2868" y="1304"/>
              <a:ext cx="210" cy="212"/>
            </a:xfrm>
            <a:prstGeom prst="roundRect">
              <a:avLst>
                <a:gd name="adj" fmla="val 16667"/>
              </a:avLst>
            </a:prstGeom>
            <a:solidFill>
              <a:srgbClr val="BBBBBB"/>
            </a:solidFill>
            <a:ln w="12700">
              <a:solidFill>
                <a:srgbClr val="000000"/>
              </a:solidFill>
              <a:round/>
              <a:headEnd/>
              <a:tailEnd/>
            </a:ln>
          </p:spPr>
          <p:txBody>
            <a:bodyPr>
              <a:prstTxWarp prst="textNoShape">
                <a:avLst/>
              </a:prstTxWarp>
            </a:bodyPr>
            <a:lstStyle/>
            <a:p>
              <a:endParaRPr lang="en-US"/>
            </a:p>
          </p:txBody>
        </p:sp>
        <p:sp>
          <p:nvSpPr>
            <p:cNvPr id="23775" name="Oval 38"/>
            <p:cNvSpPr>
              <a:spLocks noChangeArrowheads="1"/>
            </p:cNvSpPr>
            <p:nvPr/>
          </p:nvSpPr>
          <p:spPr bwMode="auto">
            <a:xfrm>
              <a:off x="2868" y="1287"/>
              <a:ext cx="210" cy="56"/>
            </a:xfrm>
            <a:prstGeom prst="ellipse">
              <a:avLst/>
            </a:prstGeom>
            <a:solidFill>
              <a:srgbClr val="777777"/>
            </a:solidFill>
            <a:ln w="12700">
              <a:solidFill>
                <a:srgbClr val="000000"/>
              </a:solidFill>
              <a:round/>
              <a:headEnd/>
              <a:tailEnd/>
            </a:ln>
          </p:spPr>
          <p:txBody>
            <a:bodyPr>
              <a:prstTxWarp prst="textNoShape">
                <a:avLst/>
              </a:prstTxWarp>
            </a:bodyPr>
            <a:lstStyle/>
            <a:p>
              <a:endParaRPr lang="en-US"/>
            </a:p>
          </p:txBody>
        </p:sp>
      </p:grpSp>
      <p:grpSp>
        <p:nvGrpSpPr>
          <p:cNvPr id="8" name="Group 39"/>
          <p:cNvGrpSpPr>
            <a:grpSpLocks/>
          </p:cNvGrpSpPr>
          <p:nvPr/>
        </p:nvGrpSpPr>
        <p:grpSpPr bwMode="auto">
          <a:xfrm>
            <a:off x="3549650" y="2070100"/>
            <a:ext cx="444500" cy="247650"/>
            <a:chOff x="2236" y="1304"/>
            <a:chExt cx="280" cy="156"/>
          </a:xfrm>
        </p:grpSpPr>
        <p:grpSp>
          <p:nvGrpSpPr>
            <p:cNvPr id="9" name="Group 40"/>
            <p:cNvGrpSpPr>
              <a:grpSpLocks/>
            </p:cNvGrpSpPr>
            <p:nvPr/>
          </p:nvGrpSpPr>
          <p:grpSpPr bwMode="auto">
            <a:xfrm>
              <a:off x="2455" y="1323"/>
              <a:ext cx="61" cy="76"/>
              <a:chOff x="2455" y="1323"/>
              <a:chExt cx="61" cy="76"/>
            </a:xfrm>
          </p:grpSpPr>
          <p:sp>
            <p:nvSpPr>
              <p:cNvPr id="23772" name="Freeform 41"/>
              <p:cNvSpPr>
                <a:spLocks/>
              </p:cNvSpPr>
              <p:nvPr/>
            </p:nvSpPr>
            <p:spPr bwMode="auto">
              <a:xfrm>
                <a:off x="2466" y="1335"/>
                <a:ext cx="50" cy="64"/>
              </a:xfrm>
              <a:custGeom>
                <a:avLst/>
                <a:gdLst>
                  <a:gd name="T0" fmla="*/ 0 w 50"/>
                  <a:gd name="T1" fmla="*/ 25 h 64"/>
                  <a:gd name="T2" fmla="*/ 50 w 50"/>
                  <a:gd name="T3" fmla="*/ 0 h 64"/>
                  <a:gd name="T4" fmla="*/ 25 w 50"/>
                  <a:gd name="T5" fmla="*/ 64 h 64"/>
                  <a:gd name="T6" fmla="*/ 0 w 50"/>
                  <a:gd name="T7" fmla="*/ 30 h 64"/>
                  <a:gd name="T8" fmla="*/ 0 w 50"/>
                  <a:gd name="T9" fmla="*/ 25 h 64"/>
                  <a:gd name="T10" fmla="*/ 0 60000 65536"/>
                  <a:gd name="T11" fmla="*/ 0 60000 65536"/>
                  <a:gd name="T12" fmla="*/ 0 60000 65536"/>
                  <a:gd name="T13" fmla="*/ 0 60000 65536"/>
                  <a:gd name="T14" fmla="*/ 0 60000 65536"/>
                  <a:gd name="T15" fmla="*/ 0 w 50"/>
                  <a:gd name="T16" fmla="*/ 0 h 64"/>
                  <a:gd name="T17" fmla="*/ 50 w 50"/>
                  <a:gd name="T18" fmla="*/ 64 h 64"/>
                </a:gdLst>
                <a:ahLst/>
                <a:cxnLst>
                  <a:cxn ang="T10">
                    <a:pos x="T0" y="T1"/>
                  </a:cxn>
                  <a:cxn ang="T11">
                    <a:pos x="T2" y="T3"/>
                  </a:cxn>
                  <a:cxn ang="T12">
                    <a:pos x="T4" y="T5"/>
                  </a:cxn>
                  <a:cxn ang="T13">
                    <a:pos x="T6" y="T7"/>
                  </a:cxn>
                  <a:cxn ang="T14">
                    <a:pos x="T8" y="T9"/>
                  </a:cxn>
                </a:cxnLst>
                <a:rect l="T15" t="T16" r="T17" b="T18"/>
                <a:pathLst>
                  <a:path w="50" h="64">
                    <a:moveTo>
                      <a:pt x="0" y="25"/>
                    </a:moveTo>
                    <a:lnTo>
                      <a:pt x="50" y="0"/>
                    </a:lnTo>
                    <a:lnTo>
                      <a:pt x="25" y="64"/>
                    </a:lnTo>
                    <a:lnTo>
                      <a:pt x="0" y="30"/>
                    </a:lnTo>
                    <a:lnTo>
                      <a:pt x="0" y="25"/>
                    </a:lnTo>
                    <a:close/>
                  </a:path>
                </a:pathLst>
              </a:custGeom>
              <a:solidFill>
                <a:srgbClr val="FFCC00"/>
              </a:solidFill>
              <a:ln w="9525">
                <a:noFill/>
                <a:round/>
                <a:headEnd/>
                <a:tailEnd/>
              </a:ln>
            </p:spPr>
            <p:txBody>
              <a:bodyPr>
                <a:prstTxWarp prst="textNoShape">
                  <a:avLst/>
                </a:prstTxWarp>
              </a:bodyPr>
              <a:lstStyle/>
              <a:p>
                <a:endParaRPr lang="en-US"/>
              </a:p>
            </p:txBody>
          </p:sp>
          <p:sp>
            <p:nvSpPr>
              <p:cNvPr id="23773" name="Freeform 42"/>
              <p:cNvSpPr>
                <a:spLocks/>
              </p:cNvSpPr>
              <p:nvPr/>
            </p:nvSpPr>
            <p:spPr bwMode="auto">
              <a:xfrm>
                <a:off x="2455" y="1323"/>
                <a:ext cx="50" cy="70"/>
              </a:xfrm>
              <a:custGeom>
                <a:avLst/>
                <a:gdLst>
                  <a:gd name="T0" fmla="*/ 0 w 50"/>
                  <a:gd name="T1" fmla="*/ 23 h 70"/>
                  <a:gd name="T2" fmla="*/ 50 w 50"/>
                  <a:gd name="T3" fmla="*/ 0 h 70"/>
                  <a:gd name="T4" fmla="*/ 25 w 50"/>
                  <a:gd name="T5" fmla="*/ 70 h 70"/>
                  <a:gd name="T6" fmla="*/ 0 w 50"/>
                  <a:gd name="T7" fmla="*/ 40 h 70"/>
                  <a:gd name="T8" fmla="*/ 0 w 50"/>
                  <a:gd name="T9" fmla="*/ 23 h 70"/>
                  <a:gd name="T10" fmla="*/ 0 60000 65536"/>
                  <a:gd name="T11" fmla="*/ 0 60000 65536"/>
                  <a:gd name="T12" fmla="*/ 0 60000 65536"/>
                  <a:gd name="T13" fmla="*/ 0 60000 65536"/>
                  <a:gd name="T14" fmla="*/ 0 60000 65536"/>
                  <a:gd name="T15" fmla="*/ 0 w 50"/>
                  <a:gd name="T16" fmla="*/ 0 h 70"/>
                  <a:gd name="T17" fmla="*/ 50 w 50"/>
                  <a:gd name="T18" fmla="*/ 70 h 70"/>
                </a:gdLst>
                <a:ahLst/>
                <a:cxnLst>
                  <a:cxn ang="T10">
                    <a:pos x="T0" y="T1"/>
                  </a:cxn>
                  <a:cxn ang="T11">
                    <a:pos x="T2" y="T3"/>
                  </a:cxn>
                  <a:cxn ang="T12">
                    <a:pos x="T4" y="T5"/>
                  </a:cxn>
                  <a:cxn ang="T13">
                    <a:pos x="T6" y="T7"/>
                  </a:cxn>
                  <a:cxn ang="T14">
                    <a:pos x="T8" y="T9"/>
                  </a:cxn>
                </a:cxnLst>
                <a:rect l="T15" t="T16" r="T17" b="T18"/>
                <a:pathLst>
                  <a:path w="50" h="70">
                    <a:moveTo>
                      <a:pt x="0" y="23"/>
                    </a:moveTo>
                    <a:lnTo>
                      <a:pt x="50" y="0"/>
                    </a:lnTo>
                    <a:lnTo>
                      <a:pt x="25" y="70"/>
                    </a:lnTo>
                    <a:lnTo>
                      <a:pt x="0" y="40"/>
                    </a:lnTo>
                    <a:lnTo>
                      <a:pt x="0" y="23"/>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3764" name="Freeform 43"/>
            <p:cNvSpPr>
              <a:spLocks/>
            </p:cNvSpPr>
            <p:nvPr/>
          </p:nvSpPr>
          <p:spPr bwMode="auto">
            <a:xfrm>
              <a:off x="2455" y="1323"/>
              <a:ext cx="50" cy="70"/>
            </a:xfrm>
            <a:custGeom>
              <a:avLst/>
              <a:gdLst>
                <a:gd name="T0" fmla="*/ 0 w 50"/>
                <a:gd name="T1" fmla="*/ 23 h 70"/>
                <a:gd name="T2" fmla="*/ 50 w 50"/>
                <a:gd name="T3" fmla="*/ 0 h 70"/>
                <a:gd name="T4" fmla="*/ 25 w 50"/>
                <a:gd name="T5" fmla="*/ 70 h 70"/>
                <a:gd name="T6" fmla="*/ 0 w 50"/>
                <a:gd name="T7" fmla="*/ 40 h 70"/>
                <a:gd name="T8" fmla="*/ 0 60000 65536"/>
                <a:gd name="T9" fmla="*/ 0 60000 65536"/>
                <a:gd name="T10" fmla="*/ 0 60000 65536"/>
                <a:gd name="T11" fmla="*/ 0 60000 65536"/>
                <a:gd name="T12" fmla="*/ 0 w 50"/>
                <a:gd name="T13" fmla="*/ 0 h 70"/>
                <a:gd name="T14" fmla="*/ 50 w 50"/>
                <a:gd name="T15" fmla="*/ 70 h 70"/>
              </a:gdLst>
              <a:ahLst/>
              <a:cxnLst>
                <a:cxn ang="T8">
                  <a:pos x="T0" y="T1"/>
                </a:cxn>
                <a:cxn ang="T9">
                  <a:pos x="T2" y="T3"/>
                </a:cxn>
                <a:cxn ang="T10">
                  <a:pos x="T4" y="T5"/>
                </a:cxn>
                <a:cxn ang="T11">
                  <a:pos x="T6" y="T7"/>
                </a:cxn>
              </a:cxnLst>
              <a:rect l="T12" t="T13" r="T14" b="T15"/>
              <a:pathLst>
                <a:path w="50" h="70">
                  <a:moveTo>
                    <a:pt x="0" y="23"/>
                  </a:moveTo>
                  <a:lnTo>
                    <a:pt x="50" y="0"/>
                  </a:lnTo>
                  <a:lnTo>
                    <a:pt x="25" y="70"/>
                  </a:lnTo>
                  <a:lnTo>
                    <a:pt x="0" y="40"/>
                  </a:lnTo>
                </a:path>
              </a:pathLst>
            </a:custGeom>
            <a:noFill/>
            <a:ln w="12700">
              <a:solidFill>
                <a:srgbClr val="000000"/>
              </a:solidFill>
              <a:round/>
              <a:headEnd/>
              <a:tailEnd/>
            </a:ln>
          </p:spPr>
          <p:txBody>
            <a:bodyPr>
              <a:prstTxWarp prst="textNoShape">
                <a:avLst/>
              </a:prstTxWarp>
            </a:bodyPr>
            <a:lstStyle/>
            <a:p>
              <a:endParaRPr lang="en-US"/>
            </a:p>
          </p:txBody>
        </p:sp>
        <p:sp>
          <p:nvSpPr>
            <p:cNvPr id="23765" name="Oval 44"/>
            <p:cNvSpPr>
              <a:spLocks noChangeArrowheads="1"/>
            </p:cNvSpPr>
            <p:nvPr/>
          </p:nvSpPr>
          <p:spPr bwMode="auto">
            <a:xfrm>
              <a:off x="2306" y="1351"/>
              <a:ext cx="210" cy="109"/>
            </a:xfrm>
            <a:prstGeom prst="ellipse">
              <a:avLst/>
            </a:prstGeom>
            <a:solidFill>
              <a:srgbClr val="FFCC00"/>
            </a:solidFill>
            <a:ln w="12700">
              <a:solidFill>
                <a:srgbClr val="000000"/>
              </a:solidFill>
              <a:round/>
              <a:headEnd/>
              <a:tailEnd/>
            </a:ln>
          </p:spPr>
          <p:txBody>
            <a:bodyPr>
              <a:prstTxWarp prst="textNoShape">
                <a:avLst/>
              </a:prstTxWarp>
            </a:bodyPr>
            <a:lstStyle/>
            <a:p>
              <a:endParaRPr lang="en-US"/>
            </a:p>
          </p:txBody>
        </p:sp>
        <p:sp>
          <p:nvSpPr>
            <p:cNvPr id="23766" name="Oval 45"/>
            <p:cNvSpPr>
              <a:spLocks noChangeArrowheads="1"/>
            </p:cNvSpPr>
            <p:nvPr/>
          </p:nvSpPr>
          <p:spPr bwMode="auto">
            <a:xfrm>
              <a:off x="2281" y="1304"/>
              <a:ext cx="92" cy="78"/>
            </a:xfrm>
            <a:prstGeom prst="ellipse">
              <a:avLst/>
            </a:prstGeom>
            <a:solidFill>
              <a:srgbClr val="FFCC00"/>
            </a:solidFill>
            <a:ln w="12700">
              <a:solidFill>
                <a:srgbClr val="000000"/>
              </a:solidFill>
              <a:round/>
              <a:headEnd/>
              <a:tailEnd/>
            </a:ln>
          </p:spPr>
          <p:txBody>
            <a:bodyPr>
              <a:prstTxWarp prst="textNoShape">
                <a:avLst/>
              </a:prstTxWarp>
            </a:bodyPr>
            <a:lstStyle/>
            <a:p>
              <a:endParaRPr lang="en-US"/>
            </a:p>
          </p:txBody>
        </p:sp>
        <p:grpSp>
          <p:nvGrpSpPr>
            <p:cNvPr id="10" name="Group 46"/>
            <p:cNvGrpSpPr>
              <a:grpSpLocks/>
            </p:cNvGrpSpPr>
            <p:nvPr/>
          </p:nvGrpSpPr>
          <p:grpSpPr bwMode="auto">
            <a:xfrm>
              <a:off x="2236" y="1323"/>
              <a:ext cx="62" cy="42"/>
              <a:chOff x="2236" y="1323"/>
              <a:chExt cx="62" cy="42"/>
            </a:xfrm>
          </p:grpSpPr>
          <p:sp>
            <p:nvSpPr>
              <p:cNvPr id="23770" name="Freeform 47"/>
              <p:cNvSpPr>
                <a:spLocks/>
              </p:cNvSpPr>
              <p:nvPr/>
            </p:nvSpPr>
            <p:spPr bwMode="auto">
              <a:xfrm>
                <a:off x="2239" y="1335"/>
                <a:ext cx="59" cy="30"/>
              </a:xfrm>
              <a:custGeom>
                <a:avLst/>
                <a:gdLst>
                  <a:gd name="T0" fmla="*/ 42 w 59"/>
                  <a:gd name="T1" fmla="*/ 0 h 30"/>
                  <a:gd name="T2" fmla="*/ 0 w 59"/>
                  <a:gd name="T3" fmla="*/ 25 h 30"/>
                  <a:gd name="T4" fmla="*/ 59 w 59"/>
                  <a:gd name="T5" fmla="*/ 30 h 30"/>
                  <a:gd name="T6" fmla="*/ 51 w 59"/>
                  <a:gd name="T7" fmla="*/ 8 h 30"/>
                  <a:gd name="T8" fmla="*/ 42 w 59"/>
                  <a:gd name="T9" fmla="*/ 0 h 30"/>
                  <a:gd name="T10" fmla="*/ 0 60000 65536"/>
                  <a:gd name="T11" fmla="*/ 0 60000 65536"/>
                  <a:gd name="T12" fmla="*/ 0 60000 65536"/>
                  <a:gd name="T13" fmla="*/ 0 60000 65536"/>
                  <a:gd name="T14" fmla="*/ 0 60000 65536"/>
                  <a:gd name="T15" fmla="*/ 0 w 59"/>
                  <a:gd name="T16" fmla="*/ 0 h 30"/>
                  <a:gd name="T17" fmla="*/ 59 w 59"/>
                  <a:gd name="T18" fmla="*/ 30 h 30"/>
                </a:gdLst>
                <a:ahLst/>
                <a:cxnLst>
                  <a:cxn ang="T10">
                    <a:pos x="T0" y="T1"/>
                  </a:cxn>
                  <a:cxn ang="T11">
                    <a:pos x="T2" y="T3"/>
                  </a:cxn>
                  <a:cxn ang="T12">
                    <a:pos x="T4" y="T5"/>
                  </a:cxn>
                  <a:cxn ang="T13">
                    <a:pos x="T6" y="T7"/>
                  </a:cxn>
                  <a:cxn ang="T14">
                    <a:pos x="T8" y="T9"/>
                  </a:cxn>
                </a:cxnLst>
                <a:rect l="T15" t="T16" r="T17" b="T18"/>
                <a:pathLst>
                  <a:path w="59" h="30">
                    <a:moveTo>
                      <a:pt x="42" y="0"/>
                    </a:moveTo>
                    <a:lnTo>
                      <a:pt x="0" y="25"/>
                    </a:lnTo>
                    <a:lnTo>
                      <a:pt x="59" y="30"/>
                    </a:lnTo>
                    <a:lnTo>
                      <a:pt x="51" y="8"/>
                    </a:lnTo>
                    <a:lnTo>
                      <a:pt x="42" y="0"/>
                    </a:lnTo>
                    <a:close/>
                  </a:path>
                </a:pathLst>
              </a:custGeom>
              <a:solidFill>
                <a:srgbClr val="FF6600"/>
              </a:solidFill>
              <a:ln w="9525">
                <a:noFill/>
                <a:round/>
                <a:headEnd/>
                <a:tailEnd/>
              </a:ln>
            </p:spPr>
            <p:txBody>
              <a:bodyPr>
                <a:prstTxWarp prst="textNoShape">
                  <a:avLst/>
                </a:prstTxWarp>
              </a:bodyPr>
              <a:lstStyle/>
              <a:p>
                <a:endParaRPr lang="en-US"/>
              </a:p>
            </p:txBody>
          </p:sp>
          <p:sp>
            <p:nvSpPr>
              <p:cNvPr id="23771" name="Freeform 48"/>
              <p:cNvSpPr>
                <a:spLocks/>
              </p:cNvSpPr>
              <p:nvPr/>
            </p:nvSpPr>
            <p:spPr bwMode="auto">
              <a:xfrm>
                <a:off x="2236" y="1323"/>
                <a:ext cx="59" cy="31"/>
              </a:xfrm>
              <a:custGeom>
                <a:avLst/>
                <a:gdLst>
                  <a:gd name="T0" fmla="*/ 42 w 59"/>
                  <a:gd name="T1" fmla="*/ 0 h 31"/>
                  <a:gd name="T2" fmla="*/ 0 w 59"/>
                  <a:gd name="T3" fmla="*/ 23 h 31"/>
                  <a:gd name="T4" fmla="*/ 59 w 59"/>
                  <a:gd name="T5" fmla="*/ 31 h 31"/>
                  <a:gd name="T6" fmla="*/ 42 w 59"/>
                  <a:gd name="T7" fmla="*/ 9 h 31"/>
                  <a:gd name="T8" fmla="*/ 42 w 59"/>
                  <a:gd name="T9" fmla="*/ 0 h 31"/>
                  <a:gd name="T10" fmla="*/ 0 60000 65536"/>
                  <a:gd name="T11" fmla="*/ 0 60000 65536"/>
                  <a:gd name="T12" fmla="*/ 0 60000 65536"/>
                  <a:gd name="T13" fmla="*/ 0 60000 65536"/>
                  <a:gd name="T14" fmla="*/ 0 60000 65536"/>
                  <a:gd name="T15" fmla="*/ 0 w 59"/>
                  <a:gd name="T16" fmla="*/ 0 h 31"/>
                  <a:gd name="T17" fmla="*/ 59 w 59"/>
                  <a:gd name="T18" fmla="*/ 31 h 31"/>
                </a:gdLst>
                <a:ahLst/>
                <a:cxnLst>
                  <a:cxn ang="T10">
                    <a:pos x="T0" y="T1"/>
                  </a:cxn>
                  <a:cxn ang="T11">
                    <a:pos x="T2" y="T3"/>
                  </a:cxn>
                  <a:cxn ang="T12">
                    <a:pos x="T4" y="T5"/>
                  </a:cxn>
                  <a:cxn ang="T13">
                    <a:pos x="T6" y="T7"/>
                  </a:cxn>
                  <a:cxn ang="T14">
                    <a:pos x="T8" y="T9"/>
                  </a:cxn>
                </a:cxnLst>
                <a:rect l="T15" t="T16" r="T17" b="T18"/>
                <a:pathLst>
                  <a:path w="59" h="31">
                    <a:moveTo>
                      <a:pt x="42" y="0"/>
                    </a:moveTo>
                    <a:lnTo>
                      <a:pt x="0" y="23"/>
                    </a:lnTo>
                    <a:lnTo>
                      <a:pt x="59" y="31"/>
                    </a:lnTo>
                    <a:lnTo>
                      <a:pt x="42" y="9"/>
                    </a:lnTo>
                    <a:lnTo>
                      <a:pt x="42" y="0"/>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3768" name="Freeform 49"/>
            <p:cNvSpPr>
              <a:spLocks/>
            </p:cNvSpPr>
            <p:nvPr/>
          </p:nvSpPr>
          <p:spPr bwMode="auto">
            <a:xfrm>
              <a:off x="2236" y="1323"/>
              <a:ext cx="59" cy="31"/>
            </a:xfrm>
            <a:custGeom>
              <a:avLst/>
              <a:gdLst>
                <a:gd name="T0" fmla="*/ 42 w 59"/>
                <a:gd name="T1" fmla="*/ 0 h 31"/>
                <a:gd name="T2" fmla="*/ 0 w 59"/>
                <a:gd name="T3" fmla="*/ 23 h 31"/>
                <a:gd name="T4" fmla="*/ 59 w 59"/>
                <a:gd name="T5" fmla="*/ 31 h 31"/>
                <a:gd name="T6" fmla="*/ 42 w 59"/>
                <a:gd name="T7" fmla="*/ 9 h 31"/>
                <a:gd name="T8" fmla="*/ 0 60000 65536"/>
                <a:gd name="T9" fmla="*/ 0 60000 65536"/>
                <a:gd name="T10" fmla="*/ 0 60000 65536"/>
                <a:gd name="T11" fmla="*/ 0 60000 65536"/>
                <a:gd name="T12" fmla="*/ 0 w 59"/>
                <a:gd name="T13" fmla="*/ 0 h 31"/>
                <a:gd name="T14" fmla="*/ 59 w 59"/>
                <a:gd name="T15" fmla="*/ 31 h 31"/>
              </a:gdLst>
              <a:ahLst/>
              <a:cxnLst>
                <a:cxn ang="T8">
                  <a:pos x="T0" y="T1"/>
                </a:cxn>
                <a:cxn ang="T9">
                  <a:pos x="T2" y="T3"/>
                </a:cxn>
                <a:cxn ang="T10">
                  <a:pos x="T4" y="T5"/>
                </a:cxn>
                <a:cxn ang="T11">
                  <a:pos x="T6" y="T7"/>
                </a:cxn>
              </a:cxnLst>
              <a:rect l="T12" t="T13" r="T14" b="T15"/>
              <a:pathLst>
                <a:path w="59" h="31">
                  <a:moveTo>
                    <a:pt x="42" y="0"/>
                  </a:moveTo>
                  <a:lnTo>
                    <a:pt x="0" y="23"/>
                  </a:lnTo>
                  <a:lnTo>
                    <a:pt x="59" y="31"/>
                  </a:lnTo>
                  <a:lnTo>
                    <a:pt x="42" y="9"/>
                  </a:lnTo>
                </a:path>
              </a:pathLst>
            </a:custGeom>
            <a:noFill/>
            <a:ln w="12700">
              <a:solidFill>
                <a:srgbClr val="000000"/>
              </a:solidFill>
              <a:round/>
              <a:headEnd/>
              <a:tailEnd/>
            </a:ln>
          </p:spPr>
          <p:txBody>
            <a:bodyPr>
              <a:prstTxWarp prst="textNoShape">
                <a:avLst/>
              </a:prstTxWarp>
            </a:bodyPr>
            <a:lstStyle/>
            <a:p>
              <a:endParaRPr lang="en-US"/>
            </a:p>
          </p:txBody>
        </p:sp>
        <p:sp>
          <p:nvSpPr>
            <p:cNvPr id="23769" name="Oval 50"/>
            <p:cNvSpPr>
              <a:spLocks noChangeArrowheads="1"/>
            </p:cNvSpPr>
            <p:nvPr/>
          </p:nvSpPr>
          <p:spPr bwMode="auto">
            <a:xfrm>
              <a:off x="2306" y="1326"/>
              <a:ext cx="17" cy="25"/>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grpSp>
      <p:grpSp>
        <p:nvGrpSpPr>
          <p:cNvPr id="11" name="Group 51"/>
          <p:cNvGrpSpPr>
            <a:grpSpLocks/>
          </p:cNvGrpSpPr>
          <p:nvPr/>
        </p:nvGrpSpPr>
        <p:grpSpPr bwMode="auto">
          <a:xfrm>
            <a:off x="4441825" y="2992438"/>
            <a:ext cx="550863" cy="257175"/>
            <a:chOff x="2798" y="1885"/>
            <a:chExt cx="347" cy="162"/>
          </a:xfrm>
        </p:grpSpPr>
        <p:sp>
          <p:nvSpPr>
            <p:cNvPr id="23761" name="Freeform 52"/>
            <p:cNvSpPr>
              <a:spLocks/>
            </p:cNvSpPr>
            <p:nvPr/>
          </p:nvSpPr>
          <p:spPr bwMode="auto">
            <a:xfrm>
              <a:off x="2801" y="1896"/>
              <a:ext cx="344" cy="151"/>
            </a:xfrm>
            <a:custGeom>
              <a:avLst/>
              <a:gdLst>
                <a:gd name="T0" fmla="*/ 0 w 344"/>
                <a:gd name="T1" fmla="*/ 104 h 151"/>
                <a:gd name="T2" fmla="*/ 319 w 344"/>
                <a:gd name="T3" fmla="*/ 0 h 151"/>
                <a:gd name="T4" fmla="*/ 344 w 344"/>
                <a:gd name="T5" fmla="*/ 31 h 151"/>
                <a:gd name="T6" fmla="*/ 50 w 344"/>
                <a:gd name="T7" fmla="*/ 151 h 151"/>
                <a:gd name="T8" fmla="*/ 8 w 344"/>
                <a:gd name="T9" fmla="*/ 104 h 151"/>
                <a:gd name="T10" fmla="*/ 0 w 344"/>
                <a:gd name="T11" fmla="*/ 104 h 151"/>
                <a:gd name="T12" fmla="*/ 0 60000 65536"/>
                <a:gd name="T13" fmla="*/ 0 60000 65536"/>
                <a:gd name="T14" fmla="*/ 0 60000 65536"/>
                <a:gd name="T15" fmla="*/ 0 60000 65536"/>
                <a:gd name="T16" fmla="*/ 0 60000 65536"/>
                <a:gd name="T17" fmla="*/ 0 60000 65536"/>
                <a:gd name="T18" fmla="*/ 0 w 344"/>
                <a:gd name="T19" fmla="*/ 0 h 151"/>
                <a:gd name="T20" fmla="*/ 344 w 344"/>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344" h="151">
                  <a:moveTo>
                    <a:pt x="0" y="104"/>
                  </a:moveTo>
                  <a:lnTo>
                    <a:pt x="319" y="0"/>
                  </a:lnTo>
                  <a:lnTo>
                    <a:pt x="344" y="31"/>
                  </a:lnTo>
                  <a:lnTo>
                    <a:pt x="50" y="151"/>
                  </a:lnTo>
                  <a:lnTo>
                    <a:pt x="8" y="104"/>
                  </a:lnTo>
                  <a:lnTo>
                    <a:pt x="0" y="104"/>
                  </a:lnTo>
                  <a:close/>
                </a:path>
              </a:pathLst>
            </a:custGeom>
            <a:solidFill>
              <a:srgbClr val="663300"/>
            </a:solidFill>
            <a:ln w="9525">
              <a:noFill/>
              <a:round/>
              <a:headEnd/>
              <a:tailEnd/>
            </a:ln>
          </p:spPr>
          <p:txBody>
            <a:bodyPr>
              <a:prstTxWarp prst="textNoShape">
                <a:avLst/>
              </a:prstTxWarp>
            </a:bodyPr>
            <a:lstStyle/>
            <a:p>
              <a:endParaRPr lang="en-US"/>
            </a:p>
          </p:txBody>
        </p:sp>
        <p:sp>
          <p:nvSpPr>
            <p:cNvPr id="23762" name="Freeform 53"/>
            <p:cNvSpPr>
              <a:spLocks/>
            </p:cNvSpPr>
            <p:nvPr/>
          </p:nvSpPr>
          <p:spPr bwMode="auto">
            <a:xfrm>
              <a:off x="2798" y="1885"/>
              <a:ext cx="336" cy="151"/>
            </a:xfrm>
            <a:custGeom>
              <a:avLst/>
              <a:gdLst>
                <a:gd name="T0" fmla="*/ 0 w 336"/>
                <a:gd name="T1" fmla="*/ 104 h 151"/>
                <a:gd name="T2" fmla="*/ 311 w 336"/>
                <a:gd name="T3" fmla="*/ 0 h 151"/>
                <a:gd name="T4" fmla="*/ 336 w 336"/>
                <a:gd name="T5" fmla="*/ 31 h 151"/>
                <a:gd name="T6" fmla="*/ 51 w 336"/>
                <a:gd name="T7" fmla="*/ 151 h 151"/>
                <a:gd name="T8" fmla="*/ 9 w 336"/>
                <a:gd name="T9" fmla="*/ 104 h 151"/>
                <a:gd name="T10" fmla="*/ 0 w 336"/>
                <a:gd name="T11" fmla="*/ 104 h 151"/>
                <a:gd name="T12" fmla="*/ 0 60000 65536"/>
                <a:gd name="T13" fmla="*/ 0 60000 65536"/>
                <a:gd name="T14" fmla="*/ 0 60000 65536"/>
                <a:gd name="T15" fmla="*/ 0 60000 65536"/>
                <a:gd name="T16" fmla="*/ 0 60000 65536"/>
                <a:gd name="T17" fmla="*/ 0 60000 65536"/>
                <a:gd name="T18" fmla="*/ 0 w 336"/>
                <a:gd name="T19" fmla="*/ 0 h 151"/>
                <a:gd name="T20" fmla="*/ 336 w 336"/>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336" h="151">
                  <a:moveTo>
                    <a:pt x="0" y="104"/>
                  </a:moveTo>
                  <a:lnTo>
                    <a:pt x="311" y="0"/>
                  </a:lnTo>
                  <a:lnTo>
                    <a:pt x="336" y="31"/>
                  </a:lnTo>
                  <a:lnTo>
                    <a:pt x="51" y="151"/>
                  </a:lnTo>
                  <a:lnTo>
                    <a:pt x="9" y="104"/>
                  </a:lnTo>
                  <a:lnTo>
                    <a:pt x="0" y="104"/>
                  </a:lnTo>
                  <a:close/>
                </a:path>
              </a:pathLst>
            </a:custGeom>
            <a:noFill/>
            <a:ln w="12700">
              <a:solidFill>
                <a:srgbClr val="440000"/>
              </a:solidFill>
              <a:round/>
              <a:headEnd/>
              <a:tailEnd/>
            </a:ln>
          </p:spPr>
          <p:txBody>
            <a:bodyPr>
              <a:prstTxWarp prst="textNoShape">
                <a:avLst/>
              </a:prstTxWarp>
            </a:bodyPr>
            <a:lstStyle/>
            <a:p>
              <a:endParaRPr lang="en-US"/>
            </a:p>
          </p:txBody>
        </p:sp>
      </p:grpSp>
      <p:sp>
        <p:nvSpPr>
          <p:cNvPr id="23578" name="Freeform 54"/>
          <p:cNvSpPr>
            <a:spLocks/>
          </p:cNvSpPr>
          <p:nvPr/>
        </p:nvSpPr>
        <p:spPr bwMode="auto">
          <a:xfrm>
            <a:off x="4441825" y="2992438"/>
            <a:ext cx="533400" cy="239712"/>
          </a:xfrm>
          <a:custGeom>
            <a:avLst/>
            <a:gdLst>
              <a:gd name="T0" fmla="*/ 0 w 336"/>
              <a:gd name="T1" fmla="*/ 104 h 151"/>
              <a:gd name="T2" fmla="*/ 311 w 336"/>
              <a:gd name="T3" fmla="*/ 0 h 151"/>
              <a:gd name="T4" fmla="*/ 336 w 336"/>
              <a:gd name="T5" fmla="*/ 31 h 151"/>
              <a:gd name="T6" fmla="*/ 51 w 336"/>
              <a:gd name="T7" fmla="*/ 151 h 151"/>
              <a:gd name="T8" fmla="*/ 9 w 336"/>
              <a:gd name="T9" fmla="*/ 104 h 151"/>
              <a:gd name="T10" fmla="*/ 0 60000 65536"/>
              <a:gd name="T11" fmla="*/ 0 60000 65536"/>
              <a:gd name="T12" fmla="*/ 0 60000 65536"/>
              <a:gd name="T13" fmla="*/ 0 60000 65536"/>
              <a:gd name="T14" fmla="*/ 0 60000 65536"/>
              <a:gd name="T15" fmla="*/ 0 w 336"/>
              <a:gd name="T16" fmla="*/ 0 h 151"/>
              <a:gd name="T17" fmla="*/ 336 w 336"/>
              <a:gd name="T18" fmla="*/ 151 h 151"/>
            </a:gdLst>
            <a:ahLst/>
            <a:cxnLst>
              <a:cxn ang="T10">
                <a:pos x="T0" y="T1"/>
              </a:cxn>
              <a:cxn ang="T11">
                <a:pos x="T2" y="T3"/>
              </a:cxn>
              <a:cxn ang="T12">
                <a:pos x="T4" y="T5"/>
              </a:cxn>
              <a:cxn ang="T13">
                <a:pos x="T6" y="T7"/>
              </a:cxn>
              <a:cxn ang="T14">
                <a:pos x="T8" y="T9"/>
              </a:cxn>
            </a:cxnLst>
            <a:rect l="T15" t="T16" r="T17" b="T18"/>
            <a:pathLst>
              <a:path w="336" h="151">
                <a:moveTo>
                  <a:pt x="0" y="104"/>
                </a:moveTo>
                <a:lnTo>
                  <a:pt x="311" y="0"/>
                </a:lnTo>
                <a:lnTo>
                  <a:pt x="336" y="31"/>
                </a:lnTo>
                <a:lnTo>
                  <a:pt x="51" y="151"/>
                </a:lnTo>
                <a:lnTo>
                  <a:pt x="9" y="104"/>
                </a:lnTo>
              </a:path>
            </a:pathLst>
          </a:custGeom>
          <a:noFill/>
          <a:ln w="12700">
            <a:solidFill>
              <a:srgbClr val="440000"/>
            </a:solidFill>
            <a:round/>
            <a:headEnd/>
            <a:tailEnd/>
          </a:ln>
        </p:spPr>
        <p:txBody>
          <a:bodyPr>
            <a:prstTxWarp prst="textNoShape">
              <a:avLst/>
            </a:prstTxWarp>
          </a:bodyPr>
          <a:lstStyle/>
          <a:p>
            <a:endParaRPr lang="en-US"/>
          </a:p>
        </p:txBody>
      </p:sp>
      <p:grpSp>
        <p:nvGrpSpPr>
          <p:cNvPr id="12" name="Group 55"/>
          <p:cNvGrpSpPr>
            <a:grpSpLocks/>
          </p:cNvGrpSpPr>
          <p:nvPr/>
        </p:nvGrpSpPr>
        <p:grpSpPr bwMode="auto">
          <a:xfrm>
            <a:off x="4829175" y="2944813"/>
            <a:ext cx="282575" cy="180975"/>
            <a:chOff x="3042" y="1855"/>
            <a:chExt cx="178" cy="114"/>
          </a:xfrm>
        </p:grpSpPr>
        <p:sp>
          <p:nvSpPr>
            <p:cNvPr id="23759" name="Freeform 56"/>
            <p:cNvSpPr>
              <a:spLocks/>
            </p:cNvSpPr>
            <p:nvPr/>
          </p:nvSpPr>
          <p:spPr bwMode="auto">
            <a:xfrm>
              <a:off x="3053" y="1857"/>
              <a:ext cx="167" cy="112"/>
            </a:xfrm>
            <a:custGeom>
              <a:avLst/>
              <a:gdLst>
                <a:gd name="T0" fmla="*/ 0 w 167"/>
                <a:gd name="T1" fmla="*/ 0 h 112"/>
                <a:gd name="T2" fmla="*/ 75 w 167"/>
                <a:gd name="T3" fmla="*/ 0 h 112"/>
                <a:gd name="T4" fmla="*/ 167 w 167"/>
                <a:gd name="T5" fmla="*/ 87 h 112"/>
                <a:gd name="T6" fmla="*/ 125 w 167"/>
                <a:gd name="T7" fmla="*/ 112 h 112"/>
                <a:gd name="T8" fmla="*/ 50 w 167"/>
                <a:gd name="T9" fmla="*/ 25 h 112"/>
                <a:gd name="T10" fmla="*/ 0 w 167"/>
                <a:gd name="T11" fmla="*/ 9 h 112"/>
                <a:gd name="T12" fmla="*/ 0 w 167"/>
                <a:gd name="T13" fmla="*/ 0 h 112"/>
                <a:gd name="T14" fmla="*/ 0 60000 65536"/>
                <a:gd name="T15" fmla="*/ 0 60000 65536"/>
                <a:gd name="T16" fmla="*/ 0 60000 65536"/>
                <a:gd name="T17" fmla="*/ 0 60000 65536"/>
                <a:gd name="T18" fmla="*/ 0 60000 65536"/>
                <a:gd name="T19" fmla="*/ 0 60000 65536"/>
                <a:gd name="T20" fmla="*/ 0 60000 65536"/>
                <a:gd name="T21" fmla="*/ 0 w 167"/>
                <a:gd name="T22" fmla="*/ 0 h 112"/>
                <a:gd name="T23" fmla="*/ 167 w 167"/>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12">
                  <a:moveTo>
                    <a:pt x="0" y="0"/>
                  </a:moveTo>
                  <a:lnTo>
                    <a:pt x="75" y="0"/>
                  </a:lnTo>
                  <a:lnTo>
                    <a:pt x="167" y="87"/>
                  </a:lnTo>
                  <a:lnTo>
                    <a:pt x="125" y="112"/>
                  </a:lnTo>
                  <a:lnTo>
                    <a:pt x="50" y="25"/>
                  </a:lnTo>
                  <a:lnTo>
                    <a:pt x="0" y="9"/>
                  </a:lnTo>
                  <a:lnTo>
                    <a:pt x="0" y="0"/>
                  </a:lnTo>
                  <a:close/>
                </a:path>
              </a:pathLst>
            </a:custGeom>
            <a:solidFill>
              <a:srgbClr val="222222"/>
            </a:solidFill>
            <a:ln w="9525">
              <a:noFill/>
              <a:round/>
              <a:headEnd/>
              <a:tailEnd/>
            </a:ln>
          </p:spPr>
          <p:txBody>
            <a:bodyPr>
              <a:prstTxWarp prst="textNoShape">
                <a:avLst/>
              </a:prstTxWarp>
            </a:bodyPr>
            <a:lstStyle/>
            <a:p>
              <a:endParaRPr lang="en-US"/>
            </a:p>
          </p:txBody>
        </p:sp>
        <p:sp>
          <p:nvSpPr>
            <p:cNvPr id="23760" name="Freeform 57"/>
            <p:cNvSpPr>
              <a:spLocks/>
            </p:cNvSpPr>
            <p:nvPr/>
          </p:nvSpPr>
          <p:spPr bwMode="auto">
            <a:xfrm>
              <a:off x="3042" y="1855"/>
              <a:ext cx="167" cy="100"/>
            </a:xfrm>
            <a:custGeom>
              <a:avLst/>
              <a:gdLst>
                <a:gd name="T0" fmla="*/ 0 w 167"/>
                <a:gd name="T1" fmla="*/ 0 h 100"/>
                <a:gd name="T2" fmla="*/ 75 w 167"/>
                <a:gd name="T3" fmla="*/ 0 h 100"/>
                <a:gd name="T4" fmla="*/ 167 w 167"/>
                <a:gd name="T5" fmla="*/ 78 h 100"/>
                <a:gd name="T6" fmla="*/ 134 w 167"/>
                <a:gd name="T7" fmla="*/ 100 h 100"/>
                <a:gd name="T8" fmla="*/ 50 w 167"/>
                <a:gd name="T9" fmla="*/ 14 h 100"/>
                <a:gd name="T10" fmla="*/ 0 w 167"/>
                <a:gd name="T11" fmla="*/ 0 h 100"/>
                <a:gd name="T12" fmla="*/ 0 w 167"/>
                <a:gd name="T13" fmla="*/ 0 h 100"/>
                <a:gd name="T14" fmla="*/ 0 60000 65536"/>
                <a:gd name="T15" fmla="*/ 0 60000 65536"/>
                <a:gd name="T16" fmla="*/ 0 60000 65536"/>
                <a:gd name="T17" fmla="*/ 0 60000 65536"/>
                <a:gd name="T18" fmla="*/ 0 60000 65536"/>
                <a:gd name="T19" fmla="*/ 0 60000 65536"/>
                <a:gd name="T20" fmla="*/ 0 60000 65536"/>
                <a:gd name="T21" fmla="*/ 0 w 167"/>
                <a:gd name="T22" fmla="*/ 0 h 100"/>
                <a:gd name="T23" fmla="*/ 167 w 167"/>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00">
                  <a:moveTo>
                    <a:pt x="0" y="0"/>
                  </a:moveTo>
                  <a:lnTo>
                    <a:pt x="75" y="0"/>
                  </a:lnTo>
                  <a:lnTo>
                    <a:pt x="167" y="78"/>
                  </a:lnTo>
                  <a:lnTo>
                    <a:pt x="134" y="100"/>
                  </a:lnTo>
                  <a:lnTo>
                    <a:pt x="50" y="14"/>
                  </a:lnTo>
                  <a:lnTo>
                    <a:pt x="0" y="0"/>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3580" name="Freeform 58"/>
          <p:cNvSpPr>
            <a:spLocks/>
          </p:cNvSpPr>
          <p:nvPr/>
        </p:nvSpPr>
        <p:spPr bwMode="auto">
          <a:xfrm>
            <a:off x="4829175" y="2944813"/>
            <a:ext cx="265113" cy="158750"/>
          </a:xfrm>
          <a:custGeom>
            <a:avLst/>
            <a:gdLst>
              <a:gd name="T0" fmla="*/ 0 w 167"/>
              <a:gd name="T1" fmla="*/ 0 h 100"/>
              <a:gd name="T2" fmla="*/ 75 w 167"/>
              <a:gd name="T3" fmla="*/ 0 h 100"/>
              <a:gd name="T4" fmla="*/ 167 w 167"/>
              <a:gd name="T5" fmla="*/ 78 h 100"/>
              <a:gd name="T6" fmla="*/ 134 w 167"/>
              <a:gd name="T7" fmla="*/ 100 h 100"/>
              <a:gd name="T8" fmla="*/ 50 w 167"/>
              <a:gd name="T9" fmla="*/ 14 h 100"/>
              <a:gd name="T10" fmla="*/ 0 w 167"/>
              <a:gd name="T11" fmla="*/ 0 h 100"/>
              <a:gd name="T12" fmla="*/ 0 60000 65536"/>
              <a:gd name="T13" fmla="*/ 0 60000 65536"/>
              <a:gd name="T14" fmla="*/ 0 60000 65536"/>
              <a:gd name="T15" fmla="*/ 0 60000 65536"/>
              <a:gd name="T16" fmla="*/ 0 60000 65536"/>
              <a:gd name="T17" fmla="*/ 0 60000 65536"/>
              <a:gd name="T18" fmla="*/ 0 w 167"/>
              <a:gd name="T19" fmla="*/ 0 h 100"/>
              <a:gd name="T20" fmla="*/ 167 w 167"/>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167" h="100">
                <a:moveTo>
                  <a:pt x="0" y="0"/>
                </a:moveTo>
                <a:lnTo>
                  <a:pt x="75" y="0"/>
                </a:lnTo>
                <a:lnTo>
                  <a:pt x="167" y="78"/>
                </a:lnTo>
                <a:lnTo>
                  <a:pt x="134" y="100"/>
                </a:lnTo>
                <a:lnTo>
                  <a:pt x="50" y="14"/>
                </a:lnTo>
                <a:lnTo>
                  <a:pt x="0" y="0"/>
                </a:lnTo>
                <a:close/>
              </a:path>
            </a:pathLst>
          </a:custGeom>
          <a:noFill/>
          <a:ln w="12700">
            <a:solidFill>
              <a:srgbClr val="000000"/>
            </a:solidFill>
            <a:round/>
            <a:headEnd/>
            <a:tailEnd/>
          </a:ln>
        </p:spPr>
        <p:txBody>
          <a:bodyPr>
            <a:prstTxWarp prst="textNoShape">
              <a:avLst/>
            </a:prstTxWarp>
          </a:bodyPr>
          <a:lstStyle/>
          <a:p>
            <a:endParaRPr lang="en-US"/>
          </a:p>
        </p:txBody>
      </p:sp>
      <p:grpSp>
        <p:nvGrpSpPr>
          <p:cNvPr id="13" name="Group 59"/>
          <p:cNvGrpSpPr>
            <a:grpSpLocks/>
          </p:cNvGrpSpPr>
          <p:nvPr/>
        </p:nvGrpSpPr>
        <p:grpSpPr bwMode="auto">
          <a:xfrm>
            <a:off x="2767013" y="3673475"/>
            <a:ext cx="3192462" cy="244475"/>
            <a:chOff x="1743" y="2314"/>
            <a:chExt cx="2011" cy="154"/>
          </a:xfrm>
        </p:grpSpPr>
        <p:sp>
          <p:nvSpPr>
            <p:cNvPr id="753724" name="Rectangle 60"/>
            <p:cNvSpPr>
              <a:spLocks noChangeArrowheads="1"/>
            </p:cNvSpPr>
            <p:nvPr/>
          </p:nvSpPr>
          <p:spPr bwMode="auto">
            <a:xfrm>
              <a:off x="1743"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53725" name="Rectangle 61"/>
            <p:cNvSpPr>
              <a:spLocks noChangeArrowheads="1"/>
            </p:cNvSpPr>
            <p:nvPr/>
          </p:nvSpPr>
          <p:spPr bwMode="auto">
            <a:xfrm>
              <a:off x="1793"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P</a:t>
              </a:r>
              <a:endParaRPr lang="en-US" sz="1600" b="1">
                <a:effectLst>
                  <a:outerShdw blurRad="38100" dist="38100" dir="2700000" algn="tl">
                    <a:srgbClr val="FFFFFF"/>
                  </a:outerShdw>
                </a:effectLst>
                <a:latin typeface="Palatino" charset="0"/>
              </a:endParaRPr>
            </a:p>
          </p:txBody>
        </p:sp>
        <p:sp>
          <p:nvSpPr>
            <p:cNvPr id="753726" name="Rectangle 62"/>
            <p:cNvSpPr>
              <a:spLocks noChangeArrowheads="1"/>
            </p:cNvSpPr>
            <p:nvPr/>
          </p:nvSpPr>
          <p:spPr bwMode="auto">
            <a:xfrm>
              <a:off x="185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i</a:t>
              </a:r>
              <a:endParaRPr lang="en-US" sz="1600" b="1">
                <a:effectLst>
                  <a:outerShdw blurRad="38100" dist="38100" dir="2700000" algn="tl">
                    <a:srgbClr val="FFFFFF"/>
                  </a:outerShdw>
                </a:effectLst>
                <a:latin typeface="Palatino" charset="0"/>
              </a:endParaRPr>
            </a:p>
          </p:txBody>
        </p:sp>
        <p:sp>
          <p:nvSpPr>
            <p:cNvPr id="753727" name="Rectangle 63"/>
            <p:cNvSpPr>
              <a:spLocks noChangeArrowheads="1"/>
            </p:cNvSpPr>
            <p:nvPr/>
          </p:nvSpPr>
          <p:spPr bwMode="auto">
            <a:xfrm>
              <a:off x="1879" y="2314"/>
              <a:ext cx="5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c</a:t>
              </a:r>
              <a:endParaRPr lang="en-US" sz="1600" b="1">
                <a:effectLst>
                  <a:outerShdw blurRad="38100" dist="38100" dir="2700000" algn="tl">
                    <a:srgbClr val="FFFFFF"/>
                  </a:outerShdw>
                </a:effectLst>
                <a:latin typeface="Palatino" charset="0"/>
              </a:endParaRPr>
            </a:p>
          </p:txBody>
        </p:sp>
        <p:sp>
          <p:nvSpPr>
            <p:cNvPr id="753728" name="Rectangle 64"/>
            <p:cNvSpPr>
              <a:spLocks noChangeArrowheads="1"/>
            </p:cNvSpPr>
            <p:nvPr/>
          </p:nvSpPr>
          <p:spPr bwMode="auto">
            <a:xfrm>
              <a:off x="1922"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k</a:t>
              </a:r>
              <a:endParaRPr lang="en-US" sz="1600" b="1">
                <a:effectLst>
                  <a:outerShdw blurRad="38100" dist="38100" dir="2700000" algn="tl">
                    <a:srgbClr val="FFFFFF"/>
                  </a:outerShdw>
                </a:effectLst>
                <a:latin typeface="Palatino" charset="0"/>
              </a:endParaRPr>
            </a:p>
          </p:txBody>
        </p:sp>
        <p:sp>
          <p:nvSpPr>
            <p:cNvPr id="753729" name="Rectangle 65"/>
            <p:cNvSpPr>
              <a:spLocks noChangeArrowheads="1"/>
            </p:cNvSpPr>
            <p:nvPr/>
          </p:nvSpPr>
          <p:spPr bwMode="auto">
            <a:xfrm>
              <a:off x="1976"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30" name="Rectangle 66"/>
            <p:cNvSpPr>
              <a:spLocks noChangeArrowheads="1"/>
            </p:cNvSpPr>
            <p:nvPr/>
          </p:nvSpPr>
          <p:spPr bwMode="auto">
            <a:xfrm>
              <a:off x="2005"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u</a:t>
              </a:r>
              <a:endParaRPr lang="en-US" sz="1600" b="1">
                <a:effectLst>
                  <a:outerShdw blurRad="38100" dist="38100" dir="2700000" algn="tl">
                    <a:srgbClr val="FFFFFF"/>
                  </a:outerShdw>
                </a:effectLst>
                <a:latin typeface="Palatino" charset="0"/>
              </a:endParaRPr>
            </a:p>
          </p:txBody>
        </p:sp>
        <p:sp>
          <p:nvSpPr>
            <p:cNvPr id="753731" name="Rectangle 67"/>
            <p:cNvSpPr>
              <a:spLocks noChangeArrowheads="1"/>
            </p:cNvSpPr>
            <p:nvPr/>
          </p:nvSpPr>
          <p:spPr bwMode="auto">
            <a:xfrm>
              <a:off x="2064"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p</a:t>
              </a:r>
              <a:endParaRPr lang="en-US" sz="1600" b="1">
                <a:effectLst>
                  <a:outerShdw blurRad="38100" dist="38100" dir="2700000" algn="tl">
                    <a:srgbClr val="FFFFFF"/>
                  </a:outerShdw>
                </a:effectLst>
                <a:latin typeface="Palatino" charset="0"/>
              </a:endParaRPr>
            </a:p>
          </p:txBody>
        </p:sp>
        <p:sp>
          <p:nvSpPr>
            <p:cNvPr id="753732" name="Rectangle 68"/>
            <p:cNvSpPr>
              <a:spLocks noChangeArrowheads="1"/>
            </p:cNvSpPr>
            <p:nvPr/>
          </p:nvSpPr>
          <p:spPr bwMode="auto">
            <a:xfrm>
              <a:off x="2122"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33" name="Rectangle 69"/>
            <p:cNvSpPr>
              <a:spLocks noChangeArrowheads="1"/>
            </p:cNvSpPr>
            <p:nvPr/>
          </p:nvSpPr>
          <p:spPr bwMode="auto">
            <a:xfrm>
              <a:off x="215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53734" name="Rectangle 70"/>
            <p:cNvSpPr>
              <a:spLocks noChangeArrowheads="1"/>
            </p:cNvSpPr>
            <p:nvPr/>
          </p:nvSpPr>
          <p:spPr bwMode="auto">
            <a:xfrm>
              <a:off x="2184"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h</a:t>
              </a:r>
              <a:endParaRPr lang="en-US" sz="1600" b="1">
                <a:effectLst>
                  <a:outerShdw blurRad="38100" dist="38100" dir="2700000" algn="tl">
                    <a:srgbClr val="FFFFFF"/>
                  </a:outerShdw>
                </a:effectLst>
                <a:latin typeface="Palatino" charset="0"/>
              </a:endParaRPr>
            </a:p>
          </p:txBody>
        </p:sp>
        <p:sp>
          <p:nvSpPr>
            <p:cNvPr id="753735" name="Rectangle 71"/>
            <p:cNvSpPr>
              <a:spLocks noChangeArrowheads="1"/>
            </p:cNvSpPr>
            <p:nvPr/>
          </p:nvSpPr>
          <p:spPr bwMode="auto">
            <a:xfrm>
              <a:off x="2241"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e</a:t>
              </a:r>
              <a:endParaRPr lang="en-US" sz="1600" b="1">
                <a:effectLst>
                  <a:outerShdw blurRad="38100" dist="38100" dir="2700000" algn="tl">
                    <a:srgbClr val="FFFFFF"/>
                  </a:outerShdw>
                </a:effectLst>
                <a:latin typeface="Palatino" charset="0"/>
              </a:endParaRPr>
            </a:p>
          </p:txBody>
        </p:sp>
        <p:sp>
          <p:nvSpPr>
            <p:cNvPr id="753736" name="Rectangle 72"/>
            <p:cNvSpPr>
              <a:spLocks noChangeArrowheads="1"/>
            </p:cNvSpPr>
            <p:nvPr/>
          </p:nvSpPr>
          <p:spPr bwMode="auto">
            <a:xfrm>
              <a:off x="2287"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37" name="Rectangle 73"/>
            <p:cNvSpPr>
              <a:spLocks noChangeArrowheads="1"/>
            </p:cNvSpPr>
            <p:nvPr/>
          </p:nvSpPr>
          <p:spPr bwMode="auto">
            <a:xfrm>
              <a:off x="2316" y="2314"/>
              <a:ext cx="5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c</a:t>
              </a:r>
              <a:endParaRPr lang="en-US" sz="1600" b="1">
                <a:effectLst>
                  <a:outerShdw blurRad="38100" dist="38100" dir="2700000" algn="tl">
                    <a:srgbClr val="FFFFFF"/>
                  </a:outerShdw>
                </a:effectLst>
                <a:latin typeface="Palatino" charset="0"/>
              </a:endParaRPr>
            </a:p>
          </p:txBody>
        </p:sp>
        <p:sp>
          <p:nvSpPr>
            <p:cNvPr id="753738" name="Rectangle 74"/>
            <p:cNvSpPr>
              <a:spLocks noChangeArrowheads="1"/>
            </p:cNvSpPr>
            <p:nvPr/>
          </p:nvSpPr>
          <p:spPr bwMode="auto">
            <a:xfrm>
              <a:off x="2361"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u</a:t>
              </a:r>
              <a:endParaRPr lang="en-US" sz="1600" b="1">
                <a:effectLst>
                  <a:outerShdw blurRad="38100" dist="38100" dir="2700000" algn="tl">
                    <a:srgbClr val="FFFFFF"/>
                  </a:outerShdw>
                </a:effectLst>
                <a:latin typeface="Palatino" charset="0"/>
              </a:endParaRPr>
            </a:p>
          </p:txBody>
        </p:sp>
        <p:sp>
          <p:nvSpPr>
            <p:cNvPr id="753739" name="Rectangle 75"/>
            <p:cNvSpPr>
              <a:spLocks noChangeArrowheads="1"/>
            </p:cNvSpPr>
            <p:nvPr/>
          </p:nvSpPr>
          <p:spPr bwMode="auto">
            <a:xfrm>
              <a:off x="2420"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b</a:t>
              </a:r>
              <a:endParaRPr lang="en-US" sz="1600" b="1">
                <a:effectLst>
                  <a:outerShdw blurRad="38100" dist="38100" dir="2700000" algn="tl">
                    <a:srgbClr val="FFFFFF"/>
                  </a:outerShdw>
                </a:effectLst>
                <a:latin typeface="Palatino" charset="0"/>
              </a:endParaRPr>
            </a:p>
          </p:txBody>
        </p:sp>
        <p:sp>
          <p:nvSpPr>
            <p:cNvPr id="753740" name="Rectangle 76"/>
            <p:cNvSpPr>
              <a:spLocks noChangeArrowheads="1"/>
            </p:cNvSpPr>
            <p:nvPr/>
          </p:nvSpPr>
          <p:spPr bwMode="auto">
            <a:xfrm>
              <a:off x="2473"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e</a:t>
              </a:r>
              <a:endParaRPr lang="en-US" sz="1600" b="1">
                <a:effectLst>
                  <a:outerShdw blurRad="38100" dist="38100" dir="2700000" algn="tl">
                    <a:srgbClr val="FFFFFF"/>
                  </a:outerShdw>
                </a:effectLst>
                <a:latin typeface="Palatino" charset="0"/>
              </a:endParaRPr>
            </a:p>
          </p:txBody>
        </p:sp>
        <p:sp>
          <p:nvSpPr>
            <p:cNvPr id="753741" name="Rectangle 77"/>
            <p:cNvSpPr>
              <a:spLocks noChangeArrowheads="1"/>
            </p:cNvSpPr>
            <p:nvPr/>
          </p:nvSpPr>
          <p:spPr bwMode="auto">
            <a:xfrm>
              <a:off x="2519"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53742" name="Rectangle 78"/>
            <p:cNvSpPr>
              <a:spLocks noChangeArrowheads="1"/>
            </p:cNvSpPr>
            <p:nvPr/>
          </p:nvSpPr>
          <p:spPr bwMode="auto">
            <a:xfrm>
              <a:off x="2545"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43" name="Rectangle 79"/>
            <p:cNvSpPr>
              <a:spLocks noChangeArrowheads="1"/>
            </p:cNvSpPr>
            <p:nvPr/>
          </p:nvSpPr>
          <p:spPr bwMode="auto">
            <a:xfrm>
              <a:off x="2574"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44" name="Rectangle 80"/>
            <p:cNvSpPr>
              <a:spLocks noChangeArrowheads="1"/>
            </p:cNvSpPr>
            <p:nvPr/>
          </p:nvSpPr>
          <p:spPr bwMode="auto">
            <a:xfrm>
              <a:off x="2604" y="2314"/>
              <a:ext cx="10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N</a:t>
              </a:r>
              <a:endParaRPr lang="en-US" sz="1600" b="1">
                <a:effectLst>
                  <a:outerShdw blurRad="38100" dist="38100" dir="2700000" algn="tl">
                    <a:srgbClr val="FFFFFF"/>
                  </a:outerShdw>
                </a:effectLst>
                <a:latin typeface="Palatino" charset="0"/>
              </a:endParaRPr>
            </a:p>
          </p:txBody>
        </p:sp>
        <p:sp>
          <p:nvSpPr>
            <p:cNvPr id="753745" name="Rectangle 81"/>
            <p:cNvSpPr>
              <a:spLocks noChangeArrowheads="1"/>
            </p:cNvSpPr>
            <p:nvPr/>
          </p:nvSpPr>
          <p:spPr bwMode="auto">
            <a:xfrm>
              <a:off x="2685" y="2314"/>
              <a:ext cx="71"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o</a:t>
              </a:r>
              <a:endParaRPr lang="en-US" sz="1600" b="1">
                <a:effectLst>
                  <a:outerShdw blurRad="38100" dist="38100" dir="2700000" algn="tl">
                    <a:srgbClr val="FFFFFF"/>
                  </a:outerShdw>
                </a:effectLst>
                <a:latin typeface="Palatino" charset="0"/>
              </a:endParaRPr>
            </a:p>
          </p:txBody>
        </p:sp>
        <p:sp>
          <p:nvSpPr>
            <p:cNvPr id="753746" name="Rectangle 82"/>
            <p:cNvSpPr>
              <a:spLocks noChangeArrowheads="1"/>
            </p:cNvSpPr>
            <p:nvPr/>
          </p:nvSpPr>
          <p:spPr bwMode="auto">
            <a:xfrm>
              <a:off x="2740" y="2314"/>
              <a:ext cx="10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w</a:t>
              </a:r>
              <a:endParaRPr lang="en-US" sz="1600" b="1">
                <a:effectLst>
                  <a:outerShdw blurRad="38100" dist="38100" dir="2700000" algn="tl">
                    <a:srgbClr val="FFFFFF"/>
                  </a:outerShdw>
                </a:effectLst>
                <a:latin typeface="Palatino" charset="0"/>
              </a:endParaRPr>
            </a:p>
          </p:txBody>
        </p:sp>
        <p:sp>
          <p:nvSpPr>
            <p:cNvPr id="753747" name="Rectangle 83"/>
            <p:cNvSpPr>
              <a:spLocks noChangeArrowheads="1"/>
            </p:cNvSpPr>
            <p:nvPr/>
          </p:nvSpPr>
          <p:spPr bwMode="auto">
            <a:xfrm>
              <a:off x="2824"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48" name="Rectangle 84"/>
            <p:cNvSpPr>
              <a:spLocks noChangeArrowheads="1"/>
            </p:cNvSpPr>
            <p:nvPr/>
          </p:nvSpPr>
          <p:spPr bwMode="auto">
            <a:xfrm>
              <a:off x="2853"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p</a:t>
              </a:r>
              <a:endParaRPr lang="en-US" sz="1600" b="1">
                <a:effectLst>
                  <a:outerShdw blurRad="38100" dist="38100" dir="2700000" algn="tl">
                    <a:srgbClr val="FFFFFF"/>
                  </a:outerShdw>
                </a:effectLst>
                <a:latin typeface="Palatino" charset="0"/>
              </a:endParaRPr>
            </a:p>
          </p:txBody>
        </p:sp>
        <p:sp>
          <p:nvSpPr>
            <p:cNvPr id="753749" name="Rectangle 85"/>
            <p:cNvSpPr>
              <a:spLocks noChangeArrowheads="1"/>
            </p:cNvSpPr>
            <p:nvPr/>
          </p:nvSpPr>
          <p:spPr bwMode="auto">
            <a:xfrm>
              <a:off x="2914"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u</a:t>
              </a:r>
              <a:endParaRPr lang="en-US" sz="1600" b="1">
                <a:effectLst>
                  <a:outerShdw blurRad="38100" dist="38100" dir="2700000" algn="tl">
                    <a:srgbClr val="FFFFFF"/>
                  </a:outerShdw>
                </a:effectLst>
                <a:latin typeface="Palatino" charset="0"/>
              </a:endParaRPr>
            </a:p>
          </p:txBody>
        </p:sp>
        <p:sp>
          <p:nvSpPr>
            <p:cNvPr id="753750" name="Rectangle 86"/>
            <p:cNvSpPr>
              <a:spLocks noChangeArrowheads="1"/>
            </p:cNvSpPr>
            <p:nvPr/>
          </p:nvSpPr>
          <p:spPr bwMode="auto">
            <a:xfrm>
              <a:off x="2975"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53751" name="Rectangle 87"/>
            <p:cNvSpPr>
              <a:spLocks noChangeArrowheads="1"/>
            </p:cNvSpPr>
            <p:nvPr/>
          </p:nvSpPr>
          <p:spPr bwMode="auto">
            <a:xfrm>
              <a:off x="3005"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52" name="Rectangle 88"/>
            <p:cNvSpPr>
              <a:spLocks noChangeArrowheads="1"/>
            </p:cNvSpPr>
            <p:nvPr/>
          </p:nvSpPr>
          <p:spPr bwMode="auto">
            <a:xfrm>
              <a:off x="3035"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i</a:t>
              </a:r>
              <a:endParaRPr lang="en-US" sz="1600" b="1">
                <a:effectLst>
                  <a:outerShdw blurRad="38100" dist="38100" dir="2700000" algn="tl">
                    <a:srgbClr val="FFFFFF"/>
                  </a:outerShdw>
                </a:effectLst>
                <a:latin typeface="Palatino" charset="0"/>
              </a:endParaRPr>
            </a:p>
          </p:txBody>
        </p:sp>
        <p:sp>
          <p:nvSpPr>
            <p:cNvPr id="753753" name="Rectangle 89"/>
            <p:cNvSpPr>
              <a:spLocks noChangeArrowheads="1"/>
            </p:cNvSpPr>
            <p:nvPr/>
          </p:nvSpPr>
          <p:spPr bwMode="auto">
            <a:xfrm>
              <a:off x="306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53754" name="Rectangle 90"/>
            <p:cNvSpPr>
              <a:spLocks noChangeArrowheads="1"/>
            </p:cNvSpPr>
            <p:nvPr/>
          </p:nvSpPr>
          <p:spPr bwMode="auto">
            <a:xfrm>
              <a:off x="3093"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55" name="Rectangle 91"/>
            <p:cNvSpPr>
              <a:spLocks noChangeArrowheads="1"/>
            </p:cNvSpPr>
            <p:nvPr/>
          </p:nvSpPr>
          <p:spPr bwMode="auto">
            <a:xfrm>
              <a:off x="312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i</a:t>
              </a:r>
              <a:endParaRPr lang="en-US" sz="1600" b="1">
                <a:effectLst>
                  <a:outerShdw blurRad="38100" dist="38100" dir="2700000" algn="tl">
                    <a:srgbClr val="FFFFFF"/>
                  </a:outerShdw>
                </a:effectLst>
                <a:latin typeface="Palatino" charset="0"/>
              </a:endParaRPr>
            </a:p>
          </p:txBody>
        </p:sp>
        <p:sp>
          <p:nvSpPr>
            <p:cNvPr id="753756" name="Rectangle 92"/>
            <p:cNvSpPr>
              <a:spLocks noChangeArrowheads="1"/>
            </p:cNvSpPr>
            <p:nvPr/>
          </p:nvSpPr>
          <p:spPr bwMode="auto">
            <a:xfrm>
              <a:off x="3149"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n</a:t>
              </a:r>
              <a:endParaRPr lang="en-US" sz="1600" b="1">
                <a:effectLst>
                  <a:outerShdw blurRad="38100" dist="38100" dir="2700000" algn="tl">
                    <a:srgbClr val="FFFFFF"/>
                  </a:outerShdw>
                </a:effectLst>
                <a:latin typeface="Palatino" charset="0"/>
              </a:endParaRPr>
            </a:p>
          </p:txBody>
        </p:sp>
        <p:sp>
          <p:nvSpPr>
            <p:cNvPr id="753757" name="Rectangle 93"/>
            <p:cNvSpPr>
              <a:spLocks noChangeArrowheads="1"/>
            </p:cNvSpPr>
            <p:nvPr/>
          </p:nvSpPr>
          <p:spPr bwMode="auto">
            <a:xfrm>
              <a:off x="3206"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58" name="Rectangle 94"/>
            <p:cNvSpPr>
              <a:spLocks noChangeArrowheads="1"/>
            </p:cNvSpPr>
            <p:nvPr/>
          </p:nvSpPr>
          <p:spPr bwMode="auto">
            <a:xfrm>
              <a:off x="3235"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53759" name="Rectangle 95"/>
            <p:cNvSpPr>
              <a:spLocks noChangeArrowheads="1"/>
            </p:cNvSpPr>
            <p:nvPr/>
          </p:nvSpPr>
          <p:spPr bwMode="auto">
            <a:xfrm>
              <a:off x="3268"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h</a:t>
              </a:r>
              <a:endParaRPr lang="en-US" sz="1600" b="1">
                <a:effectLst>
                  <a:outerShdw blurRad="38100" dist="38100" dir="2700000" algn="tl">
                    <a:srgbClr val="FFFFFF"/>
                  </a:outerShdw>
                </a:effectLst>
                <a:latin typeface="Palatino" charset="0"/>
              </a:endParaRPr>
            </a:p>
          </p:txBody>
        </p:sp>
        <p:sp>
          <p:nvSpPr>
            <p:cNvPr id="753760" name="Rectangle 96"/>
            <p:cNvSpPr>
              <a:spLocks noChangeArrowheads="1"/>
            </p:cNvSpPr>
            <p:nvPr/>
          </p:nvSpPr>
          <p:spPr bwMode="auto">
            <a:xfrm>
              <a:off x="3327"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e</a:t>
              </a:r>
              <a:endParaRPr lang="en-US" sz="1600" b="1">
                <a:effectLst>
                  <a:outerShdw blurRad="38100" dist="38100" dir="2700000" algn="tl">
                    <a:srgbClr val="FFFFFF"/>
                  </a:outerShdw>
                </a:effectLst>
                <a:latin typeface="Palatino" charset="0"/>
              </a:endParaRPr>
            </a:p>
          </p:txBody>
        </p:sp>
        <p:sp>
          <p:nvSpPr>
            <p:cNvPr id="753761" name="Rectangle 97"/>
            <p:cNvSpPr>
              <a:spLocks noChangeArrowheads="1"/>
            </p:cNvSpPr>
            <p:nvPr/>
          </p:nvSpPr>
          <p:spPr bwMode="auto">
            <a:xfrm>
              <a:off x="3373" y="2314"/>
              <a:ext cx="3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53762" name="Rectangle 98"/>
            <p:cNvSpPr>
              <a:spLocks noChangeArrowheads="1"/>
            </p:cNvSpPr>
            <p:nvPr/>
          </p:nvSpPr>
          <p:spPr bwMode="auto">
            <a:xfrm>
              <a:off x="3434"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a:t>
              </a:r>
              <a:endParaRPr lang="en-US" sz="1600" b="1">
                <a:effectLst>
                  <a:outerShdw blurRad="38100" dist="38100" dir="2700000" algn="tl">
                    <a:srgbClr val="FFFFFF"/>
                  </a:outerShdw>
                </a:effectLst>
                <a:latin typeface="Palatino" charset="0"/>
              </a:endParaRPr>
            </a:p>
          </p:txBody>
        </p:sp>
        <p:sp>
          <p:nvSpPr>
            <p:cNvPr id="753763" name="Rectangle 99"/>
            <p:cNvSpPr>
              <a:spLocks noChangeArrowheads="1"/>
            </p:cNvSpPr>
            <p:nvPr/>
          </p:nvSpPr>
          <p:spPr bwMode="auto">
            <a:xfrm>
              <a:off x="3484"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3764" name="Rectangle 100"/>
            <p:cNvSpPr>
              <a:spLocks noChangeArrowheads="1"/>
            </p:cNvSpPr>
            <p:nvPr/>
          </p:nvSpPr>
          <p:spPr bwMode="auto">
            <a:xfrm>
              <a:off x="3514" y="2314"/>
              <a:ext cx="5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c</a:t>
              </a:r>
              <a:endParaRPr lang="en-US" sz="1600" b="1">
                <a:effectLst>
                  <a:outerShdw blurRad="38100" dist="38100" dir="2700000" algn="tl">
                    <a:srgbClr val="FFFFFF"/>
                  </a:outerShdw>
                </a:effectLst>
                <a:latin typeface="Palatino" charset="0"/>
              </a:endParaRPr>
            </a:p>
          </p:txBody>
        </p:sp>
        <p:sp>
          <p:nvSpPr>
            <p:cNvPr id="753765" name="Rectangle 101"/>
            <p:cNvSpPr>
              <a:spLocks noChangeArrowheads="1"/>
            </p:cNvSpPr>
            <p:nvPr/>
          </p:nvSpPr>
          <p:spPr bwMode="auto">
            <a:xfrm>
              <a:off x="3558"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a:t>
              </a:r>
              <a:endParaRPr lang="en-US" sz="1600" b="1">
                <a:effectLst>
                  <a:outerShdw blurRad="38100" dist="38100" dir="2700000" algn="tl">
                    <a:srgbClr val="FFFFFF"/>
                  </a:outerShdw>
                </a:effectLst>
                <a:latin typeface="Palatino" charset="0"/>
              </a:endParaRPr>
            </a:p>
          </p:txBody>
        </p:sp>
        <p:sp>
          <p:nvSpPr>
            <p:cNvPr id="753766" name="Rectangle 102"/>
            <p:cNvSpPr>
              <a:spLocks noChangeArrowheads="1"/>
            </p:cNvSpPr>
            <p:nvPr/>
          </p:nvSpPr>
          <p:spPr bwMode="auto">
            <a:xfrm>
              <a:off x="3609"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n</a:t>
              </a:r>
              <a:endParaRPr lang="en-US" sz="1600" b="1">
                <a:effectLst>
                  <a:outerShdw blurRad="38100" dist="38100" dir="2700000" algn="tl">
                    <a:srgbClr val="FFFFFF"/>
                  </a:outerShdw>
                </a:effectLst>
                <a:latin typeface="Palatino" charset="0"/>
              </a:endParaRPr>
            </a:p>
          </p:txBody>
        </p:sp>
        <p:sp>
          <p:nvSpPr>
            <p:cNvPr id="753767" name="Rectangle 103"/>
            <p:cNvSpPr>
              <a:spLocks noChangeArrowheads="1"/>
            </p:cNvSpPr>
            <p:nvPr/>
          </p:nvSpPr>
          <p:spPr bwMode="auto">
            <a:xfrm>
              <a:off x="3665"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53768" name="Rectangle 104"/>
            <p:cNvSpPr>
              <a:spLocks noChangeArrowheads="1"/>
            </p:cNvSpPr>
            <p:nvPr/>
          </p:nvSpPr>
          <p:spPr bwMode="auto">
            <a:xfrm>
              <a:off x="3690"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grpSp>
      <p:sp>
        <p:nvSpPr>
          <p:cNvPr id="753769" name="Rectangle 105"/>
          <p:cNvSpPr>
            <a:spLocks noChangeArrowheads="1"/>
          </p:cNvSpPr>
          <p:nvPr/>
        </p:nvSpPr>
        <p:spPr bwMode="auto">
          <a:xfrm>
            <a:off x="2624138" y="2243138"/>
            <a:ext cx="3175" cy="1587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00" b="1">
                <a:solidFill>
                  <a:srgbClr val="000000"/>
                </a:solidFill>
                <a:latin typeface="Helvetica" charset="0"/>
              </a:rPr>
              <a:t>.</a:t>
            </a:r>
            <a:endParaRPr lang="en-US" sz="2800">
              <a:effectLst>
                <a:outerShdw blurRad="38100" dist="38100" dir="2700000" algn="tl">
                  <a:srgbClr val="FFFFFF"/>
                </a:outerShdw>
              </a:effectLst>
              <a:latin typeface="Palatino" charset="0"/>
            </a:endParaRPr>
          </a:p>
        </p:txBody>
      </p:sp>
      <p:sp>
        <p:nvSpPr>
          <p:cNvPr id="753770" name="Rectangle 106"/>
          <p:cNvSpPr>
            <a:spLocks noChangeArrowheads="1"/>
          </p:cNvSpPr>
          <p:nvPr/>
        </p:nvSpPr>
        <p:spPr bwMode="auto">
          <a:xfrm>
            <a:off x="3697288" y="6259513"/>
            <a:ext cx="109537"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D</a:t>
            </a:r>
            <a:endParaRPr lang="en-US" sz="2800">
              <a:effectLst>
                <a:outerShdw blurRad="38100" dist="38100" dir="2700000" algn="tl">
                  <a:srgbClr val="FFFFFF"/>
                </a:outerShdw>
              </a:effectLst>
              <a:latin typeface="Palatino" charset="0"/>
            </a:endParaRPr>
          </a:p>
        </p:txBody>
      </p:sp>
      <p:sp>
        <p:nvSpPr>
          <p:cNvPr id="753771" name="Rectangle 107"/>
          <p:cNvSpPr>
            <a:spLocks noChangeArrowheads="1"/>
          </p:cNvSpPr>
          <p:nvPr/>
        </p:nvSpPr>
        <p:spPr bwMode="auto">
          <a:xfrm>
            <a:off x="3797300" y="6259513"/>
            <a:ext cx="84138"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772" name="Rectangle 108"/>
          <p:cNvSpPr>
            <a:spLocks noChangeArrowheads="1"/>
          </p:cNvSpPr>
          <p:nvPr/>
        </p:nvSpPr>
        <p:spPr bwMode="auto">
          <a:xfrm>
            <a:off x="3876675" y="6259513"/>
            <a:ext cx="508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f</a:t>
            </a:r>
            <a:endParaRPr lang="en-US" sz="2800">
              <a:effectLst>
                <a:outerShdw blurRad="38100" dist="38100" dir="2700000" algn="tl">
                  <a:srgbClr val="FFFFFF"/>
                </a:outerShdw>
              </a:effectLst>
              <a:latin typeface="Palatino" charset="0"/>
            </a:endParaRPr>
          </a:p>
        </p:txBody>
      </p:sp>
      <p:sp>
        <p:nvSpPr>
          <p:cNvPr id="753773" name="Rectangle 109"/>
          <p:cNvSpPr>
            <a:spLocks noChangeArrowheads="1"/>
          </p:cNvSpPr>
          <p:nvPr/>
        </p:nvSpPr>
        <p:spPr bwMode="auto">
          <a:xfrm>
            <a:off x="3921125" y="6259513"/>
            <a:ext cx="428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i</a:t>
            </a:r>
            <a:endParaRPr lang="en-US" sz="2800">
              <a:effectLst>
                <a:outerShdw blurRad="38100" dist="38100" dir="2700000" algn="tl">
                  <a:srgbClr val="FFFFFF"/>
                </a:outerShdw>
              </a:effectLst>
              <a:latin typeface="Palatino" charset="0"/>
            </a:endParaRPr>
          </a:p>
        </p:txBody>
      </p:sp>
      <p:sp>
        <p:nvSpPr>
          <p:cNvPr id="753774" name="Rectangle 110"/>
          <p:cNvSpPr>
            <a:spLocks noChangeArrowheads="1"/>
          </p:cNvSpPr>
          <p:nvPr/>
        </p:nvSpPr>
        <p:spPr bwMode="auto">
          <a:xfrm>
            <a:off x="3957638" y="6259513"/>
            <a:ext cx="936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n</a:t>
            </a:r>
            <a:endParaRPr lang="en-US" sz="2800">
              <a:effectLst>
                <a:outerShdw blurRad="38100" dist="38100" dir="2700000" algn="tl">
                  <a:srgbClr val="FFFFFF"/>
                </a:outerShdw>
              </a:effectLst>
              <a:latin typeface="Palatino" charset="0"/>
            </a:endParaRPr>
          </a:p>
        </p:txBody>
      </p:sp>
      <p:sp>
        <p:nvSpPr>
          <p:cNvPr id="753775" name="Rectangle 111"/>
          <p:cNvSpPr>
            <a:spLocks noChangeArrowheads="1"/>
          </p:cNvSpPr>
          <p:nvPr/>
        </p:nvSpPr>
        <p:spPr bwMode="auto">
          <a:xfrm>
            <a:off x="4044950" y="6259513"/>
            <a:ext cx="428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i</a:t>
            </a:r>
            <a:endParaRPr lang="en-US" sz="2800">
              <a:effectLst>
                <a:outerShdw blurRad="38100" dist="38100" dir="2700000" algn="tl">
                  <a:srgbClr val="FFFFFF"/>
                </a:outerShdw>
              </a:effectLst>
              <a:latin typeface="Palatino" charset="0"/>
            </a:endParaRPr>
          </a:p>
        </p:txBody>
      </p:sp>
      <p:sp>
        <p:nvSpPr>
          <p:cNvPr id="753776" name="Rectangle 112"/>
          <p:cNvSpPr>
            <a:spLocks noChangeArrowheads="1"/>
          </p:cNvSpPr>
          <p:nvPr/>
        </p:nvSpPr>
        <p:spPr bwMode="auto">
          <a:xfrm>
            <a:off x="4084638" y="6259513"/>
            <a:ext cx="508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777" name="Rectangle 113"/>
          <p:cNvSpPr>
            <a:spLocks noChangeArrowheads="1"/>
          </p:cNvSpPr>
          <p:nvPr/>
        </p:nvSpPr>
        <p:spPr bwMode="auto">
          <a:xfrm>
            <a:off x="4129088" y="6259513"/>
            <a:ext cx="84137"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778" name="Rectangle 114"/>
          <p:cNvSpPr>
            <a:spLocks noChangeArrowheads="1"/>
          </p:cNvSpPr>
          <p:nvPr/>
        </p:nvSpPr>
        <p:spPr bwMode="auto">
          <a:xfrm>
            <a:off x="4687888" y="6259513"/>
            <a:ext cx="428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I</a:t>
            </a:r>
            <a:endParaRPr lang="en-US" sz="2800">
              <a:effectLst>
                <a:outerShdw blurRad="38100" dist="38100" dir="2700000" algn="tl">
                  <a:srgbClr val="FFFFFF"/>
                </a:outerShdw>
              </a:effectLst>
              <a:latin typeface="Palatino" charset="0"/>
            </a:endParaRPr>
          </a:p>
        </p:txBody>
      </p:sp>
      <p:sp>
        <p:nvSpPr>
          <p:cNvPr id="753779" name="Rectangle 115"/>
          <p:cNvSpPr>
            <a:spLocks noChangeArrowheads="1"/>
          </p:cNvSpPr>
          <p:nvPr/>
        </p:nvSpPr>
        <p:spPr bwMode="auto">
          <a:xfrm>
            <a:off x="4727575" y="6259513"/>
            <a:ext cx="936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n</a:t>
            </a:r>
            <a:endParaRPr lang="en-US" sz="2800">
              <a:effectLst>
                <a:outerShdw blurRad="38100" dist="38100" dir="2700000" algn="tl">
                  <a:srgbClr val="FFFFFF"/>
                </a:outerShdw>
              </a:effectLst>
              <a:latin typeface="Palatino" charset="0"/>
            </a:endParaRPr>
          </a:p>
        </p:txBody>
      </p:sp>
      <p:sp>
        <p:nvSpPr>
          <p:cNvPr id="753780" name="Rectangle 116"/>
          <p:cNvSpPr>
            <a:spLocks noChangeArrowheads="1"/>
          </p:cNvSpPr>
          <p:nvPr/>
        </p:nvSpPr>
        <p:spPr bwMode="auto">
          <a:xfrm>
            <a:off x="4814888" y="6259513"/>
            <a:ext cx="936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d</a:t>
            </a:r>
            <a:endParaRPr lang="en-US" sz="2800">
              <a:effectLst>
                <a:outerShdw blurRad="38100" dist="38100" dir="2700000" algn="tl">
                  <a:srgbClr val="FFFFFF"/>
                </a:outerShdw>
              </a:effectLst>
              <a:latin typeface="Palatino" charset="0"/>
            </a:endParaRPr>
          </a:p>
        </p:txBody>
      </p:sp>
      <p:sp>
        <p:nvSpPr>
          <p:cNvPr id="753781" name="Rectangle 117"/>
          <p:cNvSpPr>
            <a:spLocks noChangeArrowheads="1"/>
          </p:cNvSpPr>
          <p:nvPr/>
        </p:nvSpPr>
        <p:spPr bwMode="auto">
          <a:xfrm>
            <a:off x="4902200" y="6259513"/>
            <a:ext cx="84138"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782" name="Rectangle 118"/>
          <p:cNvSpPr>
            <a:spLocks noChangeArrowheads="1"/>
          </p:cNvSpPr>
          <p:nvPr/>
        </p:nvSpPr>
        <p:spPr bwMode="auto">
          <a:xfrm>
            <a:off x="4981575" y="6259513"/>
            <a:ext cx="508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f</a:t>
            </a:r>
            <a:endParaRPr lang="en-US" sz="2800">
              <a:effectLst>
                <a:outerShdw blurRad="38100" dist="38100" dir="2700000" algn="tl">
                  <a:srgbClr val="FFFFFF"/>
                </a:outerShdw>
              </a:effectLst>
              <a:latin typeface="Palatino" charset="0"/>
            </a:endParaRPr>
          </a:p>
        </p:txBody>
      </p:sp>
      <p:sp>
        <p:nvSpPr>
          <p:cNvPr id="753783" name="Rectangle 119"/>
          <p:cNvSpPr>
            <a:spLocks noChangeArrowheads="1"/>
          </p:cNvSpPr>
          <p:nvPr/>
        </p:nvSpPr>
        <p:spPr bwMode="auto">
          <a:xfrm>
            <a:off x="5026025" y="6259513"/>
            <a:ext cx="428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i</a:t>
            </a:r>
            <a:endParaRPr lang="en-US" sz="2800">
              <a:effectLst>
                <a:outerShdw blurRad="38100" dist="38100" dir="2700000" algn="tl">
                  <a:srgbClr val="FFFFFF"/>
                </a:outerShdw>
              </a:effectLst>
              <a:latin typeface="Palatino" charset="0"/>
            </a:endParaRPr>
          </a:p>
        </p:txBody>
      </p:sp>
      <p:sp>
        <p:nvSpPr>
          <p:cNvPr id="753784" name="Rectangle 120"/>
          <p:cNvSpPr>
            <a:spLocks noChangeArrowheads="1"/>
          </p:cNvSpPr>
          <p:nvPr/>
        </p:nvSpPr>
        <p:spPr bwMode="auto">
          <a:xfrm>
            <a:off x="5065713" y="6259513"/>
            <a:ext cx="936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n</a:t>
            </a:r>
            <a:endParaRPr lang="en-US" sz="2800">
              <a:effectLst>
                <a:outerShdw blurRad="38100" dist="38100" dir="2700000" algn="tl">
                  <a:srgbClr val="FFFFFF"/>
                </a:outerShdw>
              </a:effectLst>
              <a:latin typeface="Palatino" charset="0"/>
            </a:endParaRPr>
          </a:p>
        </p:txBody>
      </p:sp>
      <p:sp>
        <p:nvSpPr>
          <p:cNvPr id="753785" name="Rectangle 121"/>
          <p:cNvSpPr>
            <a:spLocks noChangeArrowheads="1"/>
          </p:cNvSpPr>
          <p:nvPr/>
        </p:nvSpPr>
        <p:spPr bwMode="auto">
          <a:xfrm>
            <a:off x="5153025" y="6259513"/>
            <a:ext cx="428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i</a:t>
            </a:r>
            <a:endParaRPr lang="en-US" sz="2800">
              <a:effectLst>
                <a:outerShdw blurRad="38100" dist="38100" dir="2700000" algn="tl">
                  <a:srgbClr val="FFFFFF"/>
                </a:outerShdw>
              </a:effectLst>
              <a:latin typeface="Palatino" charset="0"/>
            </a:endParaRPr>
          </a:p>
        </p:txBody>
      </p:sp>
      <p:sp>
        <p:nvSpPr>
          <p:cNvPr id="753786" name="Rectangle 122"/>
          <p:cNvSpPr>
            <a:spLocks noChangeArrowheads="1"/>
          </p:cNvSpPr>
          <p:nvPr/>
        </p:nvSpPr>
        <p:spPr bwMode="auto">
          <a:xfrm>
            <a:off x="5192713" y="6259513"/>
            <a:ext cx="508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787" name="Rectangle 123"/>
          <p:cNvSpPr>
            <a:spLocks noChangeArrowheads="1"/>
          </p:cNvSpPr>
          <p:nvPr/>
        </p:nvSpPr>
        <p:spPr bwMode="auto">
          <a:xfrm>
            <a:off x="5237163" y="6259513"/>
            <a:ext cx="84137"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grpSp>
        <p:nvGrpSpPr>
          <p:cNvPr id="14" name="Group 124"/>
          <p:cNvGrpSpPr>
            <a:grpSpLocks/>
          </p:cNvGrpSpPr>
          <p:nvPr/>
        </p:nvGrpSpPr>
        <p:grpSpPr bwMode="auto">
          <a:xfrm>
            <a:off x="3375025" y="6167438"/>
            <a:ext cx="2057400" cy="17462"/>
            <a:chOff x="2126" y="3885"/>
            <a:chExt cx="1296" cy="11"/>
          </a:xfrm>
        </p:grpSpPr>
        <p:sp>
          <p:nvSpPr>
            <p:cNvPr id="23710" name="Line 125"/>
            <p:cNvSpPr>
              <a:spLocks noChangeShapeType="1"/>
            </p:cNvSpPr>
            <p:nvPr/>
          </p:nvSpPr>
          <p:spPr bwMode="auto">
            <a:xfrm flipV="1">
              <a:off x="2126" y="3885"/>
              <a:ext cx="1" cy="1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711" name="Line 126"/>
            <p:cNvSpPr>
              <a:spLocks noChangeShapeType="1"/>
            </p:cNvSpPr>
            <p:nvPr/>
          </p:nvSpPr>
          <p:spPr bwMode="auto">
            <a:xfrm flipV="1">
              <a:off x="2777" y="3885"/>
              <a:ext cx="1" cy="1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712" name="Line 127"/>
            <p:cNvSpPr>
              <a:spLocks noChangeShapeType="1"/>
            </p:cNvSpPr>
            <p:nvPr/>
          </p:nvSpPr>
          <p:spPr bwMode="auto">
            <a:xfrm flipV="1">
              <a:off x="3421" y="3885"/>
              <a:ext cx="1" cy="1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713" name="Line 128"/>
            <p:cNvSpPr>
              <a:spLocks noChangeShapeType="1"/>
            </p:cNvSpPr>
            <p:nvPr/>
          </p:nvSpPr>
          <p:spPr bwMode="auto">
            <a:xfrm>
              <a:off x="2126" y="3885"/>
              <a:ext cx="1295" cy="1"/>
            </a:xfrm>
            <a:prstGeom prst="line">
              <a:avLst/>
            </a:prstGeom>
            <a:noFill/>
            <a:ln w="15875">
              <a:solidFill>
                <a:srgbClr val="000000"/>
              </a:solidFill>
              <a:round/>
              <a:headEnd/>
              <a:tailEnd/>
            </a:ln>
          </p:spPr>
          <p:txBody>
            <a:bodyPr>
              <a:prstTxWarp prst="textNoShape">
                <a:avLst/>
              </a:prstTxWarp>
            </a:bodyPr>
            <a:lstStyle/>
            <a:p>
              <a:endParaRPr lang="en-US"/>
            </a:p>
          </p:txBody>
        </p:sp>
      </p:grpSp>
      <p:grpSp>
        <p:nvGrpSpPr>
          <p:cNvPr id="15" name="Group 129"/>
          <p:cNvGrpSpPr>
            <a:grpSpLocks/>
          </p:cNvGrpSpPr>
          <p:nvPr/>
        </p:nvGrpSpPr>
        <p:grpSpPr bwMode="auto">
          <a:xfrm>
            <a:off x="3055938" y="4354513"/>
            <a:ext cx="144462" cy="1882775"/>
            <a:chOff x="1925" y="2743"/>
            <a:chExt cx="91" cy="1186"/>
          </a:xfrm>
        </p:grpSpPr>
        <p:sp>
          <p:nvSpPr>
            <p:cNvPr id="753794" name="Rectangle 130"/>
            <p:cNvSpPr>
              <a:spLocks noChangeArrowheads="1"/>
            </p:cNvSpPr>
            <p:nvPr/>
          </p:nvSpPr>
          <p:spPr bwMode="auto">
            <a:xfrm>
              <a:off x="1925" y="3862"/>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1</a:t>
              </a:r>
              <a:endParaRPr lang="en-US" sz="2800">
                <a:effectLst>
                  <a:outerShdw blurRad="38100" dist="38100" dir="2700000" algn="tl">
                    <a:srgbClr val="FFFFFF"/>
                  </a:outerShdw>
                </a:effectLst>
                <a:latin typeface="Palatino" charset="0"/>
              </a:endParaRPr>
            </a:p>
          </p:txBody>
        </p:sp>
        <p:sp>
          <p:nvSpPr>
            <p:cNvPr id="753795" name="Rectangle 131"/>
            <p:cNvSpPr>
              <a:spLocks noChangeArrowheads="1"/>
            </p:cNvSpPr>
            <p:nvPr/>
          </p:nvSpPr>
          <p:spPr bwMode="auto">
            <a:xfrm>
              <a:off x="1955" y="3862"/>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796" name="Rectangle 132"/>
            <p:cNvSpPr>
              <a:spLocks noChangeArrowheads="1"/>
            </p:cNvSpPr>
            <p:nvPr/>
          </p:nvSpPr>
          <p:spPr bwMode="auto">
            <a:xfrm>
              <a:off x="1985" y="3862"/>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797" name="Rectangle 133"/>
            <p:cNvSpPr>
              <a:spLocks noChangeArrowheads="1"/>
            </p:cNvSpPr>
            <p:nvPr/>
          </p:nvSpPr>
          <p:spPr bwMode="auto">
            <a:xfrm>
              <a:off x="1925" y="3674"/>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2</a:t>
              </a:r>
              <a:endParaRPr lang="en-US" sz="2800">
                <a:effectLst>
                  <a:outerShdw blurRad="38100" dist="38100" dir="2700000" algn="tl">
                    <a:srgbClr val="FFFFFF"/>
                  </a:outerShdw>
                </a:effectLst>
                <a:latin typeface="Palatino" charset="0"/>
              </a:endParaRPr>
            </a:p>
          </p:txBody>
        </p:sp>
        <p:sp>
          <p:nvSpPr>
            <p:cNvPr id="753798" name="Rectangle 134"/>
            <p:cNvSpPr>
              <a:spLocks noChangeArrowheads="1"/>
            </p:cNvSpPr>
            <p:nvPr/>
          </p:nvSpPr>
          <p:spPr bwMode="auto">
            <a:xfrm>
              <a:off x="1955" y="3674"/>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799" name="Rectangle 135"/>
            <p:cNvSpPr>
              <a:spLocks noChangeArrowheads="1"/>
            </p:cNvSpPr>
            <p:nvPr/>
          </p:nvSpPr>
          <p:spPr bwMode="auto">
            <a:xfrm>
              <a:off x="1985" y="3674"/>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00" name="Rectangle 136"/>
            <p:cNvSpPr>
              <a:spLocks noChangeArrowheads="1"/>
            </p:cNvSpPr>
            <p:nvPr/>
          </p:nvSpPr>
          <p:spPr bwMode="auto">
            <a:xfrm>
              <a:off x="1925" y="3493"/>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3</a:t>
              </a:r>
              <a:endParaRPr lang="en-US" sz="2800">
                <a:effectLst>
                  <a:outerShdw blurRad="38100" dist="38100" dir="2700000" algn="tl">
                    <a:srgbClr val="FFFFFF"/>
                  </a:outerShdw>
                </a:effectLst>
                <a:latin typeface="Palatino" charset="0"/>
              </a:endParaRPr>
            </a:p>
          </p:txBody>
        </p:sp>
        <p:sp>
          <p:nvSpPr>
            <p:cNvPr id="753801" name="Rectangle 137"/>
            <p:cNvSpPr>
              <a:spLocks noChangeArrowheads="1"/>
            </p:cNvSpPr>
            <p:nvPr/>
          </p:nvSpPr>
          <p:spPr bwMode="auto">
            <a:xfrm>
              <a:off x="1955" y="3493"/>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02" name="Rectangle 138"/>
            <p:cNvSpPr>
              <a:spLocks noChangeArrowheads="1"/>
            </p:cNvSpPr>
            <p:nvPr/>
          </p:nvSpPr>
          <p:spPr bwMode="auto">
            <a:xfrm>
              <a:off x="1985" y="3493"/>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03" name="Rectangle 139"/>
            <p:cNvSpPr>
              <a:spLocks noChangeArrowheads="1"/>
            </p:cNvSpPr>
            <p:nvPr/>
          </p:nvSpPr>
          <p:spPr bwMode="auto">
            <a:xfrm>
              <a:off x="1925" y="3304"/>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4</a:t>
              </a:r>
              <a:endParaRPr lang="en-US" sz="2800">
                <a:effectLst>
                  <a:outerShdw blurRad="38100" dist="38100" dir="2700000" algn="tl">
                    <a:srgbClr val="FFFFFF"/>
                  </a:outerShdw>
                </a:effectLst>
                <a:latin typeface="Palatino" charset="0"/>
              </a:endParaRPr>
            </a:p>
          </p:txBody>
        </p:sp>
        <p:sp>
          <p:nvSpPr>
            <p:cNvPr id="753804" name="Rectangle 140"/>
            <p:cNvSpPr>
              <a:spLocks noChangeArrowheads="1"/>
            </p:cNvSpPr>
            <p:nvPr/>
          </p:nvSpPr>
          <p:spPr bwMode="auto">
            <a:xfrm>
              <a:off x="1955" y="3304"/>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05" name="Rectangle 141"/>
            <p:cNvSpPr>
              <a:spLocks noChangeArrowheads="1"/>
            </p:cNvSpPr>
            <p:nvPr/>
          </p:nvSpPr>
          <p:spPr bwMode="auto">
            <a:xfrm>
              <a:off x="1985" y="3304"/>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06" name="Rectangle 142"/>
            <p:cNvSpPr>
              <a:spLocks noChangeArrowheads="1"/>
            </p:cNvSpPr>
            <p:nvPr/>
          </p:nvSpPr>
          <p:spPr bwMode="auto">
            <a:xfrm>
              <a:off x="1925" y="3113"/>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5</a:t>
              </a:r>
              <a:endParaRPr lang="en-US" sz="2800">
                <a:effectLst>
                  <a:outerShdw blurRad="38100" dist="38100" dir="2700000" algn="tl">
                    <a:srgbClr val="FFFFFF"/>
                  </a:outerShdw>
                </a:effectLst>
                <a:latin typeface="Palatino" charset="0"/>
              </a:endParaRPr>
            </a:p>
          </p:txBody>
        </p:sp>
        <p:sp>
          <p:nvSpPr>
            <p:cNvPr id="753807" name="Rectangle 143"/>
            <p:cNvSpPr>
              <a:spLocks noChangeArrowheads="1"/>
            </p:cNvSpPr>
            <p:nvPr/>
          </p:nvSpPr>
          <p:spPr bwMode="auto">
            <a:xfrm>
              <a:off x="1955" y="3113"/>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08" name="Rectangle 144"/>
            <p:cNvSpPr>
              <a:spLocks noChangeArrowheads="1"/>
            </p:cNvSpPr>
            <p:nvPr/>
          </p:nvSpPr>
          <p:spPr bwMode="auto">
            <a:xfrm>
              <a:off x="1985" y="3113"/>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09" name="Rectangle 145"/>
            <p:cNvSpPr>
              <a:spLocks noChangeArrowheads="1"/>
            </p:cNvSpPr>
            <p:nvPr/>
          </p:nvSpPr>
          <p:spPr bwMode="auto">
            <a:xfrm>
              <a:off x="1925" y="2924"/>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6</a:t>
              </a:r>
              <a:endParaRPr lang="en-US" sz="2800">
                <a:effectLst>
                  <a:outerShdw blurRad="38100" dist="38100" dir="2700000" algn="tl">
                    <a:srgbClr val="FFFFFF"/>
                  </a:outerShdw>
                </a:effectLst>
                <a:latin typeface="Palatino" charset="0"/>
              </a:endParaRPr>
            </a:p>
          </p:txBody>
        </p:sp>
        <p:sp>
          <p:nvSpPr>
            <p:cNvPr id="753810" name="Rectangle 146"/>
            <p:cNvSpPr>
              <a:spLocks noChangeArrowheads="1"/>
            </p:cNvSpPr>
            <p:nvPr/>
          </p:nvSpPr>
          <p:spPr bwMode="auto">
            <a:xfrm>
              <a:off x="1955" y="2924"/>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11" name="Rectangle 147"/>
            <p:cNvSpPr>
              <a:spLocks noChangeArrowheads="1"/>
            </p:cNvSpPr>
            <p:nvPr/>
          </p:nvSpPr>
          <p:spPr bwMode="auto">
            <a:xfrm>
              <a:off x="1985" y="2924"/>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12" name="Rectangle 148"/>
            <p:cNvSpPr>
              <a:spLocks noChangeArrowheads="1"/>
            </p:cNvSpPr>
            <p:nvPr/>
          </p:nvSpPr>
          <p:spPr bwMode="auto">
            <a:xfrm>
              <a:off x="1925" y="2743"/>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7</a:t>
              </a:r>
              <a:endParaRPr lang="en-US" sz="2800">
                <a:effectLst>
                  <a:outerShdw blurRad="38100" dist="38100" dir="2700000" algn="tl">
                    <a:srgbClr val="FFFFFF"/>
                  </a:outerShdw>
                </a:effectLst>
                <a:latin typeface="Palatino" charset="0"/>
              </a:endParaRPr>
            </a:p>
          </p:txBody>
        </p:sp>
        <p:sp>
          <p:nvSpPr>
            <p:cNvPr id="753813" name="Rectangle 149"/>
            <p:cNvSpPr>
              <a:spLocks noChangeArrowheads="1"/>
            </p:cNvSpPr>
            <p:nvPr/>
          </p:nvSpPr>
          <p:spPr bwMode="auto">
            <a:xfrm>
              <a:off x="1955" y="2743"/>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sp>
          <p:nvSpPr>
            <p:cNvPr id="753814" name="Rectangle 150"/>
            <p:cNvSpPr>
              <a:spLocks noChangeArrowheads="1"/>
            </p:cNvSpPr>
            <p:nvPr/>
          </p:nvSpPr>
          <p:spPr bwMode="auto">
            <a:xfrm>
              <a:off x="1985" y="2743"/>
              <a:ext cx="31" cy="6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0</a:t>
              </a:r>
              <a:endParaRPr lang="en-US" sz="2800">
                <a:effectLst>
                  <a:outerShdw blurRad="38100" dist="38100" dir="2700000" algn="tl">
                    <a:srgbClr val="FFFFFF"/>
                  </a:outerShdw>
                </a:effectLst>
                <a:latin typeface="Palatino" charset="0"/>
              </a:endParaRPr>
            </a:p>
          </p:txBody>
        </p:sp>
      </p:grpSp>
      <p:grpSp>
        <p:nvGrpSpPr>
          <p:cNvPr id="16" name="Group 151"/>
          <p:cNvGrpSpPr>
            <a:grpSpLocks/>
          </p:cNvGrpSpPr>
          <p:nvPr/>
        </p:nvGrpSpPr>
        <p:grpSpPr bwMode="auto">
          <a:xfrm>
            <a:off x="3346450" y="4379913"/>
            <a:ext cx="30163" cy="1789112"/>
            <a:chOff x="2108" y="2759"/>
            <a:chExt cx="19" cy="1127"/>
          </a:xfrm>
        </p:grpSpPr>
        <p:sp>
          <p:nvSpPr>
            <p:cNvPr id="23675" name="Line 152"/>
            <p:cNvSpPr>
              <a:spLocks noChangeShapeType="1"/>
            </p:cNvSpPr>
            <p:nvPr/>
          </p:nvSpPr>
          <p:spPr bwMode="auto">
            <a:xfrm flipH="1">
              <a:off x="2108" y="3885"/>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76" name="Line 153"/>
            <p:cNvSpPr>
              <a:spLocks noChangeShapeType="1"/>
            </p:cNvSpPr>
            <p:nvPr/>
          </p:nvSpPr>
          <p:spPr bwMode="auto">
            <a:xfrm flipH="1">
              <a:off x="2119" y="3787"/>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77" name="Line 154"/>
            <p:cNvSpPr>
              <a:spLocks noChangeShapeType="1"/>
            </p:cNvSpPr>
            <p:nvPr/>
          </p:nvSpPr>
          <p:spPr bwMode="auto">
            <a:xfrm flipH="1">
              <a:off x="2108" y="3697"/>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78" name="Line 155"/>
            <p:cNvSpPr>
              <a:spLocks noChangeShapeType="1"/>
            </p:cNvSpPr>
            <p:nvPr/>
          </p:nvSpPr>
          <p:spPr bwMode="auto">
            <a:xfrm flipH="1">
              <a:off x="2119" y="3606"/>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79" name="Line 156"/>
            <p:cNvSpPr>
              <a:spLocks noChangeShapeType="1"/>
            </p:cNvSpPr>
            <p:nvPr/>
          </p:nvSpPr>
          <p:spPr bwMode="auto">
            <a:xfrm flipH="1">
              <a:off x="2108" y="3508"/>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80" name="Line 157"/>
            <p:cNvSpPr>
              <a:spLocks noChangeShapeType="1"/>
            </p:cNvSpPr>
            <p:nvPr/>
          </p:nvSpPr>
          <p:spPr bwMode="auto">
            <a:xfrm flipH="1">
              <a:off x="2119" y="3418"/>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81" name="Line 158"/>
            <p:cNvSpPr>
              <a:spLocks noChangeShapeType="1"/>
            </p:cNvSpPr>
            <p:nvPr/>
          </p:nvSpPr>
          <p:spPr bwMode="auto">
            <a:xfrm flipH="1">
              <a:off x="2108" y="3327"/>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82" name="Line 159"/>
            <p:cNvSpPr>
              <a:spLocks noChangeShapeType="1"/>
            </p:cNvSpPr>
            <p:nvPr/>
          </p:nvSpPr>
          <p:spPr bwMode="auto">
            <a:xfrm flipH="1">
              <a:off x="2119" y="3226"/>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83" name="Line 160"/>
            <p:cNvSpPr>
              <a:spLocks noChangeShapeType="1"/>
            </p:cNvSpPr>
            <p:nvPr/>
          </p:nvSpPr>
          <p:spPr bwMode="auto">
            <a:xfrm flipH="1">
              <a:off x="2108" y="3138"/>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84" name="Line 161"/>
            <p:cNvSpPr>
              <a:spLocks noChangeShapeType="1"/>
            </p:cNvSpPr>
            <p:nvPr/>
          </p:nvSpPr>
          <p:spPr bwMode="auto">
            <a:xfrm flipH="1">
              <a:off x="2119" y="3038"/>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85" name="Line 162"/>
            <p:cNvSpPr>
              <a:spLocks noChangeShapeType="1"/>
            </p:cNvSpPr>
            <p:nvPr/>
          </p:nvSpPr>
          <p:spPr bwMode="auto">
            <a:xfrm flipH="1">
              <a:off x="2108" y="2947"/>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86" name="Line 163"/>
            <p:cNvSpPr>
              <a:spLocks noChangeShapeType="1"/>
            </p:cNvSpPr>
            <p:nvPr/>
          </p:nvSpPr>
          <p:spPr bwMode="auto">
            <a:xfrm flipH="1">
              <a:off x="2119" y="2857"/>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87" name="Line 164"/>
            <p:cNvSpPr>
              <a:spLocks noChangeShapeType="1"/>
            </p:cNvSpPr>
            <p:nvPr/>
          </p:nvSpPr>
          <p:spPr bwMode="auto">
            <a:xfrm flipH="1">
              <a:off x="2108" y="2759"/>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3688" name="Line 165"/>
            <p:cNvSpPr>
              <a:spLocks noChangeShapeType="1"/>
            </p:cNvSpPr>
            <p:nvPr/>
          </p:nvSpPr>
          <p:spPr bwMode="auto">
            <a:xfrm flipV="1">
              <a:off x="2126" y="2759"/>
              <a:ext cx="1" cy="1126"/>
            </a:xfrm>
            <a:prstGeom prst="line">
              <a:avLst/>
            </a:prstGeom>
            <a:noFill/>
            <a:ln w="15875">
              <a:solidFill>
                <a:srgbClr val="000000"/>
              </a:solidFill>
              <a:round/>
              <a:headEnd/>
              <a:tailEnd/>
            </a:ln>
          </p:spPr>
          <p:txBody>
            <a:bodyPr>
              <a:prstTxWarp prst="textNoShape">
                <a:avLst/>
              </a:prstTxWarp>
            </a:bodyPr>
            <a:lstStyle/>
            <a:p>
              <a:endParaRPr lang="en-US"/>
            </a:p>
          </p:txBody>
        </p:sp>
      </p:grpSp>
      <p:grpSp>
        <p:nvGrpSpPr>
          <p:cNvPr id="17" name="Group 166"/>
          <p:cNvGrpSpPr>
            <a:grpSpLocks/>
          </p:cNvGrpSpPr>
          <p:nvPr/>
        </p:nvGrpSpPr>
        <p:grpSpPr bwMode="auto">
          <a:xfrm>
            <a:off x="3887788" y="4752975"/>
            <a:ext cx="1341437" cy="1414463"/>
            <a:chOff x="2449" y="2994"/>
            <a:chExt cx="845" cy="891"/>
          </a:xfrm>
        </p:grpSpPr>
        <p:grpSp>
          <p:nvGrpSpPr>
            <p:cNvPr id="18" name="Group 167"/>
            <p:cNvGrpSpPr>
              <a:grpSpLocks/>
            </p:cNvGrpSpPr>
            <p:nvPr/>
          </p:nvGrpSpPr>
          <p:grpSpPr bwMode="auto">
            <a:xfrm>
              <a:off x="2449" y="2994"/>
              <a:ext cx="194" cy="891"/>
              <a:chOff x="2449" y="2994"/>
              <a:chExt cx="194" cy="891"/>
            </a:xfrm>
          </p:grpSpPr>
          <p:sp>
            <p:nvSpPr>
              <p:cNvPr id="23671" name="Rectangle 168"/>
              <p:cNvSpPr>
                <a:spLocks noChangeArrowheads="1"/>
              </p:cNvSpPr>
              <p:nvPr/>
            </p:nvSpPr>
            <p:spPr bwMode="auto">
              <a:xfrm>
                <a:off x="2452" y="3084"/>
                <a:ext cx="191" cy="801"/>
              </a:xfrm>
              <a:prstGeom prst="rect">
                <a:avLst/>
              </a:prstGeom>
              <a:blipFill dpi="0" rotWithShape="0">
                <a:blip/>
                <a:srcRect/>
                <a:tile tx="0" ty="0" sx="100000" sy="100000" flip="none" algn="tl"/>
              </a:blipFill>
              <a:ln w="9525">
                <a:noFill/>
                <a:miter lim="800000"/>
                <a:headEnd/>
                <a:tailEnd/>
              </a:ln>
            </p:spPr>
            <p:txBody>
              <a:bodyPr>
                <a:prstTxWarp prst="textNoShape">
                  <a:avLst/>
                </a:prstTxWarp>
              </a:bodyPr>
              <a:lstStyle/>
              <a:p>
                <a:endParaRPr lang="en-US"/>
              </a:p>
            </p:txBody>
          </p:sp>
          <p:sp>
            <p:nvSpPr>
              <p:cNvPr id="23672" name="Rectangle 169"/>
              <p:cNvSpPr>
                <a:spLocks noChangeArrowheads="1"/>
              </p:cNvSpPr>
              <p:nvPr/>
            </p:nvSpPr>
            <p:spPr bwMode="auto">
              <a:xfrm>
                <a:off x="2449" y="3079"/>
                <a:ext cx="189" cy="804"/>
              </a:xfrm>
              <a:prstGeom prst="rect">
                <a:avLst/>
              </a:prstGeom>
              <a:noFill/>
              <a:ln w="15875">
                <a:solidFill>
                  <a:srgbClr val="000000"/>
                </a:solidFill>
                <a:miter lim="800000"/>
                <a:headEnd/>
                <a:tailEnd/>
              </a:ln>
            </p:spPr>
            <p:txBody>
              <a:bodyPr>
                <a:prstTxWarp prst="textNoShape">
                  <a:avLst/>
                </a:prstTxWarp>
              </a:bodyPr>
              <a:lstStyle/>
              <a:p>
                <a:endParaRPr lang="en-US"/>
              </a:p>
            </p:txBody>
          </p:sp>
          <p:sp>
            <p:nvSpPr>
              <p:cNvPr id="23673" name="Line 170"/>
              <p:cNvSpPr>
                <a:spLocks noChangeShapeType="1"/>
              </p:cNvSpPr>
              <p:nvPr/>
            </p:nvSpPr>
            <p:spPr bwMode="auto">
              <a:xfrm flipV="1">
                <a:off x="2542" y="2994"/>
                <a:ext cx="1" cy="90"/>
              </a:xfrm>
              <a:prstGeom prst="line">
                <a:avLst/>
              </a:prstGeom>
              <a:noFill/>
              <a:ln w="15875">
                <a:solidFill>
                  <a:srgbClr val="0000D4"/>
                </a:solidFill>
                <a:round/>
                <a:headEnd/>
                <a:tailEnd/>
              </a:ln>
            </p:spPr>
            <p:txBody>
              <a:bodyPr>
                <a:prstTxWarp prst="textNoShape">
                  <a:avLst/>
                </a:prstTxWarp>
              </a:bodyPr>
              <a:lstStyle/>
              <a:p>
                <a:endParaRPr lang="en-US"/>
              </a:p>
            </p:txBody>
          </p:sp>
          <p:sp>
            <p:nvSpPr>
              <p:cNvPr id="23674" name="Line 171"/>
              <p:cNvSpPr>
                <a:spLocks noChangeShapeType="1"/>
              </p:cNvSpPr>
              <p:nvPr/>
            </p:nvSpPr>
            <p:spPr bwMode="auto">
              <a:xfrm>
                <a:off x="2498" y="2994"/>
                <a:ext cx="91" cy="1"/>
              </a:xfrm>
              <a:prstGeom prst="line">
                <a:avLst/>
              </a:prstGeom>
              <a:noFill/>
              <a:ln w="15875">
                <a:solidFill>
                  <a:srgbClr val="0000D4"/>
                </a:solidFill>
                <a:round/>
                <a:headEnd/>
                <a:tailEnd/>
              </a:ln>
            </p:spPr>
            <p:txBody>
              <a:bodyPr>
                <a:prstTxWarp prst="textNoShape">
                  <a:avLst/>
                </a:prstTxWarp>
              </a:bodyPr>
              <a:lstStyle/>
              <a:p>
                <a:endParaRPr lang="en-US"/>
              </a:p>
            </p:txBody>
          </p:sp>
        </p:grpSp>
        <p:grpSp>
          <p:nvGrpSpPr>
            <p:cNvPr id="19" name="Group 172"/>
            <p:cNvGrpSpPr>
              <a:grpSpLocks/>
            </p:cNvGrpSpPr>
            <p:nvPr/>
          </p:nvGrpSpPr>
          <p:grpSpPr bwMode="auto">
            <a:xfrm>
              <a:off x="3090" y="3226"/>
              <a:ext cx="204" cy="659"/>
              <a:chOff x="3090" y="3226"/>
              <a:chExt cx="204" cy="659"/>
            </a:xfrm>
          </p:grpSpPr>
          <p:sp>
            <p:nvSpPr>
              <p:cNvPr id="23667" name="Rectangle 173"/>
              <p:cNvSpPr>
                <a:spLocks noChangeArrowheads="1"/>
              </p:cNvSpPr>
              <p:nvPr/>
            </p:nvSpPr>
            <p:spPr bwMode="auto">
              <a:xfrm>
                <a:off x="3095" y="3345"/>
                <a:ext cx="199" cy="540"/>
              </a:xfrm>
              <a:prstGeom prst="rect">
                <a:avLst/>
              </a:prstGeom>
              <a:blipFill dpi="0" rotWithShape="0">
                <a:blip/>
                <a:srcRect/>
                <a:tile tx="0" ty="0" sx="100000" sy="100000" flip="none" algn="tl"/>
              </a:blipFill>
              <a:ln w="9525">
                <a:noFill/>
                <a:miter lim="800000"/>
                <a:headEnd/>
                <a:tailEnd/>
              </a:ln>
            </p:spPr>
            <p:txBody>
              <a:bodyPr>
                <a:prstTxWarp prst="textNoShape">
                  <a:avLst/>
                </a:prstTxWarp>
              </a:bodyPr>
              <a:lstStyle/>
              <a:p>
                <a:endParaRPr lang="en-US"/>
              </a:p>
            </p:txBody>
          </p:sp>
          <p:sp>
            <p:nvSpPr>
              <p:cNvPr id="23668" name="Rectangle 174"/>
              <p:cNvSpPr>
                <a:spLocks noChangeArrowheads="1"/>
              </p:cNvSpPr>
              <p:nvPr/>
            </p:nvSpPr>
            <p:spPr bwMode="auto">
              <a:xfrm>
                <a:off x="3090" y="3340"/>
                <a:ext cx="199" cy="543"/>
              </a:xfrm>
              <a:prstGeom prst="rect">
                <a:avLst/>
              </a:prstGeom>
              <a:noFill/>
              <a:ln w="15875">
                <a:solidFill>
                  <a:srgbClr val="000000"/>
                </a:solidFill>
                <a:miter lim="800000"/>
                <a:headEnd/>
                <a:tailEnd/>
              </a:ln>
            </p:spPr>
            <p:txBody>
              <a:bodyPr>
                <a:prstTxWarp prst="textNoShape">
                  <a:avLst/>
                </a:prstTxWarp>
              </a:bodyPr>
              <a:lstStyle/>
              <a:p>
                <a:endParaRPr lang="en-US"/>
              </a:p>
            </p:txBody>
          </p:sp>
          <p:sp>
            <p:nvSpPr>
              <p:cNvPr id="23669" name="Line 175"/>
              <p:cNvSpPr>
                <a:spLocks noChangeShapeType="1"/>
              </p:cNvSpPr>
              <p:nvPr/>
            </p:nvSpPr>
            <p:spPr bwMode="auto">
              <a:xfrm flipV="1">
                <a:off x="3193" y="3226"/>
                <a:ext cx="1" cy="119"/>
              </a:xfrm>
              <a:prstGeom prst="line">
                <a:avLst/>
              </a:prstGeom>
              <a:noFill/>
              <a:ln w="15875">
                <a:solidFill>
                  <a:srgbClr val="0000D4"/>
                </a:solidFill>
                <a:round/>
                <a:headEnd/>
                <a:tailEnd/>
              </a:ln>
            </p:spPr>
            <p:txBody>
              <a:bodyPr>
                <a:prstTxWarp prst="textNoShape">
                  <a:avLst/>
                </a:prstTxWarp>
              </a:bodyPr>
              <a:lstStyle/>
              <a:p>
                <a:endParaRPr lang="en-US"/>
              </a:p>
            </p:txBody>
          </p:sp>
          <p:sp>
            <p:nvSpPr>
              <p:cNvPr id="23670" name="Line 176"/>
              <p:cNvSpPr>
                <a:spLocks noChangeShapeType="1"/>
              </p:cNvSpPr>
              <p:nvPr/>
            </p:nvSpPr>
            <p:spPr bwMode="auto">
              <a:xfrm>
                <a:off x="3149" y="3226"/>
                <a:ext cx="91" cy="1"/>
              </a:xfrm>
              <a:prstGeom prst="line">
                <a:avLst/>
              </a:prstGeom>
              <a:noFill/>
              <a:ln w="15875">
                <a:solidFill>
                  <a:srgbClr val="0000D4"/>
                </a:solidFill>
                <a:round/>
                <a:headEnd/>
                <a:tailEnd/>
              </a:ln>
            </p:spPr>
            <p:txBody>
              <a:bodyPr>
                <a:prstTxWarp prst="textNoShape">
                  <a:avLst/>
                </a:prstTxWarp>
              </a:bodyPr>
              <a:lstStyle/>
              <a:p>
                <a:endParaRPr lang="en-US"/>
              </a:p>
            </p:txBody>
          </p:sp>
        </p:grpSp>
      </p:grpSp>
      <p:sp>
        <p:nvSpPr>
          <p:cNvPr id="23605" name="Rectangle 177"/>
          <p:cNvSpPr>
            <a:spLocks noChangeArrowheads="1"/>
          </p:cNvSpPr>
          <p:nvPr/>
        </p:nvSpPr>
        <p:spPr bwMode="auto">
          <a:xfrm>
            <a:off x="3498850" y="4556125"/>
            <a:ext cx="73025" cy="73025"/>
          </a:xfrm>
          <a:prstGeom prst="rect">
            <a:avLst/>
          </a:prstGeom>
          <a:blipFill dpi="0" rotWithShape="0">
            <a:blip/>
            <a:srcRect/>
            <a:tile tx="0" ty="0" sx="100000" sy="100000" flip="none" algn="tl"/>
          </a:blipFill>
          <a:ln w="15875">
            <a:solidFill>
              <a:srgbClr val="000000"/>
            </a:solidFill>
            <a:miter lim="800000"/>
            <a:headEnd/>
            <a:tailEnd/>
          </a:ln>
        </p:spPr>
        <p:txBody>
          <a:bodyPr>
            <a:prstTxWarp prst="textNoShape">
              <a:avLst/>
            </a:prstTxWarp>
          </a:bodyPr>
          <a:lstStyle/>
          <a:p>
            <a:endParaRPr lang="en-US"/>
          </a:p>
        </p:txBody>
      </p:sp>
      <p:sp>
        <p:nvSpPr>
          <p:cNvPr id="753842" name="Rectangle 178"/>
          <p:cNvSpPr>
            <a:spLocks noChangeArrowheads="1"/>
          </p:cNvSpPr>
          <p:nvPr/>
        </p:nvSpPr>
        <p:spPr bwMode="auto">
          <a:xfrm>
            <a:off x="3617913" y="4532313"/>
            <a:ext cx="936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843" name="Rectangle 179"/>
          <p:cNvSpPr>
            <a:spLocks noChangeArrowheads="1"/>
          </p:cNvSpPr>
          <p:nvPr/>
        </p:nvSpPr>
        <p:spPr bwMode="auto">
          <a:xfrm>
            <a:off x="3702050" y="4532313"/>
            <a:ext cx="1190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w</a:t>
            </a:r>
            <a:endParaRPr lang="en-US" sz="2800">
              <a:effectLst>
                <a:outerShdw blurRad="38100" dist="38100" dir="2700000" algn="tl">
                  <a:srgbClr val="FFFFFF"/>
                </a:outerShdw>
              </a:effectLst>
              <a:latin typeface="Palatino" charset="0"/>
            </a:endParaRPr>
          </a:p>
        </p:txBody>
      </p:sp>
      <p:sp>
        <p:nvSpPr>
          <p:cNvPr id="753844" name="Rectangle 180"/>
          <p:cNvSpPr>
            <a:spLocks noChangeArrowheads="1"/>
          </p:cNvSpPr>
          <p:nvPr/>
        </p:nvSpPr>
        <p:spPr bwMode="auto">
          <a:xfrm>
            <a:off x="3810000" y="4532313"/>
            <a:ext cx="936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o</a:t>
            </a:r>
            <a:endParaRPr lang="en-US" sz="2800">
              <a:effectLst>
                <a:outerShdw blurRad="38100" dist="38100" dir="2700000" algn="tl">
                  <a:srgbClr val="FFFFFF"/>
                </a:outerShdw>
              </a:effectLst>
              <a:latin typeface="Palatino" charset="0"/>
            </a:endParaRPr>
          </a:p>
        </p:txBody>
      </p:sp>
      <p:sp>
        <p:nvSpPr>
          <p:cNvPr id="753845" name="Rectangle 181"/>
          <p:cNvSpPr>
            <a:spLocks noChangeArrowheads="1"/>
          </p:cNvSpPr>
          <p:nvPr/>
        </p:nvSpPr>
        <p:spPr bwMode="auto">
          <a:xfrm>
            <a:off x="3897313" y="4532313"/>
            <a:ext cx="428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 </a:t>
            </a:r>
            <a:endParaRPr lang="en-US" sz="2800">
              <a:effectLst>
                <a:outerShdw blurRad="38100" dist="38100" dir="2700000" algn="tl">
                  <a:srgbClr val="FFFFFF"/>
                </a:outerShdw>
              </a:effectLst>
              <a:latin typeface="Palatino" charset="0"/>
            </a:endParaRPr>
          </a:p>
        </p:txBody>
      </p:sp>
      <p:sp>
        <p:nvSpPr>
          <p:cNvPr id="753846" name="Rectangle 182"/>
          <p:cNvSpPr>
            <a:spLocks noChangeArrowheads="1"/>
          </p:cNvSpPr>
          <p:nvPr/>
        </p:nvSpPr>
        <p:spPr bwMode="auto">
          <a:xfrm>
            <a:off x="3937000" y="4532313"/>
            <a:ext cx="109538"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C</a:t>
            </a:r>
            <a:endParaRPr lang="en-US" sz="2800">
              <a:effectLst>
                <a:outerShdw blurRad="38100" dist="38100" dir="2700000" algn="tl">
                  <a:srgbClr val="FFFFFF"/>
                </a:outerShdw>
              </a:effectLst>
              <a:latin typeface="Palatino" charset="0"/>
            </a:endParaRPr>
          </a:p>
        </p:txBody>
      </p:sp>
      <p:sp>
        <p:nvSpPr>
          <p:cNvPr id="753847" name="Rectangle 183"/>
          <p:cNvSpPr>
            <a:spLocks noChangeArrowheads="1"/>
          </p:cNvSpPr>
          <p:nvPr/>
        </p:nvSpPr>
        <p:spPr bwMode="auto">
          <a:xfrm>
            <a:off x="4037013" y="4532313"/>
            <a:ext cx="936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o</a:t>
            </a:r>
            <a:endParaRPr lang="en-US" sz="2800">
              <a:effectLst>
                <a:outerShdw blurRad="38100" dist="38100" dir="2700000" algn="tl">
                  <a:srgbClr val="FFFFFF"/>
                </a:outerShdw>
              </a:effectLst>
              <a:latin typeface="Palatino" charset="0"/>
            </a:endParaRPr>
          </a:p>
        </p:txBody>
      </p:sp>
      <p:sp>
        <p:nvSpPr>
          <p:cNvPr id="753848" name="Rectangle 184"/>
          <p:cNvSpPr>
            <a:spLocks noChangeArrowheads="1"/>
          </p:cNvSpPr>
          <p:nvPr/>
        </p:nvSpPr>
        <p:spPr bwMode="auto">
          <a:xfrm>
            <a:off x="4121150" y="4532313"/>
            <a:ext cx="134938"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m</a:t>
            </a:r>
            <a:endParaRPr lang="en-US" sz="2800">
              <a:effectLst>
                <a:outerShdw blurRad="38100" dist="38100" dir="2700000" algn="tl">
                  <a:srgbClr val="FFFFFF"/>
                </a:outerShdw>
              </a:effectLst>
              <a:latin typeface="Palatino" charset="0"/>
            </a:endParaRPr>
          </a:p>
        </p:txBody>
      </p:sp>
      <p:sp>
        <p:nvSpPr>
          <p:cNvPr id="753849" name="Rectangle 185"/>
          <p:cNvSpPr>
            <a:spLocks noChangeArrowheads="1"/>
          </p:cNvSpPr>
          <p:nvPr/>
        </p:nvSpPr>
        <p:spPr bwMode="auto">
          <a:xfrm>
            <a:off x="4248150" y="4532313"/>
            <a:ext cx="936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p</a:t>
            </a:r>
            <a:endParaRPr lang="en-US" sz="2800">
              <a:effectLst>
                <a:outerShdw blurRad="38100" dist="38100" dir="2700000" algn="tl">
                  <a:srgbClr val="FFFFFF"/>
                </a:outerShdw>
              </a:effectLst>
              <a:latin typeface="Palatino" charset="0"/>
            </a:endParaRPr>
          </a:p>
        </p:txBody>
      </p:sp>
      <p:sp>
        <p:nvSpPr>
          <p:cNvPr id="753850" name="Rectangle 186"/>
          <p:cNvSpPr>
            <a:spLocks noChangeArrowheads="1"/>
          </p:cNvSpPr>
          <p:nvPr/>
        </p:nvSpPr>
        <p:spPr bwMode="auto">
          <a:xfrm>
            <a:off x="4332288" y="4532313"/>
            <a:ext cx="84137"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a</a:t>
            </a:r>
            <a:endParaRPr lang="en-US" sz="2800">
              <a:effectLst>
                <a:outerShdw blurRad="38100" dist="38100" dir="2700000" algn="tl">
                  <a:srgbClr val="FFFFFF"/>
                </a:outerShdw>
              </a:effectLst>
              <a:latin typeface="Palatino" charset="0"/>
            </a:endParaRPr>
          </a:p>
        </p:txBody>
      </p:sp>
      <p:sp>
        <p:nvSpPr>
          <p:cNvPr id="753851" name="Rectangle 187"/>
          <p:cNvSpPr>
            <a:spLocks noChangeArrowheads="1"/>
          </p:cNvSpPr>
          <p:nvPr/>
        </p:nvSpPr>
        <p:spPr bwMode="auto">
          <a:xfrm>
            <a:off x="4408488" y="4532313"/>
            <a:ext cx="508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852" name="Rectangle 188"/>
          <p:cNvSpPr>
            <a:spLocks noChangeArrowheads="1"/>
          </p:cNvSpPr>
          <p:nvPr/>
        </p:nvSpPr>
        <p:spPr bwMode="auto">
          <a:xfrm>
            <a:off x="4456113" y="4532313"/>
            <a:ext cx="428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i</a:t>
            </a:r>
            <a:endParaRPr lang="en-US" sz="2800">
              <a:effectLst>
                <a:outerShdw blurRad="38100" dist="38100" dir="2700000" algn="tl">
                  <a:srgbClr val="FFFFFF"/>
                </a:outerShdw>
              </a:effectLst>
              <a:latin typeface="Palatino" charset="0"/>
            </a:endParaRPr>
          </a:p>
        </p:txBody>
      </p:sp>
      <p:sp>
        <p:nvSpPr>
          <p:cNvPr id="753853" name="Rectangle 189"/>
          <p:cNvSpPr>
            <a:spLocks noChangeArrowheads="1"/>
          </p:cNvSpPr>
          <p:nvPr/>
        </p:nvSpPr>
        <p:spPr bwMode="auto">
          <a:xfrm>
            <a:off x="4495800" y="4532313"/>
            <a:ext cx="936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b</a:t>
            </a:r>
            <a:endParaRPr lang="en-US" sz="2800">
              <a:effectLst>
                <a:outerShdw blurRad="38100" dist="38100" dir="2700000" algn="tl">
                  <a:srgbClr val="FFFFFF"/>
                </a:outerShdw>
              </a:effectLst>
              <a:latin typeface="Palatino" charset="0"/>
            </a:endParaRPr>
          </a:p>
        </p:txBody>
      </p:sp>
      <p:sp>
        <p:nvSpPr>
          <p:cNvPr id="753854" name="Rectangle 190"/>
          <p:cNvSpPr>
            <a:spLocks noChangeArrowheads="1"/>
          </p:cNvSpPr>
          <p:nvPr/>
        </p:nvSpPr>
        <p:spPr bwMode="auto">
          <a:xfrm>
            <a:off x="4579938" y="4532313"/>
            <a:ext cx="428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l</a:t>
            </a:r>
            <a:endParaRPr lang="en-US" sz="2800">
              <a:effectLst>
                <a:outerShdw blurRad="38100" dist="38100" dir="2700000" algn="tl">
                  <a:srgbClr val="FFFFFF"/>
                </a:outerShdw>
              </a:effectLst>
              <a:latin typeface="Palatino" charset="0"/>
            </a:endParaRPr>
          </a:p>
        </p:txBody>
      </p:sp>
      <p:sp>
        <p:nvSpPr>
          <p:cNvPr id="753855" name="Rectangle 191"/>
          <p:cNvSpPr>
            <a:spLocks noChangeArrowheads="1"/>
          </p:cNvSpPr>
          <p:nvPr/>
        </p:nvSpPr>
        <p:spPr bwMode="auto">
          <a:xfrm>
            <a:off x="4619625" y="4532313"/>
            <a:ext cx="84138"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856" name="Rectangle 192"/>
          <p:cNvSpPr>
            <a:spLocks noChangeArrowheads="1"/>
          </p:cNvSpPr>
          <p:nvPr/>
        </p:nvSpPr>
        <p:spPr bwMode="auto">
          <a:xfrm>
            <a:off x="4700588" y="4532313"/>
            <a:ext cx="42862"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 </a:t>
            </a:r>
            <a:endParaRPr lang="en-US" sz="2800">
              <a:effectLst>
                <a:outerShdw blurRad="38100" dist="38100" dir="2700000" algn="tl">
                  <a:srgbClr val="FFFFFF"/>
                </a:outerShdw>
              </a:effectLst>
              <a:latin typeface="Palatino" charset="0"/>
            </a:endParaRPr>
          </a:p>
        </p:txBody>
      </p:sp>
      <p:sp>
        <p:nvSpPr>
          <p:cNvPr id="753857" name="Rectangle 193"/>
          <p:cNvSpPr>
            <a:spLocks noChangeArrowheads="1"/>
          </p:cNvSpPr>
          <p:nvPr/>
        </p:nvSpPr>
        <p:spPr bwMode="auto">
          <a:xfrm>
            <a:off x="4740275" y="4532313"/>
            <a:ext cx="936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858" name="Rectangle 194"/>
          <p:cNvSpPr>
            <a:spLocks noChangeArrowheads="1"/>
          </p:cNvSpPr>
          <p:nvPr/>
        </p:nvSpPr>
        <p:spPr bwMode="auto">
          <a:xfrm>
            <a:off x="4824413" y="4532313"/>
            <a:ext cx="84137"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a</a:t>
            </a:r>
            <a:endParaRPr lang="en-US" sz="2800">
              <a:effectLst>
                <a:outerShdw blurRad="38100" dist="38100" dir="2700000" algn="tl">
                  <a:srgbClr val="FFFFFF"/>
                </a:outerShdw>
              </a:effectLst>
              <a:latin typeface="Palatino" charset="0"/>
            </a:endParaRPr>
          </a:p>
        </p:txBody>
      </p:sp>
      <p:sp>
        <p:nvSpPr>
          <p:cNvPr id="753859" name="Rectangle 195"/>
          <p:cNvSpPr>
            <a:spLocks noChangeArrowheads="1"/>
          </p:cNvSpPr>
          <p:nvPr/>
        </p:nvSpPr>
        <p:spPr bwMode="auto">
          <a:xfrm>
            <a:off x="4900613" y="4532313"/>
            <a:ext cx="58737"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r</a:t>
            </a:r>
            <a:endParaRPr lang="en-US" sz="2800">
              <a:effectLst>
                <a:outerShdw blurRad="38100" dist="38100" dir="2700000" algn="tl">
                  <a:srgbClr val="FFFFFF"/>
                </a:outerShdw>
              </a:effectLst>
              <a:latin typeface="Palatino" charset="0"/>
            </a:endParaRPr>
          </a:p>
        </p:txBody>
      </p:sp>
      <p:sp>
        <p:nvSpPr>
          <p:cNvPr id="753860" name="Rectangle 196"/>
          <p:cNvSpPr>
            <a:spLocks noChangeArrowheads="1"/>
          </p:cNvSpPr>
          <p:nvPr/>
        </p:nvSpPr>
        <p:spPr bwMode="auto">
          <a:xfrm>
            <a:off x="4956175" y="4532313"/>
            <a:ext cx="93663"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g</a:t>
            </a:r>
            <a:endParaRPr lang="en-US" sz="2800">
              <a:effectLst>
                <a:outerShdw blurRad="38100" dist="38100" dir="2700000" algn="tl">
                  <a:srgbClr val="FFFFFF"/>
                </a:outerShdw>
              </a:effectLst>
              <a:latin typeface="Palatino" charset="0"/>
            </a:endParaRPr>
          </a:p>
        </p:txBody>
      </p:sp>
      <p:sp>
        <p:nvSpPr>
          <p:cNvPr id="753861" name="Rectangle 197"/>
          <p:cNvSpPr>
            <a:spLocks noChangeArrowheads="1"/>
          </p:cNvSpPr>
          <p:nvPr/>
        </p:nvSpPr>
        <p:spPr bwMode="auto">
          <a:xfrm>
            <a:off x="5040313" y="4532313"/>
            <a:ext cx="84137"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862" name="Rectangle 198"/>
          <p:cNvSpPr>
            <a:spLocks noChangeArrowheads="1"/>
          </p:cNvSpPr>
          <p:nvPr/>
        </p:nvSpPr>
        <p:spPr bwMode="auto">
          <a:xfrm>
            <a:off x="5119688" y="4532313"/>
            <a:ext cx="50800"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863" name="Rectangle 199"/>
          <p:cNvSpPr>
            <a:spLocks noChangeArrowheads="1"/>
          </p:cNvSpPr>
          <p:nvPr/>
        </p:nvSpPr>
        <p:spPr bwMode="auto">
          <a:xfrm>
            <a:off x="5167313" y="4532313"/>
            <a:ext cx="84137" cy="1825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200" b="1">
                <a:solidFill>
                  <a:srgbClr val="000000"/>
                </a:solidFill>
                <a:latin typeface="Helvetica" charset="0"/>
              </a:rPr>
              <a:t>s</a:t>
            </a:r>
            <a:endParaRPr lang="en-US" sz="2800">
              <a:effectLst>
                <a:outerShdw blurRad="38100" dist="38100" dir="2700000" algn="tl">
                  <a:srgbClr val="FFFFFF"/>
                </a:outerShdw>
              </a:effectLst>
              <a:latin typeface="Palatino" charset="0"/>
            </a:endParaRPr>
          </a:p>
        </p:txBody>
      </p:sp>
      <p:sp>
        <p:nvSpPr>
          <p:cNvPr id="753864" name="Rectangle 200"/>
          <p:cNvSpPr>
            <a:spLocks noChangeArrowheads="1"/>
          </p:cNvSpPr>
          <p:nvPr/>
        </p:nvSpPr>
        <p:spPr bwMode="auto">
          <a:xfrm>
            <a:off x="2865438" y="4054475"/>
            <a:ext cx="119062"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865" name="Rectangle 201"/>
          <p:cNvSpPr>
            <a:spLocks noChangeArrowheads="1"/>
          </p:cNvSpPr>
          <p:nvPr/>
        </p:nvSpPr>
        <p:spPr bwMode="auto">
          <a:xfrm>
            <a:off x="2986088"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y</a:t>
            </a:r>
            <a:endParaRPr lang="en-US" sz="2800">
              <a:effectLst>
                <a:outerShdw blurRad="38100" dist="38100" dir="2700000" algn="tl">
                  <a:srgbClr val="FFFFFF"/>
                </a:outerShdw>
              </a:effectLst>
              <a:latin typeface="Palatino" charset="0"/>
            </a:endParaRPr>
          </a:p>
        </p:txBody>
      </p:sp>
      <p:sp>
        <p:nvSpPr>
          <p:cNvPr id="753866" name="Rectangle 202"/>
          <p:cNvSpPr>
            <a:spLocks noChangeArrowheads="1"/>
          </p:cNvSpPr>
          <p:nvPr/>
        </p:nvSpPr>
        <p:spPr bwMode="auto">
          <a:xfrm>
            <a:off x="3081338"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867" name="Rectangle 203"/>
          <p:cNvSpPr>
            <a:spLocks noChangeArrowheads="1"/>
          </p:cNvSpPr>
          <p:nvPr/>
        </p:nvSpPr>
        <p:spPr bwMode="auto">
          <a:xfrm>
            <a:off x="3197225" y="4054475"/>
            <a:ext cx="49213"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 </a:t>
            </a:r>
            <a:endParaRPr lang="en-US" sz="2800">
              <a:effectLst>
                <a:outerShdw blurRad="38100" dist="38100" dir="2700000" algn="tl">
                  <a:srgbClr val="FFFFFF"/>
                </a:outerShdw>
              </a:effectLst>
              <a:latin typeface="Palatino" charset="0"/>
            </a:endParaRPr>
          </a:p>
        </p:txBody>
      </p:sp>
      <p:sp>
        <p:nvSpPr>
          <p:cNvPr id="753868" name="Rectangle 204"/>
          <p:cNvSpPr>
            <a:spLocks noChangeArrowheads="1"/>
          </p:cNvSpPr>
          <p:nvPr/>
        </p:nvSpPr>
        <p:spPr bwMode="auto">
          <a:xfrm>
            <a:off x="3192463" y="4054475"/>
            <a:ext cx="158750"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m</a:t>
            </a:r>
            <a:endParaRPr lang="en-US" sz="2800">
              <a:effectLst>
                <a:outerShdw blurRad="38100" dist="38100" dir="2700000" algn="tl">
                  <a:srgbClr val="FFFFFF"/>
                </a:outerShdw>
              </a:effectLst>
              <a:latin typeface="Palatino" charset="0"/>
            </a:endParaRPr>
          </a:p>
        </p:txBody>
      </p:sp>
      <p:sp>
        <p:nvSpPr>
          <p:cNvPr id="753869" name="Rectangle 205"/>
          <p:cNvSpPr>
            <a:spLocks noChangeArrowheads="1"/>
          </p:cNvSpPr>
          <p:nvPr/>
        </p:nvSpPr>
        <p:spPr bwMode="auto">
          <a:xfrm>
            <a:off x="3365500" y="4054475"/>
            <a:ext cx="107950"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o</a:t>
            </a:r>
            <a:endParaRPr lang="en-US" sz="2800">
              <a:effectLst>
                <a:outerShdw blurRad="38100" dist="38100" dir="2700000" algn="tl">
                  <a:srgbClr val="FFFFFF"/>
                </a:outerShdw>
              </a:effectLst>
              <a:latin typeface="Palatino" charset="0"/>
            </a:endParaRPr>
          </a:p>
        </p:txBody>
      </p:sp>
      <p:sp>
        <p:nvSpPr>
          <p:cNvPr id="753870" name="Rectangle 206"/>
          <p:cNvSpPr>
            <a:spLocks noChangeArrowheads="1"/>
          </p:cNvSpPr>
          <p:nvPr/>
        </p:nvSpPr>
        <p:spPr bwMode="auto">
          <a:xfrm>
            <a:off x="3476625"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v</a:t>
            </a:r>
            <a:endParaRPr lang="en-US" sz="2800">
              <a:effectLst>
                <a:outerShdw blurRad="38100" dist="38100" dir="2700000" algn="tl">
                  <a:srgbClr val="FFFFFF"/>
                </a:outerShdw>
              </a:effectLst>
              <a:latin typeface="Palatino" charset="0"/>
            </a:endParaRPr>
          </a:p>
        </p:txBody>
      </p:sp>
      <p:sp>
        <p:nvSpPr>
          <p:cNvPr id="753871" name="Rectangle 207"/>
          <p:cNvSpPr>
            <a:spLocks noChangeArrowheads="1"/>
          </p:cNvSpPr>
          <p:nvPr/>
        </p:nvSpPr>
        <p:spPr bwMode="auto">
          <a:xfrm>
            <a:off x="3568700"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872" name="Rectangle 208"/>
          <p:cNvSpPr>
            <a:spLocks noChangeArrowheads="1"/>
          </p:cNvSpPr>
          <p:nvPr/>
        </p:nvSpPr>
        <p:spPr bwMode="auto">
          <a:xfrm>
            <a:off x="3632200" y="4054475"/>
            <a:ext cx="158750"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m</a:t>
            </a:r>
            <a:endParaRPr lang="en-US" sz="2800">
              <a:effectLst>
                <a:outerShdw blurRad="38100" dist="38100" dir="2700000" algn="tl">
                  <a:srgbClr val="FFFFFF"/>
                </a:outerShdw>
              </a:effectLst>
              <a:latin typeface="Palatino" charset="0"/>
            </a:endParaRPr>
          </a:p>
        </p:txBody>
      </p:sp>
      <p:sp>
        <p:nvSpPr>
          <p:cNvPr id="753873" name="Rectangle 209"/>
          <p:cNvSpPr>
            <a:spLocks noChangeArrowheads="1"/>
          </p:cNvSpPr>
          <p:nvPr/>
        </p:nvSpPr>
        <p:spPr bwMode="auto">
          <a:xfrm>
            <a:off x="3813175"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874" name="Rectangle 210"/>
          <p:cNvSpPr>
            <a:spLocks noChangeArrowheads="1"/>
          </p:cNvSpPr>
          <p:nvPr/>
        </p:nvSpPr>
        <p:spPr bwMode="auto">
          <a:xfrm>
            <a:off x="3900488" y="4054475"/>
            <a:ext cx="107950"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n</a:t>
            </a:r>
            <a:endParaRPr lang="en-US" sz="2800">
              <a:effectLst>
                <a:outerShdw blurRad="38100" dist="38100" dir="2700000" algn="tl">
                  <a:srgbClr val="FFFFFF"/>
                </a:outerShdw>
              </a:effectLst>
              <a:latin typeface="Palatino" charset="0"/>
            </a:endParaRPr>
          </a:p>
        </p:txBody>
      </p:sp>
      <p:sp>
        <p:nvSpPr>
          <p:cNvPr id="753875" name="Rectangle 211"/>
          <p:cNvSpPr>
            <a:spLocks noChangeArrowheads="1"/>
          </p:cNvSpPr>
          <p:nvPr/>
        </p:nvSpPr>
        <p:spPr bwMode="auto">
          <a:xfrm>
            <a:off x="4030663" y="4054475"/>
            <a:ext cx="58737"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876" name="Rectangle 212"/>
          <p:cNvSpPr>
            <a:spLocks noChangeArrowheads="1"/>
          </p:cNvSpPr>
          <p:nvPr/>
        </p:nvSpPr>
        <p:spPr bwMode="auto">
          <a:xfrm>
            <a:off x="4087813" y="4054475"/>
            <a:ext cx="49212"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 </a:t>
            </a:r>
            <a:endParaRPr lang="en-US" sz="2800">
              <a:effectLst>
                <a:outerShdw blurRad="38100" dist="38100" dir="2700000" algn="tl">
                  <a:srgbClr val="FFFFFF"/>
                </a:outerShdw>
              </a:effectLst>
              <a:latin typeface="Palatino" charset="0"/>
            </a:endParaRPr>
          </a:p>
        </p:txBody>
      </p:sp>
      <p:sp>
        <p:nvSpPr>
          <p:cNvPr id="753877" name="Rectangle 213"/>
          <p:cNvSpPr>
            <a:spLocks noChangeArrowheads="1"/>
          </p:cNvSpPr>
          <p:nvPr/>
        </p:nvSpPr>
        <p:spPr bwMode="auto">
          <a:xfrm>
            <a:off x="4135438" y="4054475"/>
            <a:ext cx="49212"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l</a:t>
            </a:r>
            <a:endParaRPr lang="en-US" sz="2800">
              <a:effectLst>
                <a:outerShdw blurRad="38100" dist="38100" dir="2700000" algn="tl">
                  <a:srgbClr val="FFFFFF"/>
                </a:outerShdw>
              </a:effectLst>
              <a:latin typeface="Palatino" charset="0"/>
            </a:endParaRPr>
          </a:p>
        </p:txBody>
      </p:sp>
      <p:sp>
        <p:nvSpPr>
          <p:cNvPr id="753878" name="Rectangle 214"/>
          <p:cNvSpPr>
            <a:spLocks noChangeArrowheads="1"/>
          </p:cNvSpPr>
          <p:nvPr/>
        </p:nvSpPr>
        <p:spPr bwMode="auto">
          <a:xfrm>
            <a:off x="4159250"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a</a:t>
            </a:r>
            <a:endParaRPr lang="en-US" sz="2800">
              <a:effectLst>
                <a:outerShdw blurRad="38100" dist="38100" dir="2700000" algn="tl">
                  <a:srgbClr val="FFFFFF"/>
                </a:outerShdw>
              </a:effectLst>
              <a:latin typeface="Palatino" charset="0"/>
            </a:endParaRPr>
          </a:p>
        </p:txBody>
      </p:sp>
      <p:sp>
        <p:nvSpPr>
          <p:cNvPr id="753879" name="Rectangle 215"/>
          <p:cNvSpPr>
            <a:spLocks noChangeArrowheads="1"/>
          </p:cNvSpPr>
          <p:nvPr/>
        </p:nvSpPr>
        <p:spPr bwMode="auto">
          <a:xfrm>
            <a:off x="4276725" y="4054475"/>
            <a:ext cx="58738"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880" name="Rectangle 216"/>
          <p:cNvSpPr>
            <a:spLocks noChangeArrowheads="1"/>
          </p:cNvSpPr>
          <p:nvPr/>
        </p:nvSpPr>
        <p:spPr bwMode="auto">
          <a:xfrm>
            <a:off x="4310063"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881" name="Rectangle 217"/>
          <p:cNvSpPr>
            <a:spLocks noChangeArrowheads="1"/>
          </p:cNvSpPr>
          <p:nvPr/>
        </p:nvSpPr>
        <p:spPr bwMode="auto">
          <a:xfrm>
            <a:off x="4397375" y="4054475"/>
            <a:ext cx="107950"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n</a:t>
            </a:r>
            <a:endParaRPr lang="en-US" sz="2800">
              <a:effectLst>
                <a:outerShdw blurRad="38100" dist="38100" dir="2700000" algn="tl">
                  <a:srgbClr val="FFFFFF"/>
                </a:outerShdw>
              </a:effectLst>
              <a:latin typeface="Palatino" charset="0"/>
            </a:endParaRPr>
          </a:p>
        </p:txBody>
      </p:sp>
      <p:sp>
        <p:nvSpPr>
          <p:cNvPr id="753882" name="Rectangle 218"/>
          <p:cNvSpPr>
            <a:spLocks noChangeArrowheads="1"/>
          </p:cNvSpPr>
          <p:nvPr/>
        </p:nvSpPr>
        <p:spPr bwMode="auto">
          <a:xfrm>
            <a:off x="4506913"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c</a:t>
            </a:r>
            <a:endParaRPr lang="en-US" sz="2800">
              <a:effectLst>
                <a:outerShdw blurRad="38100" dist="38100" dir="2700000" algn="tl">
                  <a:srgbClr val="FFFFFF"/>
                </a:outerShdw>
              </a:effectLst>
              <a:latin typeface="Palatino" charset="0"/>
            </a:endParaRPr>
          </a:p>
        </p:txBody>
      </p:sp>
      <p:sp>
        <p:nvSpPr>
          <p:cNvPr id="753883" name="Rectangle 219"/>
          <p:cNvSpPr>
            <a:spLocks noChangeArrowheads="1"/>
          </p:cNvSpPr>
          <p:nvPr/>
        </p:nvSpPr>
        <p:spPr bwMode="auto">
          <a:xfrm>
            <a:off x="4622800" y="4054475"/>
            <a:ext cx="49213"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i</a:t>
            </a:r>
            <a:endParaRPr lang="en-US" sz="2800">
              <a:effectLst>
                <a:outerShdw blurRad="38100" dist="38100" dir="2700000" algn="tl">
                  <a:srgbClr val="FFFFFF"/>
                </a:outerShdw>
              </a:effectLst>
              <a:latin typeface="Palatino" charset="0"/>
            </a:endParaRPr>
          </a:p>
        </p:txBody>
      </p:sp>
      <p:sp>
        <p:nvSpPr>
          <p:cNvPr id="753884" name="Rectangle 220"/>
          <p:cNvSpPr>
            <a:spLocks noChangeArrowheads="1"/>
          </p:cNvSpPr>
          <p:nvPr/>
        </p:nvSpPr>
        <p:spPr bwMode="auto">
          <a:xfrm>
            <a:off x="4646613"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885" name="Rectangle 221"/>
          <p:cNvSpPr>
            <a:spLocks noChangeArrowheads="1"/>
          </p:cNvSpPr>
          <p:nvPr/>
        </p:nvSpPr>
        <p:spPr bwMode="auto">
          <a:xfrm>
            <a:off x="4738688"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s</a:t>
            </a:r>
            <a:endParaRPr lang="en-US" sz="2800">
              <a:effectLst>
                <a:outerShdw blurRad="38100" dist="38100" dir="2700000" algn="tl">
                  <a:srgbClr val="FFFFFF"/>
                </a:outerShdw>
              </a:effectLst>
              <a:latin typeface="Palatino" charset="0"/>
            </a:endParaRPr>
          </a:p>
        </p:txBody>
      </p:sp>
      <p:sp>
        <p:nvSpPr>
          <p:cNvPr id="753886" name="Rectangle 222"/>
          <p:cNvSpPr>
            <a:spLocks noChangeArrowheads="1"/>
          </p:cNvSpPr>
          <p:nvPr/>
        </p:nvSpPr>
        <p:spPr bwMode="auto">
          <a:xfrm>
            <a:off x="4854575" y="4054475"/>
            <a:ext cx="49213"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 </a:t>
            </a:r>
            <a:endParaRPr lang="en-US" sz="2800">
              <a:effectLst>
                <a:outerShdw blurRad="38100" dist="38100" dir="2700000" algn="tl">
                  <a:srgbClr val="FFFFFF"/>
                </a:outerShdw>
              </a:effectLst>
              <a:latin typeface="Palatino" charset="0"/>
            </a:endParaRPr>
          </a:p>
        </p:txBody>
      </p:sp>
      <p:sp>
        <p:nvSpPr>
          <p:cNvPr id="753887" name="Rectangle 223"/>
          <p:cNvSpPr>
            <a:spLocks noChangeArrowheads="1"/>
          </p:cNvSpPr>
          <p:nvPr/>
        </p:nvSpPr>
        <p:spPr bwMode="auto">
          <a:xfrm>
            <a:off x="4895850" y="4054475"/>
            <a:ext cx="58738"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888" name="Rectangle 224"/>
          <p:cNvSpPr>
            <a:spLocks noChangeArrowheads="1"/>
          </p:cNvSpPr>
          <p:nvPr/>
        </p:nvSpPr>
        <p:spPr bwMode="auto">
          <a:xfrm>
            <a:off x="4924425" y="4054475"/>
            <a:ext cx="107950"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o</a:t>
            </a:r>
            <a:endParaRPr lang="en-US" sz="2800">
              <a:effectLst>
                <a:outerShdw blurRad="38100" dist="38100" dir="2700000" algn="tl">
                  <a:srgbClr val="FFFFFF"/>
                </a:outerShdw>
              </a:effectLst>
              <a:latin typeface="Palatino" charset="0"/>
            </a:endParaRPr>
          </a:p>
        </p:txBody>
      </p:sp>
      <p:sp>
        <p:nvSpPr>
          <p:cNvPr id="753889" name="Rectangle 225"/>
          <p:cNvSpPr>
            <a:spLocks noChangeArrowheads="1"/>
          </p:cNvSpPr>
          <p:nvPr/>
        </p:nvSpPr>
        <p:spPr bwMode="auto">
          <a:xfrm>
            <a:off x="5057775" y="4054475"/>
            <a:ext cx="49213"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 </a:t>
            </a:r>
            <a:endParaRPr lang="en-US" sz="2800">
              <a:effectLst>
                <a:outerShdw blurRad="38100" dist="38100" dir="2700000" algn="tl">
                  <a:srgbClr val="FFFFFF"/>
                </a:outerShdw>
              </a:effectLst>
              <a:latin typeface="Palatino" charset="0"/>
            </a:endParaRPr>
          </a:p>
        </p:txBody>
      </p:sp>
      <p:sp>
        <p:nvSpPr>
          <p:cNvPr id="753890" name="Rectangle 226"/>
          <p:cNvSpPr>
            <a:spLocks noChangeArrowheads="1"/>
          </p:cNvSpPr>
          <p:nvPr/>
        </p:nvSpPr>
        <p:spPr bwMode="auto">
          <a:xfrm>
            <a:off x="5102225" y="4054475"/>
            <a:ext cx="58738"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891" name="Rectangle 227"/>
          <p:cNvSpPr>
            <a:spLocks noChangeArrowheads="1"/>
          </p:cNvSpPr>
          <p:nvPr/>
        </p:nvSpPr>
        <p:spPr bwMode="auto">
          <a:xfrm>
            <a:off x="5135563"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a</a:t>
            </a:r>
            <a:endParaRPr lang="en-US" sz="2800">
              <a:effectLst>
                <a:outerShdw blurRad="38100" dist="38100" dir="2700000" algn="tl">
                  <a:srgbClr val="FFFFFF"/>
                </a:outerShdw>
              </a:effectLst>
              <a:latin typeface="Palatino" charset="0"/>
            </a:endParaRPr>
          </a:p>
        </p:txBody>
      </p:sp>
      <p:sp>
        <p:nvSpPr>
          <p:cNvPr id="753892" name="Rectangle 228"/>
          <p:cNvSpPr>
            <a:spLocks noChangeArrowheads="1"/>
          </p:cNvSpPr>
          <p:nvPr/>
        </p:nvSpPr>
        <p:spPr bwMode="auto">
          <a:xfrm>
            <a:off x="5245100" y="4054475"/>
            <a:ext cx="69850"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r</a:t>
            </a:r>
            <a:endParaRPr lang="en-US" sz="2800">
              <a:effectLst>
                <a:outerShdw blurRad="38100" dist="38100" dir="2700000" algn="tl">
                  <a:srgbClr val="FFFFFF"/>
                </a:outerShdw>
              </a:effectLst>
              <a:latin typeface="Palatino" charset="0"/>
            </a:endParaRPr>
          </a:p>
        </p:txBody>
      </p:sp>
      <p:sp>
        <p:nvSpPr>
          <p:cNvPr id="753893" name="Rectangle 229"/>
          <p:cNvSpPr>
            <a:spLocks noChangeArrowheads="1"/>
          </p:cNvSpPr>
          <p:nvPr/>
        </p:nvSpPr>
        <p:spPr bwMode="auto">
          <a:xfrm>
            <a:off x="5289550" y="4054475"/>
            <a:ext cx="107950"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g</a:t>
            </a:r>
            <a:endParaRPr lang="en-US" sz="2800">
              <a:effectLst>
                <a:outerShdw blurRad="38100" dist="38100" dir="2700000" algn="tl">
                  <a:srgbClr val="FFFFFF"/>
                </a:outerShdw>
              </a:effectLst>
              <a:latin typeface="Palatino" charset="0"/>
            </a:endParaRPr>
          </a:p>
        </p:txBody>
      </p:sp>
      <p:sp>
        <p:nvSpPr>
          <p:cNvPr id="753894" name="Rectangle 230"/>
          <p:cNvSpPr>
            <a:spLocks noChangeArrowheads="1"/>
          </p:cNvSpPr>
          <p:nvPr/>
        </p:nvSpPr>
        <p:spPr bwMode="auto">
          <a:xfrm>
            <a:off x="5399088" y="4054475"/>
            <a:ext cx="98425"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e</a:t>
            </a:r>
            <a:endParaRPr lang="en-US" sz="2800">
              <a:effectLst>
                <a:outerShdw blurRad="38100" dist="38100" dir="2700000" algn="tl">
                  <a:srgbClr val="FFFFFF"/>
                </a:outerShdw>
              </a:effectLst>
              <a:latin typeface="Palatino" charset="0"/>
            </a:endParaRPr>
          </a:p>
        </p:txBody>
      </p:sp>
      <p:sp>
        <p:nvSpPr>
          <p:cNvPr id="753895" name="Rectangle 231"/>
          <p:cNvSpPr>
            <a:spLocks noChangeArrowheads="1"/>
          </p:cNvSpPr>
          <p:nvPr/>
        </p:nvSpPr>
        <p:spPr bwMode="auto">
          <a:xfrm>
            <a:off x="5511800" y="4054475"/>
            <a:ext cx="58738" cy="212725"/>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400" b="1">
                <a:solidFill>
                  <a:srgbClr val="000000"/>
                </a:solidFill>
                <a:latin typeface="Helvetica" charset="0"/>
              </a:rPr>
              <a:t>t</a:t>
            </a:r>
            <a:endParaRPr lang="en-US" sz="2800">
              <a:effectLst>
                <a:outerShdw blurRad="38100" dist="38100" dir="2700000" algn="tl">
                  <a:srgbClr val="FFFFFF"/>
                </a:outerShdw>
              </a:effectLst>
              <a:latin typeface="Palatino" charset="0"/>
            </a:endParaRPr>
          </a:p>
        </p:txBody>
      </p:sp>
      <p:sp>
        <p:nvSpPr>
          <p:cNvPr id="753896" name="Rectangle 232"/>
          <p:cNvSpPr>
            <a:spLocks noChangeArrowheads="1"/>
          </p:cNvSpPr>
          <p:nvPr/>
        </p:nvSpPr>
        <p:spPr bwMode="auto">
          <a:xfrm rot="16200000">
            <a:off x="3037681" y="5303045"/>
            <a:ext cx="79375" cy="1063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m</a:t>
            </a:r>
            <a:endParaRPr lang="en-US" sz="2800">
              <a:effectLst>
                <a:outerShdw blurRad="38100" dist="38100" dir="2700000" algn="tl">
                  <a:srgbClr val="FFFFFF"/>
                </a:outerShdw>
              </a:effectLst>
              <a:latin typeface="Palatino" charset="0"/>
            </a:endParaRPr>
          </a:p>
        </p:txBody>
      </p:sp>
      <p:sp>
        <p:nvSpPr>
          <p:cNvPr id="753897" name="Rectangle 233"/>
          <p:cNvSpPr>
            <a:spLocks noChangeArrowheads="1"/>
          </p:cNvSpPr>
          <p:nvPr/>
        </p:nvSpPr>
        <p:spPr bwMode="auto">
          <a:xfrm rot="16200000">
            <a:off x="3128963" y="5319713"/>
            <a:ext cx="49212" cy="106362"/>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700" b="1">
                <a:solidFill>
                  <a:srgbClr val="000000"/>
                </a:solidFill>
                <a:latin typeface="Helvetica" charset="0"/>
              </a:rPr>
              <a:t>s</a:t>
            </a:r>
            <a:endParaRPr lang="en-US" sz="2800">
              <a:effectLst>
                <a:outerShdw blurRad="38100" dist="38100" dir="2700000" algn="tl">
                  <a:srgbClr val="FFFFFF"/>
                </a:outerShdw>
              </a:effectLst>
              <a:latin typeface="Palatino" charset="0"/>
            </a:endParaRPr>
          </a:p>
        </p:txBody>
      </p:sp>
      <p:sp>
        <p:nvSpPr>
          <p:cNvPr id="23662" name="Line 234"/>
          <p:cNvSpPr>
            <a:spLocks noChangeShapeType="1"/>
          </p:cNvSpPr>
          <p:nvPr/>
        </p:nvSpPr>
        <p:spPr bwMode="auto">
          <a:xfrm>
            <a:off x="5257800" y="4648200"/>
            <a:ext cx="685800" cy="0"/>
          </a:xfrm>
          <a:prstGeom prst="line">
            <a:avLst/>
          </a:prstGeom>
          <a:noFill/>
          <a:ln w="12700">
            <a:solidFill>
              <a:srgbClr val="000000"/>
            </a:solidFill>
            <a:round/>
            <a:headEnd/>
            <a:tailEnd type="triangle" w="med" len="med"/>
          </a:ln>
        </p:spPr>
        <p:txBody>
          <a:bodyPr wrap="none" anchor="ctr">
            <a:prstTxWarp prst="textNoShape">
              <a:avLst/>
            </a:prstTxWarp>
          </a:bodyPr>
          <a:lstStyle/>
          <a:p>
            <a:endParaRPr lang="en-US"/>
          </a:p>
        </p:txBody>
      </p:sp>
      <p:sp>
        <p:nvSpPr>
          <p:cNvPr id="753899" name="Text Box 235"/>
          <p:cNvSpPr txBox="1">
            <a:spLocks noChangeArrowheads="1"/>
          </p:cNvSpPr>
          <p:nvPr/>
        </p:nvSpPr>
        <p:spPr bwMode="auto">
          <a:xfrm>
            <a:off x="5943600" y="4495800"/>
            <a:ext cx="990600" cy="303213"/>
          </a:xfrm>
          <a:prstGeom prst="rect">
            <a:avLst/>
          </a:prstGeom>
          <a:noFill/>
          <a:ln w="28575">
            <a:solidFill>
              <a:srgbClr val="0006A9"/>
            </a:solidFill>
            <a:miter lim="800000"/>
            <a:headEnd/>
            <a:tailEnd/>
          </a:ln>
          <a:effectLst/>
        </p:spPr>
        <p:txBody>
          <a:bodyPr>
            <a:prstTxWarp prst="textNoShape">
              <a:avLst/>
            </a:prstTxWarp>
            <a:spAutoFit/>
          </a:bodyPr>
          <a:lstStyle/>
          <a:p>
            <a:pPr eaLnBrk="0" hangingPunct="0">
              <a:spcBef>
                <a:spcPct val="50000"/>
              </a:spcBef>
              <a:defRPr/>
            </a:pPr>
            <a:r>
              <a:rPr lang="en-US" sz="1200" b="1">
                <a:solidFill>
                  <a:srgbClr val="0006A9"/>
                </a:solidFill>
                <a:effectLst>
                  <a:outerShdw blurRad="38100" dist="38100" dir="2700000" algn="tl">
                    <a:srgbClr val="000000"/>
                  </a:outerShdw>
                </a:effectLst>
                <a:latin typeface="Palatino" charset="0"/>
              </a:rPr>
              <a:t>Small cube</a:t>
            </a:r>
          </a:p>
        </p:txBody>
      </p:sp>
      <p:sp>
        <p:nvSpPr>
          <p:cNvPr id="753900" name="Text Box 236"/>
          <p:cNvSpPr txBox="1">
            <a:spLocks noChangeArrowheads="1"/>
          </p:cNvSpPr>
          <p:nvPr/>
        </p:nvSpPr>
        <p:spPr bwMode="auto">
          <a:xfrm>
            <a:off x="0" y="0"/>
            <a:ext cx="3048000" cy="379413"/>
          </a:xfrm>
          <a:prstGeom prst="rect">
            <a:avLst/>
          </a:prstGeom>
          <a:noFill/>
          <a:ln w="12700">
            <a:solidFill>
              <a:srgbClr val="990000"/>
            </a:solidFill>
            <a:miter lim="800000"/>
            <a:headEnd/>
            <a:tailEnd/>
          </a:ln>
          <a:effectLst/>
        </p:spPr>
        <p:txBody>
          <a:bodyPr>
            <a:prstTxWarp prst="textNoShape">
              <a:avLst/>
            </a:prstTxWarp>
            <a:spAutoFit/>
          </a:bodyPr>
          <a:lstStyle/>
          <a:p>
            <a:pPr eaLnBrk="0" hangingPunct="0">
              <a:spcBef>
                <a:spcPct val="50000"/>
              </a:spcBef>
              <a:defRPr/>
            </a:pPr>
            <a:r>
              <a:rPr lang="en-US" sz="1800" b="1">
                <a:solidFill>
                  <a:srgbClr val="990000"/>
                </a:solidFill>
                <a:effectLst>
                  <a:outerShdw blurRad="38100" dist="38100" dir="2700000" algn="tl">
                    <a:srgbClr val="000000"/>
                  </a:outerShdw>
                </a:effectLst>
                <a:latin typeface="Palatino" charset="0"/>
              </a:rPr>
              <a:t>Chambers et al., JML, 2002</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12002" name="Object 2"/>
          <p:cNvGraphicFramePr>
            <a:graphicFrameLocks noChangeAspect="1"/>
          </p:cNvGraphicFramePr>
          <p:nvPr/>
        </p:nvGraphicFramePr>
        <p:xfrm>
          <a:off x="42863" y="304800"/>
          <a:ext cx="9058275" cy="6789738"/>
        </p:xfrm>
        <a:graphic>
          <a:graphicData uri="http://schemas.openxmlformats.org/presentationml/2006/ole">
            <p:oleObj spid="_x0000_s121858" name="Document" r:id="rId4" imgW="3017520" imgH="2261616" progId="Word.Document.8">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14050" name="Object 2"/>
          <p:cNvGraphicFramePr>
            <a:graphicFrameLocks noChangeAspect="1"/>
          </p:cNvGraphicFramePr>
          <p:nvPr/>
        </p:nvGraphicFramePr>
        <p:xfrm>
          <a:off x="685800" y="457200"/>
          <a:ext cx="6856413" cy="5127625"/>
        </p:xfrm>
        <a:graphic>
          <a:graphicData uri="http://schemas.openxmlformats.org/presentationml/2006/ole">
            <p:oleObj spid="_x0000_s123906" name="Picture" r:id="rId4" imgW="2286000" imgH="1709928" progId="Word.Picture.8">
              <p:embed/>
            </p:oleObj>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0194" name="Rectangle 2"/>
          <p:cNvSpPr>
            <a:spLocks noChangeArrowheads="1"/>
          </p:cNvSpPr>
          <p:nvPr/>
        </p:nvSpPr>
        <p:spPr bwMode="auto">
          <a:xfrm>
            <a:off x="3505200" y="412750"/>
            <a:ext cx="1584325" cy="579438"/>
          </a:xfrm>
          <a:prstGeom prst="rect">
            <a:avLst/>
          </a:prstGeom>
          <a:noFill/>
          <a:ln w="9525">
            <a:noFill/>
            <a:miter lim="800000"/>
            <a:headEnd/>
            <a:tailEnd/>
          </a:ln>
          <a:effectLst/>
        </p:spPr>
        <p:txBody>
          <a:bodyPr wrap="none">
            <a:prstTxWarp prst="textNoShape">
              <a:avLst/>
            </a:prstTxWarp>
            <a:spAutoFit/>
          </a:bodyPr>
          <a:lstStyle/>
          <a:p>
            <a:pPr>
              <a:spcBef>
                <a:spcPct val="50000"/>
              </a:spcBef>
            </a:pPr>
            <a:r>
              <a:rPr lang="en-US" sz="3200">
                <a:effectLst>
                  <a:outerShdw blurRad="38100" dist="38100" dir="2700000" algn="tl">
                    <a:srgbClr val="FFFFFF"/>
                  </a:outerShdw>
                </a:effectLst>
              </a:rPr>
              <a:t>Cohorts</a:t>
            </a:r>
          </a:p>
        </p:txBody>
      </p:sp>
      <p:sp>
        <p:nvSpPr>
          <p:cNvPr id="520195" name="Text Box 3"/>
          <p:cNvSpPr txBox="1">
            <a:spLocks noChangeArrowheads="1"/>
          </p:cNvSpPr>
          <p:nvPr/>
        </p:nvSpPr>
        <p:spPr bwMode="auto">
          <a:xfrm>
            <a:off x="381000" y="1981200"/>
            <a:ext cx="8153400" cy="3378200"/>
          </a:xfrm>
          <a:prstGeom prst="rect">
            <a:avLst/>
          </a:prstGeom>
          <a:noFill/>
          <a:ln w="9525">
            <a:noFill/>
            <a:miter lim="800000"/>
            <a:headEnd/>
            <a:tailEnd/>
          </a:ln>
          <a:effectLst/>
        </p:spPr>
        <p:txBody>
          <a:bodyPr>
            <a:prstTxWarp prst="textNoShape">
              <a:avLst/>
            </a:prstTxWarp>
            <a:spAutoFit/>
          </a:bodyPr>
          <a:lstStyle/>
          <a:p>
            <a:r>
              <a:rPr lang="en-US">
                <a:effectLst>
                  <a:outerShdw blurRad="38100" dist="38100" dir="2700000" algn="tl">
                    <a:srgbClr val="FFFFFF"/>
                  </a:outerShdw>
                </a:effectLst>
              </a:rPr>
              <a:t>Cohort trials from “calibration checks”</a:t>
            </a:r>
            <a:r>
              <a:rPr lang="en-US" b="0">
                <a:effectLst>
                  <a:outerShdw blurRad="38100" dist="38100" dir="2700000" algn="tl">
                    <a:srgbClr val="FFFFFF"/>
                  </a:outerShdw>
                </a:effectLst>
              </a:rPr>
              <a:t> Experimenter asks the participant wearing the tracker to look at some of the blocks, e.g., </a:t>
            </a:r>
            <a:r>
              <a:rPr lang="en-US" b="0" i="1">
                <a:effectLst>
                  <a:outerShdw blurRad="38100" dist="38100" dir="2700000" algn="tl">
                    <a:srgbClr val="FFFFFF"/>
                  </a:outerShdw>
                </a:effectLst>
              </a:rPr>
              <a:t>now, look at the cloud, ok, now look at the pencil.  </a:t>
            </a:r>
            <a:r>
              <a:rPr lang="en-US" b="0">
                <a:effectLst>
                  <a:outerShdw blurRad="38100" dist="38100" dir="2700000" algn="tl">
                    <a:srgbClr val="FFFFFF"/>
                  </a:outerShdw>
                </a:effectLst>
              </a:rPr>
              <a:t>A </a:t>
            </a:r>
            <a:r>
              <a:rPr lang="en-US">
                <a:effectLst>
                  <a:outerShdw blurRad="38100" dist="38100" dir="2700000" algn="tl">
                    <a:srgbClr val="FFFFFF"/>
                  </a:outerShdw>
                </a:effectLst>
              </a:rPr>
              <a:t>clown</a:t>
            </a:r>
            <a:r>
              <a:rPr lang="en-US" b="0">
                <a:effectLst>
                  <a:outerShdw blurRad="38100" dist="38100" dir="2700000" algn="tl">
                    <a:srgbClr val="FFFFFF"/>
                  </a:outerShdw>
                </a:effectLst>
              </a:rPr>
              <a:t> or </a:t>
            </a:r>
            <a:r>
              <a:rPr lang="en-US">
                <a:effectLst>
                  <a:outerShdw blurRad="38100" dist="38100" dir="2700000" algn="tl">
                    <a:srgbClr val="FFFFFF"/>
                  </a:outerShdw>
                </a:effectLst>
              </a:rPr>
              <a:t>penguin</a:t>
            </a:r>
            <a:r>
              <a:rPr lang="en-US" b="0">
                <a:effectLst>
                  <a:outerShdw blurRad="38100" dist="38100" dir="2700000" algn="tl">
                    <a:srgbClr val="FFFFFF"/>
                  </a:outerShdw>
                </a:effectLst>
              </a:rPr>
              <a:t> is in the same area</a:t>
            </a:r>
          </a:p>
          <a:p>
            <a:endParaRPr lang="en-US">
              <a:effectLst>
                <a:outerShdw blurRad="38100" dist="38100" dir="2700000" algn="tl">
                  <a:srgbClr val="FFFFFF"/>
                </a:outerShdw>
              </a:effectLst>
            </a:endParaRPr>
          </a:p>
          <a:p>
            <a:r>
              <a:rPr lang="en-US">
                <a:effectLst>
                  <a:outerShdw blurRad="38100" dist="38100" dir="2700000" algn="tl">
                    <a:srgbClr val="FFFFFF"/>
                  </a:outerShdw>
                </a:effectLst>
              </a:rPr>
              <a:t>Cohort trials from conversation</a:t>
            </a:r>
            <a:r>
              <a:rPr lang="en-US" b="0">
                <a:effectLst>
                  <a:outerShdw blurRad="38100" dist="38100" dir="2700000" algn="tl">
                    <a:srgbClr val="FFFFFF"/>
                  </a:outerShdw>
                </a:effectLst>
              </a:rPr>
              <a:t>:</a:t>
            </a:r>
          </a:p>
          <a:p>
            <a:r>
              <a:rPr lang="en-US" b="0">
                <a:effectLst>
                  <a:outerShdw blurRad="38100" dist="38100" dir="2700000" algn="tl">
                    <a:srgbClr val="FFFFFF"/>
                  </a:outerShdw>
                </a:effectLst>
              </a:rPr>
              <a:t>One participant mentions a picture block when its cohort is in the same area on the board (</a:t>
            </a:r>
            <a:r>
              <a:rPr lang="en-US" i="1">
                <a:effectLst>
                  <a:outerShdw blurRad="38100" dist="38100" dir="2700000" algn="tl">
                    <a:srgbClr val="FFFFFF"/>
                  </a:outerShdw>
                </a:effectLst>
              </a:rPr>
              <a:t>cloud</a:t>
            </a:r>
            <a:r>
              <a:rPr lang="en-US" b="0">
                <a:effectLst>
                  <a:outerShdw blurRad="38100" dist="38100" dir="2700000" algn="tl">
                    <a:srgbClr val="FFFFFF"/>
                  </a:outerShdw>
                </a:effectLst>
              </a:rPr>
              <a:t> when </a:t>
            </a:r>
            <a:r>
              <a:rPr lang="en-US">
                <a:effectLst>
                  <a:outerShdw blurRad="38100" dist="38100" dir="2700000" algn="tl">
                    <a:srgbClr val="FFFFFF"/>
                  </a:outerShdw>
                </a:effectLst>
              </a:rPr>
              <a:t>clown</a:t>
            </a:r>
            <a:r>
              <a:rPr lang="en-US" b="0">
                <a:effectLst>
                  <a:outerShdw blurRad="38100" dist="38100" dir="2700000" algn="tl">
                    <a:srgbClr val="FFFFFF"/>
                  </a:outerShdw>
                </a:effectLst>
              </a:rPr>
              <a:t> is in the same area).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22242" name="Object 2"/>
          <p:cNvGraphicFramePr>
            <a:graphicFrameLocks noChangeAspect="1"/>
          </p:cNvGraphicFramePr>
          <p:nvPr/>
        </p:nvGraphicFramePr>
        <p:xfrm>
          <a:off x="4572000" y="152400"/>
          <a:ext cx="4044950" cy="2974975"/>
        </p:xfrm>
        <a:graphic>
          <a:graphicData uri="http://schemas.openxmlformats.org/presentationml/2006/ole">
            <p:oleObj spid="_x0000_s132098" name="Document" r:id="rId4" imgW="4044696" imgH="2974848" progId="Word.Document.8">
              <p:embed/>
            </p:oleObj>
          </a:graphicData>
        </a:graphic>
      </p:graphicFrame>
      <p:pic>
        <p:nvPicPr>
          <p:cNvPr id="522243" name="Picture 3"/>
          <p:cNvPicPr>
            <a:picLocks noChangeAspect="1" noChangeArrowheads="1"/>
          </p:cNvPicPr>
          <p:nvPr/>
        </p:nvPicPr>
        <mc:AlternateContent>
          <mc:Choice xmlns:ma="http://schemas.microsoft.com/office/mac/drawingml/2008/main" Requires="ma">
            <p:blipFill>
              <a:blip r:embed="rId5"/>
              <a:srcRect/>
              <a:stretch>
                <a:fillRect/>
              </a:stretch>
            </p:blipFill>
          </mc:Choice>
          <mc:Fallback>
            <p:blipFill>
              <a:blip r:embed="rId6"/>
              <a:srcRect/>
              <a:stretch>
                <a:fillRect/>
              </a:stretch>
            </p:blipFill>
          </mc:Fallback>
        </mc:AlternateContent>
        <p:spPr bwMode="auto">
          <a:xfrm>
            <a:off x="228600" y="0"/>
            <a:ext cx="4351338" cy="3254375"/>
          </a:xfrm>
          <a:prstGeom prst="rect">
            <a:avLst/>
          </a:prstGeom>
          <a:noFill/>
          <a:ln w="9525">
            <a:noFill/>
            <a:miter lim="800000"/>
            <a:headEnd/>
            <a:tailEnd/>
          </a:ln>
        </p:spPr>
      </p:pic>
      <p:grpSp>
        <p:nvGrpSpPr>
          <p:cNvPr id="2" name="Group 4"/>
          <p:cNvGrpSpPr>
            <a:grpSpLocks/>
          </p:cNvGrpSpPr>
          <p:nvPr/>
        </p:nvGrpSpPr>
        <p:grpSpPr bwMode="auto">
          <a:xfrm>
            <a:off x="304800" y="3352800"/>
            <a:ext cx="8462963" cy="3248025"/>
            <a:chOff x="192" y="2112"/>
            <a:chExt cx="5331" cy="2046"/>
          </a:xfrm>
        </p:grpSpPr>
        <p:graphicFrame>
          <p:nvGraphicFramePr>
            <p:cNvPr id="522245" name="Object 5"/>
            <p:cNvGraphicFramePr>
              <a:graphicFrameLocks noChangeAspect="1"/>
            </p:cNvGraphicFramePr>
            <p:nvPr/>
          </p:nvGraphicFramePr>
          <p:xfrm>
            <a:off x="2880" y="2160"/>
            <a:ext cx="2643" cy="1947"/>
          </p:xfrm>
          <a:graphic>
            <a:graphicData uri="http://schemas.openxmlformats.org/presentationml/2006/ole">
              <p:oleObj spid="_x0000_s132099" name="Document" r:id="rId7" imgW="4654296" imgH="3429000" progId="Word.Document.8">
                <p:embed/>
              </p:oleObj>
            </a:graphicData>
          </a:graphic>
        </p:graphicFrame>
        <p:pic>
          <p:nvPicPr>
            <p:cNvPr id="522246" name="Picture 6"/>
            <p:cNvPicPr>
              <a:picLocks noChangeAspect="1" noChangeArrowheads="1"/>
            </p:cNvPicPr>
            <p:nvPr/>
          </p:nvPicPr>
          <mc:AlternateContent>
            <mc:Choice xmlns:ma="http://schemas.microsoft.com/office/mac/drawingml/2008/main" Requires="ma">
              <p:blipFill>
                <a:blip r:embed="rId8"/>
                <a:srcRect/>
                <a:stretch>
                  <a:fillRect/>
                </a:stretch>
              </p:blipFill>
            </mc:Choice>
            <mc:Fallback>
              <p:blipFill>
                <a:blip r:embed="rId9"/>
                <a:srcRect/>
                <a:stretch>
                  <a:fillRect/>
                </a:stretch>
              </p:blipFill>
            </mc:Fallback>
          </mc:AlternateContent>
          <p:spPr bwMode="auto">
            <a:xfrm>
              <a:off x="192" y="2112"/>
              <a:ext cx="2735" cy="2046"/>
            </a:xfrm>
            <a:prstGeom prst="rect">
              <a:avLst/>
            </a:prstGeom>
            <a:noFill/>
            <a:ln w="9525">
              <a:noFill/>
              <a:miter lim="800000"/>
              <a:headEnd/>
              <a:tailEnd/>
            </a:ln>
          </p:spPr>
        </p:pic>
        <p:sp>
          <p:nvSpPr>
            <p:cNvPr id="522247" name="Oval 7"/>
            <p:cNvSpPr>
              <a:spLocks noChangeArrowheads="1"/>
            </p:cNvSpPr>
            <p:nvPr/>
          </p:nvSpPr>
          <p:spPr bwMode="auto">
            <a:xfrm>
              <a:off x="624" y="3024"/>
              <a:ext cx="480" cy="624"/>
            </a:xfrm>
            <a:prstGeom prst="ellipse">
              <a:avLst/>
            </a:prstGeom>
            <a:noFill/>
            <a:ln w="38100">
              <a:solidFill>
                <a:schemeClr val="accent1"/>
              </a:solidFill>
              <a:round/>
              <a:headEnd/>
              <a:tailEnd/>
            </a:ln>
            <a:effectLst/>
          </p:spPr>
          <p:txBody>
            <a:bodyPr wrap="none" anchor="ctr">
              <a:prstTxWarp prst="textNoShape">
                <a:avLst/>
              </a:prstTxWarp>
            </a:bodyPr>
            <a:lstStyle/>
            <a:p>
              <a:endParaRPr lang="en-US"/>
            </a:p>
          </p:txBody>
        </p:sp>
        <p:sp>
          <p:nvSpPr>
            <p:cNvPr id="522248" name="Oval 8"/>
            <p:cNvSpPr>
              <a:spLocks noChangeArrowheads="1"/>
            </p:cNvSpPr>
            <p:nvPr/>
          </p:nvSpPr>
          <p:spPr bwMode="auto">
            <a:xfrm>
              <a:off x="1152" y="2880"/>
              <a:ext cx="192" cy="768"/>
            </a:xfrm>
            <a:prstGeom prst="ellipse">
              <a:avLst/>
            </a:prstGeom>
            <a:noFill/>
            <a:ln w="38100">
              <a:solidFill>
                <a:srgbClr val="0000FF"/>
              </a:solidFill>
              <a:round/>
              <a:headEnd/>
              <a:tailEnd/>
            </a:ln>
            <a:effectLst/>
          </p:spPr>
          <p:txBody>
            <a:bodyPr wrap="none" anchor="ctr">
              <a:prstTxWarp prst="textNoShape">
                <a:avLst/>
              </a:prstTxWarp>
            </a:bodyPr>
            <a:lstStyle/>
            <a:p>
              <a:endParaRPr lang="en-US"/>
            </a:p>
          </p:txBody>
        </p:sp>
      </p:grpSp>
      <p:sp>
        <p:nvSpPr>
          <p:cNvPr id="522249" name="Oval 9"/>
          <p:cNvSpPr>
            <a:spLocks noChangeArrowheads="1"/>
          </p:cNvSpPr>
          <p:nvPr/>
        </p:nvSpPr>
        <p:spPr bwMode="auto">
          <a:xfrm>
            <a:off x="1828800" y="1828800"/>
            <a:ext cx="228600" cy="1219200"/>
          </a:xfrm>
          <a:prstGeom prst="ellipse">
            <a:avLst/>
          </a:prstGeom>
          <a:noFill/>
          <a:ln w="38100">
            <a:solidFill>
              <a:srgbClr val="0000FF"/>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4290" name="Text Box 2"/>
          <p:cNvSpPr txBox="1">
            <a:spLocks noChangeArrowheads="1"/>
          </p:cNvSpPr>
          <p:nvPr/>
        </p:nvSpPr>
        <p:spPr bwMode="auto">
          <a:xfrm>
            <a:off x="152400" y="152400"/>
            <a:ext cx="8763000" cy="1066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3200" b="0">
                <a:effectLst/>
              </a:rPr>
              <a:t>Participants replace stickers       /       with blocks        This is mid-way through the task:</a:t>
            </a:r>
            <a:endParaRPr lang="en-US" sz="2800" b="0">
              <a:effectLst/>
            </a:endParaRPr>
          </a:p>
        </p:txBody>
      </p:sp>
      <p:sp>
        <p:nvSpPr>
          <p:cNvPr id="524291" name="Freeform 3"/>
          <p:cNvSpPr>
            <a:spLocks/>
          </p:cNvSpPr>
          <p:nvPr/>
        </p:nvSpPr>
        <p:spPr bwMode="auto">
          <a:xfrm>
            <a:off x="457200" y="1447800"/>
            <a:ext cx="3657600" cy="4343400"/>
          </a:xfrm>
          <a:custGeom>
            <a:avLst/>
            <a:gdLst/>
            <a:ahLst/>
            <a:cxnLst>
              <a:cxn ang="0">
                <a:pos x="177" y="196"/>
              </a:cxn>
              <a:cxn ang="0">
                <a:pos x="334" y="149"/>
              </a:cxn>
              <a:cxn ang="0">
                <a:pos x="522" y="94"/>
              </a:cxn>
              <a:cxn ang="0">
                <a:pos x="585" y="102"/>
              </a:cxn>
              <a:cxn ang="0">
                <a:pos x="765" y="47"/>
              </a:cxn>
              <a:cxn ang="0">
                <a:pos x="859" y="39"/>
              </a:cxn>
              <a:cxn ang="0">
                <a:pos x="938" y="0"/>
              </a:cxn>
              <a:cxn ang="0">
                <a:pos x="1079" y="23"/>
              </a:cxn>
              <a:cxn ang="0">
                <a:pos x="1212" y="117"/>
              </a:cxn>
              <a:cxn ang="0">
                <a:pos x="1259" y="149"/>
              </a:cxn>
              <a:cxn ang="0">
                <a:pos x="1330" y="172"/>
              </a:cxn>
              <a:cxn ang="0">
                <a:pos x="1377" y="188"/>
              </a:cxn>
              <a:cxn ang="0">
                <a:pos x="1487" y="337"/>
              </a:cxn>
              <a:cxn ang="0">
                <a:pos x="1550" y="431"/>
              </a:cxn>
              <a:cxn ang="0">
                <a:pos x="1597" y="635"/>
              </a:cxn>
              <a:cxn ang="0">
                <a:pos x="1565" y="737"/>
              </a:cxn>
              <a:cxn ang="0">
                <a:pos x="1479" y="933"/>
              </a:cxn>
              <a:cxn ang="0">
                <a:pos x="1456" y="1129"/>
              </a:cxn>
              <a:cxn ang="0">
                <a:pos x="1463" y="1404"/>
              </a:cxn>
              <a:cxn ang="0">
                <a:pos x="1432" y="1451"/>
              </a:cxn>
              <a:cxn ang="0">
                <a:pos x="1416" y="1498"/>
              </a:cxn>
              <a:cxn ang="0">
                <a:pos x="1385" y="1584"/>
              </a:cxn>
              <a:cxn ang="0">
                <a:pos x="1314" y="1866"/>
              </a:cxn>
              <a:cxn ang="0">
                <a:pos x="1259" y="1984"/>
              </a:cxn>
              <a:cxn ang="0">
                <a:pos x="1275" y="2047"/>
              </a:cxn>
              <a:cxn ang="0">
                <a:pos x="1150" y="2196"/>
              </a:cxn>
              <a:cxn ang="0">
                <a:pos x="1063" y="2212"/>
              </a:cxn>
              <a:cxn ang="0">
                <a:pos x="742" y="2188"/>
              </a:cxn>
              <a:cxn ang="0">
                <a:pos x="608" y="2219"/>
              </a:cxn>
              <a:cxn ang="0">
                <a:pos x="514" y="2204"/>
              </a:cxn>
              <a:cxn ang="0">
                <a:pos x="467" y="2180"/>
              </a:cxn>
              <a:cxn ang="0">
                <a:pos x="397" y="2117"/>
              </a:cxn>
              <a:cxn ang="0">
                <a:pos x="365" y="2047"/>
              </a:cxn>
              <a:cxn ang="0">
                <a:pos x="350" y="1976"/>
              </a:cxn>
              <a:cxn ang="0">
                <a:pos x="310" y="1898"/>
              </a:cxn>
              <a:cxn ang="0">
                <a:pos x="303" y="1255"/>
              </a:cxn>
              <a:cxn ang="0">
                <a:pos x="326" y="1161"/>
              </a:cxn>
              <a:cxn ang="0">
                <a:pos x="342" y="1113"/>
              </a:cxn>
              <a:cxn ang="0">
                <a:pos x="279" y="996"/>
              </a:cxn>
              <a:cxn ang="0">
                <a:pos x="271" y="972"/>
              </a:cxn>
              <a:cxn ang="0">
                <a:pos x="255" y="949"/>
              </a:cxn>
              <a:cxn ang="0">
                <a:pos x="232" y="894"/>
              </a:cxn>
              <a:cxn ang="0">
                <a:pos x="138" y="815"/>
              </a:cxn>
              <a:cxn ang="0">
                <a:pos x="44" y="690"/>
              </a:cxn>
              <a:cxn ang="0">
                <a:pos x="36" y="431"/>
              </a:cxn>
              <a:cxn ang="0">
                <a:pos x="44" y="266"/>
              </a:cxn>
              <a:cxn ang="0">
                <a:pos x="91" y="235"/>
              </a:cxn>
              <a:cxn ang="0">
                <a:pos x="224" y="196"/>
              </a:cxn>
            </a:cxnLst>
            <a:rect l="0" t="0" r="r" b="b"/>
            <a:pathLst>
              <a:path w="1597" h="2221">
                <a:moveTo>
                  <a:pt x="177" y="196"/>
                </a:moveTo>
                <a:cubicBezTo>
                  <a:pt x="227" y="162"/>
                  <a:pt x="276" y="159"/>
                  <a:pt x="334" y="149"/>
                </a:cubicBezTo>
                <a:cubicBezTo>
                  <a:pt x="392" y="138"/>
                  <a:pt x="464" y="114"/>
                  <a:pt x="522" y="94"/>
                </a:cubicBezTo>
                <a:cubicBezTo>
                  <a:pt x="543" y="96"/>
                  <a:pt x="563" y="102"/>
                  <a:pt x="585" y="102"/>
                </a:cubicBezTo>
                <a:cubicBezTo>
                  <a:pt x="645" y="102"/>
                  <a:pt x="704" y="54"/>
                  <a:pt x="765" y="47"/>
                </a:cubicBezTo>
                <a:cubicBezTo>
                  <a:pt x="796" y="43"/>
                  <a:pt x="827" y="41"/>
                  <a:pt x="859" y="39"/>
                </a:cubicBezTo>
                <a:cubicBezTo>
                  <a:pt x="887" y="29"/>
                  <a:pt x="912" y="16"/>
                  <a:pt x="938" y="0"/>
                </a:cubicBezTo>
                <a:cubicBezTo>
                  <a:pt x="986" y="5"/>
                  <a:pt x="1032" y="10"/>
                  <a:pt x="1079" y="23"/>
                </a:cubicBezTo>
                <a:cubicBezTo>
                  <a:pt x="1124" y="53"/>
                  <a:pt x="1166" y="86"/>
                  <a:pt x="1212" y="117"/>
                </a:cubicBezTo>
                <a:cubicBezTo>
                  <a:pt x="1227" y="127"/>
                  <a:pt x="1240" y="143"/>
                  <a:pt x="1259" y="149"/>
                </a:cubicBezTo>
                <a:cubicBezTo>
                  <a:pt x="1314" y="166"/>
                  <a:pt x="1290" y="158"/>
                  <a:pt x="1330" y="172"/>
                </a:cubicBezTo>
                <a:cubicBezTo>
                  <a:pt x="1345" y="177"/>
                  <a:pt x="1377" y="188"/>
                  <a:pt x="1377" y="188"/>
                </a:cubicBezTo>
                <a:cubicBezTo>
                  <a:pt x="1412" y="239"/>
                  <a:pt x="1448" y="286"/>
                  <a:pt x="1487" y="337"/>
                </a:cubicBezTo>
                <a:cubicBezTo>
                  <a:pt x="1500" y="375"/>
                  <a:pt x="1521" y="403"/>
                  <a:pt x="1550" y="431"/>
                </a:cubicBezTo>
                <a:cubicBezTo>
                  <a:pt x="1569" y="498"/>
                  <a:pt x="1582" y="566"/>
                  <a:pt x="1597" y="635"/>
                </a:cubicBezTo>
                <a:cubicBezTo>
                  <a:pt x="1587" y="700"/>
                  <a:pt x="1579" y="686"/>
                  <a:pt x="1565" y="737"/>
                </a:cubicBezTo>
                <a:cubicBezTo>
                  <a:pt x="1545" y="803"/>
                  <a:pt x="1518" y="876"/>
                  <a:pt x="1479" y="933"/>
                </a:cubicBezTo>
                <a:cubicBezTo>
                  <a:pt x="1460" y="1082"/>
                  <a:pt x="1467" y="1016"/>
                  <a:pt x="1456" y="1129"/>
                </a:cubicBezTo>
                <a:cubicBezTo>
                  <a:pt x="1462" y="1220"/>
                  <a:pt x="1493" y="1317"/>
                  <a:pt x="1463" y="1404"/>
                </a:cubicBezTo>
                <a:cubicBezTo>
                  <a:pt x="1456" y="1421"/>
                  <a:pt x="1438" y="1433"/>
                  <a:pt x="1432" y="1451"/>
                </a:cubicBezTo>
                <a:cubicBezTo>
                  <a:pt x="1426" y="1466"/>
                  <a:pt x="1420" y="1481"/>
                  <a:pt x="1416" y="1498"/>
                </a:cubicBezTo>
                <a:cubicBezTo>
                  <a:pt x="1407" y="1530"/>
                  <a:pt x="1404" y="1556"/>
                  <a:pt x="1385" y="1584"/>
                </a:cubicBezTo>
                <a:cubicBezTo>
                  <a:pt x="1367" y="1668"/>
                  <a:pt x="1356" y="1792"/>
                  <a:pt x="1314" y="1866"/>
                </a:cubicBezTo>
                <a:cubicBezTo>
                  <a:pt x="1292" y="1903"/>
                  <a:pt x="1273" y="1942"/>
                  <a:pt x="1259" y="1984"/>
                </a:cubicBezTo>
                <a:cubicBezTo>
                  <a:pt x="1265" y="2002"/>
                  <a:pt x="1275" y="2028"/>
                  <a:pt x="1275" y="2047"/>
                </a:cubicBezTo>
                <a:cubicBezTo>
                  <a:pt x="1275" y="2111"/>
                  <a:pt x="1208" y="2180"/>
                  <a:pt x="1150" y="2196"/>
                </a:cubicBezTo>
                <a:cubicBezTo>
                  <a:pt x="1114" y="2219"/>
                  <a:pt x="1106" y="2219"/>
                  <a:pt x="1063" y="2212"/>
                </a:cubicBezTo>
                <a:cubicBezTo>
                  <a:pt x="949" y="2221"/>
                  <a:pt x="852" y="2202"/>
                  <a:pt x="742" y="2188"/>
                </a:cubicBezTo>
                <a:cubicBezTo>
                  <a:pt x="697" y="2199"/>
                  <a:pt x="652" y="2209"/>
                  <a:pt x="608" y="2219"/>
                </a:cubicBezTo>
                <a:cubicBezTo>
                  <a:pt x="591" y="2217"/>
                  <a:pt x="536" y="2213"/>
                  <a:pt x="514" y="2204"/>
                </a:cubicBezTo>
                <a:cubicBezTo>
                  <a:pt x="408" y="2158"/>
                  <a:pt x="567" y="2213"/>
                  <a:pt x="467" y="2180"/>
                </a:cubicBezTo>
                <a:cubicBezTo>
                  <a:pt x="439" y="2159"/>
                  <a:pt x="424" y="2136"/>
                  <a:pt x="397" y="2117"/>
                </a:cubicBezTo>
                <a:cubicBezTo>
                  <a:pt x="377" y="2061"/>
                  <a:pt x="390" y="2083"/>
                  <a:pt x="365" y="2047"/>
                </a:cubicBezTo>
                <a:cubicBezTo>
                  <a:pt x="358" y="2023"/>
                  <a:pt x="357" y="1999"/>
                  <a:pt x="350" y="1976"/>
                </a:cubicBezTo>
                <a:cubicBezTo>
                  <a:pt x="340" y="1947"/>
                  <a:pt x="319" y="1926"/>
                  <a:pt x="310" y="1898"/>
                </a:cubicBezTo>
                <a:cubicBezTo>
                  <a:pt x="294" y="1640"/>
                  <a:pt x="292" y="1633"/>
                  <a:pt x="303" y="1255"/>
                </a:cubicBezTo>
                <a:cubicBezTo>
                  <a:pt x="303" y="1226"/>
                  <a:pt x="317" y="1188"/>
                  <a:pt x="326" y="1161"/>
                </a:cubicBezTo>
                <a:cubicBezTo>
                  <a:pt x="330" y="1144"/>
                  <a:pt x="342" y="1113"/>
                  <a:pt x="342" y="1113"/>
                </a:cubicBezTo>
                <a:cubicBezTo>
                  <a:pt x="330" y="1080"/>
                  <a:pt x="300" y="1026"/>
                  <a:pt x="279" y="996"/>
                </a:cubicBezTo>
                <a:cubicBezTo>
                  <a:pt x="276" y="988"/>
                  <a:pt x="274" y="979"/>
                  <a:pt x="271" y="972"/>
                </a:cubicBezTo>
                <a:cubicBezTo>
                  <a:pt x="266" y="963"/>
                  <a:pt x="258" y="957"/>
                  <a:pt x="255" y="949"/>
                </a:cubicBezTo>
                <a:cubicBezTo>
                  <a:pt x="240" y="914"/>
                  <a:pt x="258" y="920"/>
                  <a:pt x="232" y="894"/>
                </a:cubicBezTo>
                <a:cubicBezTo>
                  <a:pt x="203" y="865"/>
                  <a:pt x="163" y="847"/>
                  <a:pt x="138" y="815"/>
                </a:cubicBezTo>
                <a:cubicBezTo>
                  <a:pt x="105" y="773"/>
                  <a:pt x="75" y="732"/>
                  <a:pt x="44" y="690"/>
                </a:cubicBezTo>
                <a:cubicBezTo>
                  <a:pt x="14" y="600"/>
                  <a:pt x="0" y="536"/>
                  <a:pt x="36" y="431"/>
                </a:cubicBezTo>
                <a:cubicBezTo>
                  <a:pt x="38" y="376"/>
                  <a:pt x="29" y="319"/>
                  <a:pt x="44" y="266"/>
                </a:cubicBezTo>
                <a:cubicBezTo>
                  <a:pt x="49" y="247"/>
                  <a:pt x="91" y="235"/>
                  <a:pt x="91" y="235"/>
                </a:cubicBezTo>
                <a:cubicBezTo>
                  <a:pt x="120" y="188"/>
                  <a:pt x="175" y="196"/>
                  <a:pt x="224" y="196"/>
                </a:cubicBezTo>
              </a:path>
            </a:pathLst>
          </a:custGeom>
          <a:noFill/>
          <a:ln w="38100" cmpd="sng">
            <a:solidFill>
              <a:schemeClr val="tx1"/>
            </a:solidFill>
            <a:round/>
            <a:headEnd/>
            <a:tailEnd/>
          </a:ln>
          <a:effectLst/>
        </p:spPr>
        <p:txBody>
          <a:bodyPr wrap="none" anchor="ctr">
            <a:prstTxWarp prst="textNoShape">
              <a:avLst/>
            </a:prstTxWarp>
          </a:bodyPr>
          <a:lstStyle/>
          <a:p>
            <a:endParaRPr lang="en-US"/>
          </a:p>
        </p:txBody>
      </p:sp>
      <p:sp>
        <p:nvSpPr>
          <p:cNvPr id="524292" name="Rectangle 4"/>
          <p:cNvSpPr>
            <a:spLocks noChangeArrowheads="1"/>
          </p:cNvSpPr>
          <p:nvPr/>
        </p:nvSpPr>
        <p:spPr bwMode="auto">
          <a:xfrm rot="5400000">
            <a:off x="1412876" y="3241675"/>
            <a:ext cx="842962" cy="414337"/>
          </a:xfrm>
          <a:prstGeom prst="rect">
            <a:avLst/>
          </a:prstGeom>
          <a:solidFill>
            <a:srgbClr val="FF0000"/>
          </a:solidFill>
          <a:ln w="38100">
            <a:solidFill>
              <a:schemeClr val="tx1"/>
            </a:solidFill>
            <a:miter lim="800000"/>
            <a:headEnd/>
            <a:tailEnd/>
          </a:ln>
          <a:effectLst/>
        </p:spPr>
        <p:txBody>
          <a:bodyPr wrap="none" anchor="ctr">
            <a:prstTxWarp prst="textNoShape">
              <a:avLst/>
            </a:prstTxWarp>
          </a:bodyPr>
          <a:lstStyle/>
          <a:p>
            <a:endParaRPr lang="en-US"/>
          </a:p>
        </p:txBody>
      </p:sp>
      <p:sp>
        <p:nvSpPr>
          <p:cNvPr id="524293" name="Rectangle 5" descr="Wide upward diagonal"/>
          <p:cNvSpPr>
            <a:spLocks noChangeArrowheads="1"/>
          </p:cNvSpPr>
          <p:nvPr/>
        </p:nvSpPr>
        <p:spPr bwMode="auto">
          <a:xfrm>
            <a:off x="1930400" y="2033588"/>
            <a:ext cx="1011238" cy="338137"/>
          </a:xfrm>
          <a:prstGeom prst="rect">
            <a:avLst/>
          </a:prstGeom>
          <a:pattFill prst="wdUpDiag">
            <a:fgClr>
              <a:srgbClr val="FF6600"/>
            </a:fgClr>
            <a:bgClr>
              <a:srgbClr val="FFFFFF"/>
            </a:bgClr>
          </a:pattFill>
          <a:ln w="57150">
            <a:solidFill>
              <a:schemeClr val="tx1"/>
            </a:solidFill>
            <a:miter lim="800000"/>
            <a:headEnd/>
            <a:tailEnd/>
          </a:ln>
          <a:effectLst/>
        </p:spPr>
        <p:txBody>
          <a:bodyPr wrap="none" anchor="ctr">
            <a:prstTxWarp prst="textNoShape">
              <a:avLst/>
            </a:prstTxWarp>
          </a:bodyPr>
          <a:lstStyle/>
          <a:p>
            <a:endParaRPr lang="en-US"/>
          </a:p>
        </p:txBody>
      </p:sp>
      <p:sp>
        <p:nvSpPr>
          <p:cNvPr id="524294" name="Oval 6"/>
          <p:cNvSpPr>
            <a:spLocks noChangeArrowheads="1"/>
          </p:cNvSpPr>
          <p:nvPr/>
        </p:nvSpPr>
        <p:spPr bwMode="auto">
          <a:xfrm rot="5400000">
            <a:off x="1691482" y="37234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295" name="Oval 7"/>
          <p:cNvSpPr>
            <a:spLocks noChangeArrowheads="1"/>
          </p:cNvSpPr>
          <p:nvPr/>
        </p:nvSpPr>
        <p:spPr bwMode="auto">
          <a:xfrm rot="5400000">
            <a:off x="1691482" y="35710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296" name="Oval 8"/>
          <p:cNvSpPr>
            <a:spLocks noChangeArrowheads="1"/>
          </p:cNvSpPr>
          <p:nvPr/>
        </p:nvSpPr>
        <p:spPr bwMode="auto">
          <a:xfrm rot="5400000">
            <a:off x="1691482" y="31138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297" name="Oval 9"/>
          <p:cNvSpPr>
            <a:spLocks noChangeArrowheads="1"/>
          </p:cNvSpPr>
          <p:nvPr/>
        </p:nvSpPr>
        <p:spPr bwMode="auto">
          <a:xfrm rot="5400000">
            <a:off x="1843882" y="35710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298" name="Oval 10"/>
          <p:cNvSpPr>
            <a:spLocks noChangeArrowheads="1"/>
          </p:cNvSpPr>
          <p:nvPr/>
        </p:nvSpPr>
        <p:spPr bwMode="auto">
          <a:xfrm rot="5400000">
            <a:off x="1691482" y="32662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299" name="Oval 11"/>
          <p:cNvSpPr>
            <a:spLocks noChangeArrowheads="1"/>
          </p:cNvSpPr>
          <p:nvPr/>
        </p:nvSpPr>
        <p:spPr bwMode="auto">
          <a:xfrm rot="5400000">
            <a:off x="1843882" y="37234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00" name="Oval 12"/>
          <p:cNvSpPr>
            <a:spLocks noChangeArrowheads="1"/>
          </p:cNvSpPr>
          <p:nvPr/>
        </p:nvSpPr>
        <p:spPr bwMode="auto">
          <a:xfrm rot="5400000">
            <a:off x="1843882" y="32662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01" name="Oval 13"/>
          <p:cNvSpPr>
            <a:spLocks noChangeArrowheads="1"/>
          </p:cNvSpPr>
          <p:nvPr/>
        </p:nvSpPr>
        <p:spPr bwMode="auto">
          <a:xfrm rot="5400000">
            <a:off x="1843882" y="31138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02" name="Rectangle 14" descr="Wide upward diagonal"/>
          <p:cNvSpPr>
            <a:spLocks noChangeArrowheads="1"/>
          </p:cNvSpPr>
          <p:nvPr/>
        </p:nvSpPr>
        <p:spPr bwMode="auto">
          <a:xfrm rot="5400000">
            <a:off x="2860676" y="3203575"/>
            <a:ext cx="842962" cy="414337"/>
          </a:xfrm>
          <a:prstGeom prst="rect">
            <a:avLst/>
          </a:prstGeom>
          <a:pattFill prst="wdUpDiag">
            <a:fgClr>
              <a:srgbClr val="FF0000"/>
            </a:fgClr>
            <a:bgClr>
              <a:srgbClr val="FFFFFF"/>
            </a:bgClr>
          </a:pattFill>
          <a:ln w="38100">
            <a:solidFill>
              <a:schemeClr val="tx1"/>
            </a:solidFill>
            <a:miter lim="800000"/>
            <a:headEnd/>
            <a:tailEnd/>
          </a:ln>
          <a:effectLst/>
        </p:spPr>
        <p:txBody>
          <a:bodyPr wrap="none" anchor="ctr">
            <a:prstTxWarp prst="textNoShape">
              <a:avLst/>
            </a:prstTxWarp>
          </a:bodyPr>
          <a:lstStyle/>
          <a:p>
            <a:endParaRPr lang="en-US"/>
          </a:p>
        </p:txBody>
      </p:sp>
      <p:sp>
        <p:nvSpPr>
          <p:cNvPr id="524303" name="Rectangle 15" descr="Wide upward diagonal"/>
          <p:cNvSpPr>
            <a:spLocks noChangeArrowheads="1"/>
          </p:cNvSpPr>
          <p:nvPr/>
        </p:nvSpPr>
        <p:spPr bwMode="auto">
          <a:xfrm>
            <a:off x="2806700" y="2103438"/>
            <a:ext cx="458788" cy="422275"/>
          </a:xfrm>
          <a:prstGeom prst="rect">
            <a:avLst/>
          </a:prstGeom>
          <a:pattFill prst="wdUpDiag">
            <a:fgClr>
              <a:srgbClr val="3333CC"/>
            </a:fgClr>
            <a:bgClr>
              <a:srgbClr val="FFFFFF"/>
            </a:bgClr>
          </a:pattFill>
          <a:ln w="28575">
            <a:solidFill>
              <a:schemeClr val="tx1"/>
            </a:solidFill>
            <a:miter lim="800000"/>
            <a:headEnd/>
            <a:tailEnd/>
          </a:ln>
          <a:effectLst/>
        </p:spPr>
        <p:txBody>
          <a:bodyPr wrap="none" anchor="ctr">
            <a:prstTxWarp prst="textNoShape">
              <a:avLst/>
            </a:prstTxWarp>
          </a:bodyPr>
          <a:lstStyle/>
          <a:p>
            <a:pPr algn="ctr"/>
            <a:endParaRPr lang="en-US" b="0">
              <a:effectLst/>
            </a:endParaRPr>
          </a:p>
        </p:txBody>
      </p:sp>
      <p:sp>
        <p:nvSpPr>
          <p:cNvPr id="524304" name="Rectangle 16" descr="Wide upward diagonal"/>
          <p:cNvSpPr>
            <a:spLocks noChangeArrowheads="1"/>
          </p:cNvSpPr>
          <p:nvPr/>
        </p:nvSpPr>
        <p:spPr bwMode="auto">
          <a:xfrm>
            <a:off x="1511300" y="2636838"/>
            <a:ext cx="458788" cy="422275"/>
          </a:xfrm>
          <a:prstGeom prst="rect">
            <a:avLst/>
          </a:prstGeom>
          <a:pattFill prst="wdUpDiag">
            <a:fgClr>
              <a:schemeClr val="accent2"/>
            </a:fgClr>
            <a:bgClr>
              <a:srgbClr val="FFFFFF"/>
            </a:bgClr>
          </a:pattFill>
          <a:ln w="28575">
            <a:solidFill>
              <a:schemeClr val="tx1"/>
            </a:solidFill>
            <a:miter lim="800000"/>
            <a:headEnd/>
            <a:tailEnd/>
          </a:ln>
          <a:effectLst/>
        </p:spPr>
        <p:txBody>
          <a:bodyPr wrap="none" anchor="ctr">
            <a:prstTxWarp prst="textNoShape">
              <a:avLst/>
            </a:prstTxWarp>
          </a:bodyPr>
          <a:lstStyle/>
          <a:p>
            <a:pPr algn="ctr"/>
            <a:endParaRPr lang="en-US" b="0">
              <a:effectLst/>
            </a:endParaRPr>
          </a:p>
        </p:txBody>
      </p:sp>
      <p:sp>
        <p:nvSpPr>
          <p:cNvPr id="524305" name="Rectangle 17"/>
          <p:cNvSpPr>
            <a:spLocks noChangeArrowheads="1"/>
          </p:cNvSpPr>
          <p:nvPr/>
        </p:nvSpPr>
        <p:spPr bwMode="auto">
          <a:xfrm>
            <a:off x="1130300" y="2865438"/>
            <a:ext cx="458788" cy="422275"/>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524306" name="Rectangle 18" descr="Wide upward diagonal"/>
          <p:cNvSpPr>
            <a:spLocks noChangeArrowheads="1"/>
          </p:cNvSpPr>
          <p:nvPr/>
        </p:nvSpPr>
        <p:spPr bwMode="auto">
          <a:xfrm>
            <a:off x="2654300" y="3551238"/>
            <a:ext cx="458788" cy="422275"/>
          </a:xfrm>
          <a:prstGeom prst="rect">
            <a:avLst/>
          </a:prstGeom>
          <a:pattFill prst="wdUpDiag">
            <a:fgClr>
              <a:srgbClr val="3333CC"/>
            </a:fgClr>
            <a:bgClr>
              <a:srgbClr val="FFFFFF"/>
            </a:bgClr>
          </a:pattFill>
          <a:ln w="28575">
            <a:solidFill>
              <a:schemeClr val="tx1"/>
            </a:solidFill>
            <a:miter lim="800000"/>
            <a:headEnd/>
            <a:tailEnd/>
          </a:ln>
          <a:effectLst/>
        </p:spPr>
        <p:txBody>
          <a:bodyPr wrap="none" anchor="ctr">
            <a:prstTxWarp prst="textNoShape">
              <a:avLst/>
            </a:prstTxWarp>
          </a:bodyPr>
          <a:lstStyle/>
          <a:p>
            <a:pPr algn="ctr"/>
            <a:endParaRPr lang="en-US" b="0">
              <a:effectLst/>
            </a:endParaRPr>
          </a:p>
        </p:txBody>
      </p:sp>
      <p:sp>
        <p:nvSpPr>
          <p:cNvPr id="524307" name="Oval 19"/>
          <p:cNvSpPr>
            <a:spLocks noChangeArrowheads="1"/>
          </p:cNvSpPr>
          <p:nvPr/>
        </p:nvSpPr>
        <p:spPr bwMode="auto">
          <a:xfrm rot="5400000">
            <a:off x="1234282" y="29614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08" name="Oval 20"/>
          <p:cNvSpPr>
            <a:spLocks noChangeArrowheads="1"/>
          </p:cNvSpPr>
          <p:nvPr/>
        </p:nvSpPr>
        <p:spPr bwMode="auto">
          <a:xfrm rot="5400000">
            <a:off x="1234282" y="31138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09" name="Oval 21"/>
          <p:cNvSpPr>
            <a:spLocks noChangeArrowheads="1"/>
          </p:cNvSpPr>
          <p:nvPr/>
        </p:nvSpPr>
        <p:spPr bwMode="auto">
          <a:xfrm rot="5400000">
            <a:off x="1386682" y="31138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10" name="Oval 22"/>
          <p:cNvSpPr>
            <a:spLocks noChangeArrowheads="1"/>
          </p:cNvSpPr>
          <p:nvPr/>
        </p:nvSpPr>
        <p:spPr bwMode="auto">
          <a:xfrm rot="5400000">
            <a:off x="1386682" y="29614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11" name="Rectangle 23"/>
          <p:cNvSpPr>
            <a:spLocks noChangeArrowheads="1"/>
          </p:cNvSpPr>
          <p:nvPr/>
        </p:nvSpPr>
        <p:spPr bwMode="auto">
          <a:xfrm>
            <a:off x="1739900" y="4999038"/>
            <a:ext cx="458788" cy="422275"/>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524312" name="Oval 24"/>
          <p:cNvSpPr>
            <a:spLocks noChangeArrowheads="1"/>
          </p:cNvSpPr>
          <p:nvPr/>
        </p:nvSpPr>
        <p:spPr bwMode="auto">
          <a:xfrm rot="5400000">
            <a:off x="1843882" y="50950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13" name="Oval 25"/>
          <p:cNvSpPr>
            <a:spLocks noChangeArrowheads="1"/>
          </p:cNvSpPr>
          <p:nvPr/>
        </p:nvSpPr>
        <p:spPr bwMode="auto">
          <a:xfrm rot="5400000">
            <a:off x="1843882" y="52474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14" name="Oval 26"/>
          <p:cNvSpPr>
            <a:spLocks noChangeArrowheads="1"/>
          </p:cNvSpPr>
          <p:nvPr/>
        </p:nvSpPr>
        <p:spPr bwMode="auto">
          <a:xfrm rot="5400000">
            <a:off x="1996282" y="52474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15" name="Oval 27"/>
          <p:cNvSpPr>
            <a:spLocks noChangeArrowheads="1"/>
          </p:cNvSpPr>
          <p:nvPr/>
        </p:nvSpPr>
        <p:spPr bwMode="auto">
          <a:xfrm rot="5400000">
            <a:off x="1996282" y="5095081"/>
            <a:ext cx="84138" cy="92075"/>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16" name="Rectangle 28" descr="Wide upward diagonal"/>
          <p:cNvSpPr>
            <a:spLocks noChangeArrowheads="1"/>
          </p:cNvSpPr>
          <p:nvPr/>
        </p:nvSpPr>
        <p:spPr bwMode="auto">
          <a:xfrm>
            <a:off x="6670675" y="4941888"/>
            <a:ext cx="450850" cy="430212"/>
          </a:xfrm>
          <a:prstGeom prst="rect">
            <a:avLst/>
          </a:prstGeom>
          <a:pattFill prst="wdUpDiag">
            <a:fgClr>
              <a:schemeClr val="accent2"/>
            </a:fgClr>
            <a:bgClr>
              <a:srgbClr val="FFFFFF"/>
            </a:bgClr>
          </a:pattFill>
          <a:ln w="28575">
            <a:solidFill>
              <a:schemeClr val="tx1"/>
            </a:solidFill>
            <a:miter lim="800000"/>
            <a:headEnd/>
            <a:tailEnd/>
          </a:ln>
          <a:effectLst/>
        </p:spPr>
        <p:txBody>
          <a:bodyPr wrap="none" anchor="ctr">
            <a:prstTxWarp prst="textNoShape">
              <a:avLst/>
            </a:prstTxWarp>
          </a:bodyPr>
          <a:lstStyle/>
          <a:p>
            <a:pPr algn="ctr"/>
            <a:endParaRPr lang="en-US" b="0">
              <a:effectLst/>
            </a:endParaRPr>
          </a:p>
        </p:txBody>
      </p:sp>
      <p:sp>
        <p:nvSpPr>
          <p:cNvPr id="524317" name="Freeform 29"/>
          <p:cNvSpPr>
            <a:spLocks/>
          </p:cNvSpPr>
          <p:nvPr/>
        </p:nvSpPr>
        <p:spPr bwMode="auto">
          <a:xfrm>
            <a:off x="4953000" y="1447800"/>
            <a:ext cx="3581400" cy="4419600"/>
          </a:xfrm>
          <a:custGeom>
            <a:avLst/>
            <a:gdLst/>
            <a:ahLst/>
            <a:cxnLst>
              <a:cxn ang="0">
                <a:pos x="177" y="196"/>
              </a:cxn>
              <a:cxn ang="0">
                <a:pos x="334" y="149"/>
              </a:cxn>
              <a:cxn ang="0">
                <a:pos x="522" y="94"/>
              </a:cxn>
              <a:cxn ang="0">
                <a:pos x="585" y="102"/>
              </a:cxn>
              <a:cxn ang="0">
                <a:pos x="765" y="47"/>
              </a:cxn>
              <a:cxn ang="0">
                <a:pos x="859" y="39"/>
              </a:cxn>
              <a:cxn ang="0">
                <a:pos x="938" y="0"/>
              </a:cxn>
              <a:cxn ang="0">
                <a:pos x="1079" y="23"/>
              </a:cxn>
              <a:cxn ang="0">
                <a:pos x="1212" y="117"/>
              </a:cxn>
              <a:cxn ang="0">
                <a:pos x="1259" y="149"/>
              </a:cxn>
              <a:cxn ang="0">
                <a:pos x="1330" y="172"/>
              </a:cxn>
              <a:cxn ang="0">
                <a:pos x="1377" y="188"/>
              </a:cxn>
              <a:cxn ang="0">
                <a:pos x="1487" y="337"/>
              </a:cxn>
              <a:cxn ang="0">
                <a:pos x="1550" y="431"/>
              </a:cxn>
              <a:cxn ang="0">
                <a:pos x="1597" y="635"/>
              </a:cxn>
              <a:cxn ang="0">
                <a:pos x="1565" y="737"/>
              </a:cxn>
              <a:cxn ang="0">
                <a:pos x="1479" y="933"/>
              </a:cxn>
              <a:cxn ang="0">
                <a:pos x="1456" y="1129"/>
              </a:cxn>
              <a:cxn ang="0">
                <a:pos x="1463" y="1404"/>
              </a:cxn>
              <a:cxn ang="0">
                <a:pos x="1432" y="1451"/>
              </a:cxn>
              <a:cxn ang="0">
                <a:pos x="1416" y="1498"/>
              </a:cxn>
              <a:cxn ang="0">
                <a:pos x="1385" y="1584"/>
              </a:cxn>
              <a:cxn ang="0">
                <a:pos x="1314" y="1866"/>
              </a:cxn>
              <a:cxn ang="0">
                <a:pos x="1259" y="1984"/>
              </a:cxn>
              <a:cxn ang="0">
                <a:pos x="1275" y="2047"/>
              </a:cxn>
              <a:cxn ang="0">
                <a:pos x="1150" y="2196"/>
              </a:cxn>
              <a:cxn ang="0">
                <a:pos x="1063" y="2212"/>
              </a:cxn>
              <a:cxn ang="0">
                <a:pos x="742" y="2188"/>
              </a:cxn>
              <a:cxn ang="0">
                <a:pos x="608" y="2219"/>
              </a:cxn>
              <a:cxn ang="0">
                <a:pos x="514" y="2204"/>
              </a:cxn>
              <a:cxn ang="0">
                <a:pos x="467" y="2180"/>
              </a:cxn>
              <a:cxn ang="0">
                <a:pos x="397" y="2117"/>
              </a:cxn>
              <a:cxn ang="0">
                <a:pos x="365" y="2047"/>
              </a:cxn>
              <a:cxn ang="0">
                <a:pos x="350" y="1976"/>
              </a:cxn>
              <a:cxn ang="0">
                <a:pos x="310" y="1898"/>
              </a:cxn>
              <a:cxn ang="0">
                <a:pos x="303" y="1255"/>
              </a:cxn>
              <a:cxn ang="0">
                <a:pos x="326" y="1161"/>
              </a:cxn>
              <a:cxn ang="0">
                <a:pos x="342" y="1113"/>
              </a:cxn>
              <a:cxn ang="0">
                <a:pos x="279" y="996"/>
              </a:cxn>
              <a:cxn ang="0">
                <a:pos x="271" y="972"/>
              </a:cxn>
              <a:cxn ang="0">
                <a:pos x="255" y="949"/>
              </a:cxn>
              <a:cxn ang="0">
                <a:pos x="232" y="894"/>
              </a:cxn>
              <a:cxn ang="0">
                <a:pos x="138" y="815"/>
              </a:cxn>
              <a:cxn ang="0">
                <a:pos x="44" y="690"/>
              </a:cxn>
              <a:cxn ang="0">
                <a:pos x="36" y="431"/>
              </a:cxn>
              <a:cxn ang="0">
                <a:pos x="44" y="266"/>
              </a:cxn>
              <a:cxn ang="0">
                <a:pos x="91" y="235"/>
              </a:cxn>
              <a:cxn ang="0">
                <a:pos x="224" y="196"/>
              </a:cxn>
            </a:cxnLst>
            <a:rect l="0" t="0" r="r" b="b"/>
            <a:pathLst>
              <a:path w="1597" h="2221">
                <a:moveTo>
                  <a:pt x="177" y="196"/>
                </a:moveTo>
                <a:cubicBezTo>
                  <a:pt x="227" y="162"/>
                  <a:pt x="276" y="159"/>
                  <a:pt x="334" y="149"/>
                </a:cubicBezTo>
                <a:cubicBezTo>
                  <a:pt x="392" y="138"/>
                  <a:pt x="464" y="114"/>
                  <a:pt x="522" y="94"/>
                </a:cubicBezTo>
                <a:cubicBezTo>
                  <a:pt x="543" y="96"/>
                  <a:pt x="563" y="102"/>
                  <a:pt x="585" y="102"/>
                </a:cubicBezTo>
                <a:cubicBezTo>
                  <a:pt x="645" y="102"/>
                  <a:pt x="704" y="54"/>
                  <a:pt x="765" y="47"/>
                </a:cubicBezTo>
                <a:cubicBezTo>
                  <a:pt x="796" y="43"/>
                  <a:pt x="827" y="41"/>
                  <a:pt x="859" y="39"/>
                </a:cubicBezTo>
                <a:cubicBezTo>
                  <a:pt x="887" y="29"/>
                  <a:pt x="912" y="16"/>
                  <a:pt x="938" y="0"/>
                </a:cubicBezTo>
                <a:cubicBezTo>
                  <a:pt x="986" y="5"/>
                  <a:pt x="1032" y="10"/>
                  <a:pt x="1079" y="23"/>
                </a:cubicBezTo>
                <a:cubicBezTo>
                  <a:pt x="1124" y="53"/>
                  <a:pt x="1166" y="86"/>
                  <a:pt x="1212" y="117"/>
                </a:cubicBezTo>
                <a:cubicBezTo>
                  <a:pt x="1227" y="127"/>
                  <a:pt x="1240" y="143"/>
                  <a:pt x="1259" y="149"/>
                </a:cubicBezTo>
                <a:cubicBezTo>
                  <a:pt x="1314" y="166"/>
                  <a:pt x="1290" y="158"/>
                  <a:pt x="1330" y="172"/>
                </a:cubicBezTo>
                <a:cubicBezTo>
                  <a:pt x="1345" y="177"/>
                  <a:pt x="1377" y="188"/>
                  <a:pt x="1377" y="188"/>
                </a:cubicBezTo>
                <a:cubicBezTo>
                  <a:pt x="1412" y="239"/>
                  <a:pt x="1448" y="286"/>
                  <a:pt x="1487" y="337"/>
                </a:cubicBezTo>
                <a:cubicBezTo>
                  <a:pt x="1500" y="375"/>
                  <a:pt x="1521" y="403"/>
                  <a:pt x="1550" y="431"/>
                </a:cubicBezTo>
                <a:cubicBezTo>
                  <a:pt x="1569" y="498"/>
                  <a:pt x="1582" y="566"/>
                  <a:pt x="1597" y="635"/>
                </a:cubicBezTo>
                <a:cubicBezTo>
                  <a:pt x="1587" y="700"/>
                  <a:pt x="1579" y="686"/>
                  <a:pt x="1565" y="737"/>
                </a:cubicBezTo>
                <a:cubicBezTo>
                  <a:pt x="1545" y="803"/>
                  <a:pt x="1518" y="876"/>
                  <a:pt x="1479" y="933"/>
                </a:cubicBezTo>
                <a:cubicBezTo>
                  <a:pt x="1460" y="1082"/>
                  <a:pt x="1467" y="1016"/>
                  <a:pt x="1456" y="1129"/>
                </a:cubicBezTo>
                <a:cubicBezTo>
                  <a:pt x="1462" y="1220"/>
                  <a:pt x="1493" y="1317"/>
                  <a:pt x="1463" y="1404"/>
                </a:cubicBezTo>
                <a:cubicBezTo>
                  <a:pt x="1456" y="1421"/>
                  <a:pt x="1438" y="1433"/>
                  <a:pt x="1432" y="1451"/>
                </a:cubicBezTo>
                <a:cubicBezTo>
                  <a:pt x="1426" y="1466"/>
                  <a:pt x="1420" y="1481"/>
                  <a:pt x="1416" y="1498"/>
                </a:cubicBezTo>
                <a:cubicBezTo>
                  <a:pt x="1407" y="1530"/>
                  <a:pt x="1404" y="1556"/>
                  <a:pt x="1385" y="1584"/>
                </a:cubicBezTo>
                <a:cubicBezTo>
                  <a:pt x="1367" y="1668"/>
                  <a:pt x="1356" y="1792"/>
                  <a:pt x="1314" y="1866"/>
                </a:cubicBezTo>
                <a:cubicBezTo>
                  <a:pt x="1292" y="1903"/>
                  <a:pt x="1273" y="1942"/>
                  <a:pt x="1259" y="1984"/>
                </a:cubicBezTo>
                <a:cubicBezTo>
                  <a:pt x="1265" y="2002"/>
                  <a:pt x="1275" y="2028"/>
                  <a:pt x="1275" y="2047"/>
                </a:cubicBezTo>
                <a:cubicBezTo>
                  <a:pt x="1275" y="2111"/>
                  <a:pt x="1208" y="2180"/>
                  <a:pt x="1150" y="2196"/>
                </a:cubicBezTo>
                <a:cubicBezTo>
                  <a:pt x="1114" y="2219"/>
                  <a:pt x="1106" y="2219"/>
                  <a:pt x="1063" y="2212"/>
                </a:cubicBezTo>
                <a:cubicBezTo>
                  <a:pt x="949" y="2221"/>
                  <a:pt x="852" y="2202"/>
                  <a:pt x="742" y="2188"/>
                </a:cubicBezTo>
                <a:cubicBezTo>
                  <a:pt x="697" y="2199"/>
                  <a:pt x="652" y="2209"/>
                  <a:pt x="608" y="2219"/>
                </a:cubicBezTo>
                <a:cubicBezTo>
                  <a:pt x="591" y="2217"/>
                  <a:pt x="536" y="2213"/>
                  <a:pt x="514" y="2204"/>
                </a:cubicBezTo>
                <a:cubicBezTo>
                  <a:pt x="408" y="2158"/>
                  <a:pt x="567" y="2213"/>
                  <a:pt x="467" y="2180"/>
                </a:cubicBezTo>
                <a:cubicBezTo>
                  <a:pt x="439" y="2159"/>
                  <a:pt x="424" y="2136"/>
                  <a:pt x="397" y="2117"/>
                </a:cubicBezTo>
                <a:cubicBezTo>
                  <a:pt x="377" y="2061"/>
                  <a:pt x="390" y="2083"/>
                  <a:pt x="365" y="2047"/>
                </a:cubicBezTo>
                <a:cubicBezTo>
                  <a:pt x="358" y="2023"/>
                  <a:pt x="357" y="1999"/>
                  <a:pt x="350" y="1976"/>
                </a:cubicBezTo>
                <a:cubicBezTo>
                  <a:pt x="340" y="1947"/>
                  <a:pt x="319" y="1926"/>
                  <a:pt x="310" y="1898"/>
                </a:cubicBezTo>
                <a:cubicBezTo>
                  <a:pt x="294" y="1640"/>
                  <a:pt x="292" y="1633"/>
                  <a:pt x="303" y="1255"/>
                </a:cubicBezTo>
                <a:cubicBezTo>
                  <a:pt x="303" y="1226"/>
                  <a:pt x="317" y="1188"/>
                  <a:pt x="326" y="1161"/>
                </a:cubicBezTo>
                <a:cubicBezTo>
                  <a:pt x="330" y="1144"/>
                  <a:pt x="342" y="1113"/>
                  <a:pt x="342" y="1113"/>
                </a:cubicBezTo>
                <a:cubicBezTo>
                  <a:pt x="330" y="1080"/>
                  <a:pt x="300" y="1026"/>
                  <a:pt x="279" y="996"/>
                </a:cubicBezTo>
                <a:cubicBezTo>
                  <a:pt x="276" y="988"/>
                  <a:pt x="274" y="979"/>
                  <a:pt x="271" y="972"/>
                </a:cubicBezTo>
                <a:cubicBezTo>
                  <a:pt x="266" y="963"/>
                  <a:pt x="258" y="957"/>
                  <a:pt x="255" y="949"/>
                </a:cubicBezTo>
                <a:cubicBezTo>
                  <a:pt x="240" y="914"/>
                  <a:pt x="258" y="920"/>
                  <a:pt x="232" y="894"/>
                </a:cubicBezTo>
                <a:cubicBezTo>
                  <a:pt x="203" y="865"/>
                  <a:pt x="163" y="847"/>
                  <a:pt x="138" y="815"/>
                </a:cubicBezTo>
                <a:cubicBezTo>
                  <a:pt x="105" y="773"/>
                  <a:pt x="75" y="732"/>
                  <a:pt x="44" y="690"/>
                </a:cubicBezTo>
                <a:cubicBezTo>
                  <a:pt x="14" y="600"/>
                  <a:pt x="0" y="536"/>
                  <a:pt x="36" y="431"/>
                </a:cubicBezTo>
                <a:cubicBezTo>
                  <a:pt x="38" y="376"/>
                  <a:pt x="29" y="319"/>
                  <a:pt x="44" y="266"/>
                </a:cubicBezTo>
                <a:cubicBezTo>
                  <a:pt x="49" y="247"/>
                  <a:pt x="91" y="235"/>
                  <a:pt x="91" y="235"/>
                </a:cubicBezTo>
                <a:cubicBezTo>
                  <a:pt x="120" y="188"/>
                  <a:pt x="175" y="196"/>
                  <a:pt x="224" y="196"/>
                </a:cubicBezTo>
              </a:path>
            </a:pathLst>
          </a:custGeom>
          <a:noFill/>
          <a:ln w="38100" cmpd="sng">
            <a:solidFill>
              <a:schemeClr val="tx1"/>
            </a:solidFill>
            <a:round/>
            <a:headEnd/>
            <a:tailEnd/>
          </a:ln>
          <a:effectLst/>
        </p:spPr>
        <p:txBody>
          <a:bodyPr wrap="none" anchor="ctr">
            <a:prstTxWarp prst="textNoShape">
              <a:avLst/>
            </a:prstTxWarp>
          </a:bodyPr>
          <a:lstStyle/>
          <a:p>
            <a:endParaRPr lang="en-US"/>
          </a:p>
        </p:txBody>
      </p:sp>
      <p:sp>
        <p:nvSpPr>
          <p:cNvPr id="524318" name="Rectangle 30"/>
          <p:cNvSpPr>
            <a:spLocks noChangeArrowheads="1"/>
          </p:cNvSpPr>
          <p:nvPr/>
        </p:nvSpPr>
        <p:spPr bwMode="auto">
          <a:xfrm rot="5400000">
            <a:off x="6033294" y="3161507"/>
            <a:ext cx="857250" cy="404812"/>
          </a:xfrm>
          <a:prstGeom prst="rect">
            <a:avLst/>
          </a:prstGeom>
          <a:solidFill>
            <a:srgbClr val="FF0000"/>
          </a:solidFill>
          <a:ln w="38100">
            <a:solidFill>
              <a:schemeClr val="tx1"/>
            </a:solidFill>
            <a:miter lim="800000"/>
            <a:headEnd/>
            <a:tailEnd/>
          </a:ln>
          <a:effectLst/>
        </p:spPr>
        <p:txBody>
          <a:bodyPr wrap="none" anchor="ctr">
            <a:prstTxWarp prst="textNoShape">
              <a:avLst/>
            </a:prstTxWarp>
          </a:bodyPr>
          <a:lstStyle/>
          <a:p>
            <a:endParaRPr lang="en-US"/>
          </a:p>
        </p:txBody>
      </p:sp>
      <p:sp>
        <p:nvSpPr>
          <p:cNvPr id="524319" name="Oval 31"/>
          <p:cNvSpPr>
            <a:spLocks noChangeArrowheads="1"/>
          </p:cNvSpPr>
          <p:nvPr/>
        </p:nvSpPr>
        <p:spPr bwMode="auto">
          <a:xfrm rot="5400000">
            <a:off x="6334125" y="36147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20" name="Oval 32"/>
          <p:cNvSpPr>
            <a:spLocks noChangeArrowheads="1"/>
          </p:cNvSpPr>
          <p:nvPr/>
        </p:nvSpPr>
        <p:spPr bwMode="auto">
          <a:xfrm rot="5400000">
            <a:off x="6334125" y="34623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21" name="Oval 33"/>
          <p:cNvSpPr>
            <a:spLocks noChangeArrowheads="1"/>
          </p:cNvSpPr>
          <p:nvPr/>
        </p:nvSpPr>
        <p:spPr bwMode="auto">
          <a:xfrm rot="5400000">
            <a:off x="6334125" y="30051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22" name="Oval 34"/>
          <p:cNvSpPr>
            <a:spLocks noChangeArrowheads="1"/>
          </p:cNvSpPr>
          <p:nvPr/>
        </p:nvSpPr>
        <p:spPr bwMode="auto">
          <a:xfrm rot="5400000">
            <a:off x="6486525" y="34623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23" name="Oval 35"/>
          <p:cNvSpPr>
            <a:spLocks noChangeArrowheads="1"/>
          </p:cNvSpPr>
          <p:nvPr/>
        </p:nvSpPr>
        <p:spPr bwMode="auto">
          <a:xfrm rot="5400000">
            <a:off x="6334125" y="31575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24" name="Oval 36"/>
          <p:cNvSpPr>
            <a:spLocks noChangeArrowheads="1"/>
          </p:cNvSpPr>
          <p:nvPr/>
        </p:nvSpPr>
        <p:spPr bwMode="auto">
          <a:xfrm rot="5400000">
            <a:off x="6486525" y="36147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25" name="Oval 37"/>
          <p:cNvSpPr>
            <a:spLocks noChangeArrowheads="1"/>
          </p:cNvSpPr>
          <p:nvPr/>
        </p:nvSpPr>
        <p:spPr bwMode="auto">
          <a:xfrm rot="5400000">
            <a:off x="6486525" y="31575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26" name="Oval 38"/>
          <p:cNvSpPr>
            <a:spLocks noChangeArrowheads="1"/>
          </p:cNvSpPr>
          <p:nvPr/>
        </p:nvSpPr>
        <p:spPr bwMode="auto">
          <a:xfrm rot="5400000">
            <a:off x="6486525" y="30051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27" name="Rectangle 39"/>
          <p:cNvSpPr>
            <a:spLocks noChangeArrowheads="1"/>
          </p:cNvSpPr>
          <p:nvPr/>
        </p:nvSpPr>
        <p:spPr bwMode="auto">
          <a:xfrm>
            <a:off x="5757863" y="2762250"/>
            <a:ext cx="450850" cy="430213"/>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524328" name="Rectangle 40" descr="Wide upward diagonal"/>
          <p:cNvSpPr>
            <a:spLocks noChangeArrowheads="1"/>
          </p:cNvSpPr>
          <p:nvPr/>
        </p:nvSpPr>
        <p:spPr bwMode="auto">
          <a:xfrm>
            <a:off x="7281863" y="2952750"/>
            <a:ext cx="450850" cy="430213"/>
          </a:xfrm>
          <a:prstGeom prst="rect">
            <a:avLst/>
          </a:prstGeom>
          <a:pattFill prst="wdUpDiag">
            <a:fgClr>
              <a:srgbClr val="FF0000"/>
            </a:fgClr>
            <a:bgClr>
              <a:srgbClr val="FFFFFF"/>
            </a:bgClr>
          </a:pattFill>
          <a:ln w="9525">
            <a:solidFill>
              <a:schemeClr val="tx1"/>
            </a:solidFill>
            <a:miter lim="800000"/>
            <a:headEnd/>
            <a:tailEnd/>
          </a:ln>
          <a:effectLst/>
        </p:spPr>
        <p:txBody>
          <a:bodyPr wrap="none" anchor="ctr">
            <a:prstTxWarp prst="textNoShape">
              <a:avLst/>
            </a:prstTxWarp>
          </a:bodyPr>
          <a:lstStyle/>
          <a:p>
            <a:endParaRPr lang="en-US"/>
          </a:p>
        </p:txBody>
      </p:sp>
      <p:sp>
        <p:nvSpPr>
          <p:cNvPr id="524329" name="Rectangle 41" descr="Wide upward diagonal"/>
          <p:cNvSpPr>
            <a:spLocks noChangeArrowheads="1"/>
          </p:cNvSpPr>
          <p:nvPr/>
        </p:nvSpPr>
        <p:spPr bwMode="auto">
          <a:xfrm>
            <a:off x="5791200" y="4565650"/>
            <a:ext cx="990600" cy="342900"/>
          </a:xfrm>
          <a:prstGeom prst="rect">
            <a:avLst/>
          </a:prstGeom>
          <a:pattFill prst="wdUpDiag">
            <a:fgClr>
              <a:srgbClr val="FF0000"/>
            </a:fgClr>
            <a:bgClr>
              <a:srgbClr val="FFFFFF"/>
            </a:bgClr>
          </a:pattFill>
          <a:ln w="57150">
            <a:solidFill>
              <a:schemeClr val="tx1"/>
            </a:solidFill>
            <a:miter lim="800000"/>
            <a:headEnd/>
            <a:tailEnd/>
          </a:ln>
          <a:effectLst/>
        </p:spPr>
        <p:txBody>
          <a:bodyPr wrap="none" anchor="ctr">
            <a:prstTxWarp prst="textNoShape">
              <a:avLst/>
            </a:prstTxWarp>
          </a:bodyPr>
          <a:lstStyle/>
          <a:p>
            <a:endParaRPr lang="en-US"/>
          </a:p>
        </p:txBody>
      </p:sp>
      <p:sp>
        <p:nvSpPr>
          <p:cNvPr id="524330" name="Oval 42"/>
          <p:cNvSpPr>
            <a:spLocks noChangeArrowheads="1"/>
          </p:cNvSpPr>
          <p:nvPr/>
        </p:nvSpPr>
        <p:spPr bwMode="auto">
          <a:xfrm rot="5400000">
            <a:off x="5876925" y="28527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31" name="Oval 43"/>
          <p:cNvSpPr>
            <a:spLocks noChangeArrowheads="1"/>
          </p:cNvSpPr>
          <p:nvPr/>
        </p:nvSpPr>
        <p:spPr bwMode="auto">
          <a:xfrm rot="5400000">
            <a:off x="5876925" y="30051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32" name="Oval 44"/>
          <p:cNvSpPr>
            <a:spLocks noChangeArrowheads="1"/>
          </p:cNvSpPr>
          <p:nvPr/>
        </p:nvSpPr>
        <p:spPr bwMode="auto">
          <a:xfrm rot="5400000">
            <a:off x="6029325" y="30051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33" name="Oval 45"/>
          <p:cNvSpPr>
            <a:spLocks noChangeArrowheads="1"/>
          </p:cNvSpPr>
          <p:nvPr/>
        </p:nvSpPr>
        <p:spPr bwMode="auto">
          <a:xfrm rot="5400000">
            <a:off x="6029325" y="2852738"/>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34" name="Rectangle 46"/>
          <p:cNvSpPr>
            <a:spLocks noChangeArrowheads="1"/>
          </p:cNvSpPr>
          <p:nvPr/>
        </p:nvSpPr>
        <p:spPr bwMode="auto">
          <a:xfrm>
            <a:off x="6230938" y="5056188"/>
            <a:ext cx="450850" cy="430212"/>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524335" name="Oval 47"/>
          <p:cNvSpPr>
            <a:spLocks noChangeArrowheads="1"/>
          </p:cNvSpPr>
          <p:nvPr/>
        </p:nvSpPr>
        <p:spPr bwMode="auto">
          <a:xfrm rot="5400000">
            <a:off x="6350000" y="5146676"/>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36" name="Oval 48"/>
          <p:cNvSpPr>
            <a:spLocks noChangeArrowheads="1"/>
          </p:cNvSpPr>
          <p:nvPr/>
        </p:nvSpPr>
        <p:spPr bwMode="auto">
          <a:xfrm rot="5400000">
            <a:off x="6350000" y="5299076"/>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37" name="Oval 49"/>
          <p:cNvSpPr>
            <a:spLocks noChangeArrowheads="1"/>
          </p:cNvSpPr>
          <p:nvPr/>
        </p:nvSpPr>
        <p:spPr bwMode="auto">
          <a:xfrm rot="5400000">
            <a:off x="6502400" y="5299076"/>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38" name="Oval 50"/>
          <p:cNvSpPr>
            <a:spLocks noChangeArrowheads="1"/>
          </p:cNvSpPr>
          <p:nvPr/>
        </p:nvSpPr>
        <p:spPr bwMode="auto">
          <a:xfrm rot="5400000">
            <a:off x="6502400" y="5146676"/>
            <a:ext cx="85725" cy="889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39" name="Rectangle 51" descr="Wide upward diagonal"/>
          <p:cNvSpPr>
            <a:spLocks noChangeArrowheads="1"/>
          </p:cNvSpPr>
          <p:nvPr/>
        </p:nvSpPr>
        <p:spPr bwMode="auto">
          <a:xfrm>
            <a:off x="7069138" y="4903788"/>
            <a:ext cx="450850" cy="430212"/>
          </a:xfrm>
          <a:prstGeom prst="rect">
            <a:avLst/>
          </a:prstGeom>
          <a:pattFill prst="wdUpDiag">
            <a:fgClr>
              <a:srgbClr val="FF0000"/>
            </a:fgClr>
            <a:bgClr>
              <a:srgbClr val="FFFFFF"/>
            </a:bgClr>
          </a:pattFill>
          <a:ln w="9525">
            <a:solidFill>
              <a:schemeClr val="tx1"/>
            </a:solidFill>
            <a:miter lim="800000"/>
            <a:headEnd/>
            <a:tailEnd/>
          </a:ln>
          <a:effectLst/>
        </p:spPr>
        <p:txBody>
          <a:bodyPr wrap="none" anchor="ctr">
            <a:prstTxWarp prst="textNoShape">
              <a:avLst/>
            </a:prstTxWarp>
          </a:bodyPr>
          <a:lstStyle/>
          <a:p>
            <a:endParaRPr lang="en-US"/>
          </a:p>
        </p:txBody>
      </p:sp>
      <p:sp>
        <p:nvSpPr>
          <p:cNvPr id="524340" name="Text Box 52"/>
          <p:cNvSpPr txBox="1">
            <a:spLocks noChangeArrowheads="1"/>
          </p:cNvSpPr>
          <p:nvPr/>
        </p:nvSpPr>
        <p:spPr bwMode="auto">
          <a:xfrm>
            <a:off x="685800" y="5973763"/>
            <a:ext cx="3278188" cy="579437"/>
          </a:xfrm>
          <a:prstGeom prst="rect">
            <a:avLst/>
          </a:prstGeom>
          <a:noFill/>
          <a:ln w="9525">
            <a:noFill/>
            <a:miter lim="800000"/>
            <a:headEnd/>
            <a:tailEnd/>
          </a:ln>
          <a:effectLst/>
        </p:spPr>
        <p:txBody>
          <a:bodyPr wrap="none">
            <a:prstTxWarp prst="textNoShape">
              <a:avLst/>
            </a:prstTxWarp>
            <a:spAutoFit/>
          </a:bodyPr>
          <a:lstStyle/>
          <a:p>
            <a:r>
              <a:rPr lang="en-US" sz="3200">
                <a:effectLst/>
              </a:rPr>
              <a:t>Subject 1’s Board</a:t>
            </a:r>
            <a:endParaRPr lang="en-US" sz="3200" b="0">
              <a:effectLst/>
            </a:endParaRPr>
          </a:p>
        </p:txBody>
      </p:sp>
      <p:sp>
        <p:nvSpPr>
          <p:cNvPr id="524341" name="Text Box 53"/>
          <p:cNvSpPr txBox="1">
            <a:spLocks noChangeArrowheads="1"/>
          </p:cNvSpPr>
          <p:nvPr/>
        </p:nvSpPr>
        <p:spPr bwMode="auto">
          <a:xfrm>
            <a:off x="5257800" y="5943600"/>
            <a:ext cx="3278188" cy="579438"/>
          </a:xfrm>
          <a:prstGeom prst="rect">
            <a:avLst/>
          </a:prstGeom>
          <a:noFill/>
          <a:ln w="9525">
            <a:noFill/>
            <a:miter lim="800000"/>
            <a:headEnd/>
            <a:tailEnd/>
          </a:ln>
          <a:effectLst/>
        </p:spPr>
        <p:txBody>
          <a:bodyPr wrap="none">
            <a:prstTxWarp prst="textNoShape">
              <a:avLst/>
            </a:prstTxWarp>
            <a:spAutoFit/>
          </a:bodyPr>
          <a:lstStyle/>
          <a:p>
            <a:r>
              <a:rPr lang="en-US" sz="3200">
                <a:effectLst/>
              </a:rPr>
              <a:t>Subject 2’s Board</a:t>
            </a:r>
            <a:endParaRPr lang="en-US" sz="3200" b="0">
              <a:effectLst/>
            </a:endParaRPr>
          </a:p>
        </p:txBody>
      </p:sp>
      <p:sp>
        <p:nvSpPr>
          <p:cNvPr id="524342" name="Rectangle 54"/>
          <p:cNvSpPr>
            <a:spLocks noChangeArrowheads="1"/>
          </p:cNvSpPr>
          <p:nvPr/>
        </p:nvSpPr>
        <p:spPr bwMode="auto">
          <a:xfrm>
            <a:off x="8305800" y="228600"/>
            <a:ext cx="381000" cy="3810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524343" name="Rectangle 55" descr="Wide upward diagonal"/>
          <p:cNvSpPr>
            <a:spLocks noChangeArrowheads="1"/>
          </p:cNvSpPr>
          <p:nvPr/>
        </p:nvSpPr>
        <p:spPr bwMode="auto">
          <a:xfrm>
            <a:off x="4953000" y="228600"/>
            <a:ext cx="381000" cy="381000"/>
          </a:xfrm>
          <a:prstGeom prst="rect">
            <a:avLst/>
          </a:prstGeom>
          <a:pattFill prst="wdUpDiag">
            <a:fgClr>
              <a:srgbClr val="FF0000"/>
            </a:fgClr>
            <a:bgClr>
              <a:srgbClr val="FFFFFF"/>
            </a:bgClr>
          </a:pattFill>
          <a:ln w="9525">
            <a:solidFill>
              <a:schemeClr val="tx1"/>
            </a:solidFill>
            <a:miter lim="800000"/>
            <a:headEnd/>
            <a:tailEnd/>
          </a:ln>
          <a:effectLst/>
        </p:spPr>
        <p:txBody>
          <a:bodyPr wrap="none" anchor="ctr">
            <a:prstTxWarp prst="textNoShape">
              <a:avLst/>
            </a:prstTxWarp>
          </a:bodyPr>
          <a:lstStyle/>
          <a:p>
            <a:endParaRPr lang="en-US"/>
          </a:p>
        </p:txBody>
      </p:sp>
      <p:sp>
        <p:nvSpPr>
          <p:cNvPr id="524344" name="Rectangle 56" descr="Wide upward diagonal"/>
          <p:cNvSpPr>
            <a:spLocks noChangeArrowheads="1"/>
          </p:cNvSpPr>
          <p:nvPr/>
        </p:nvSpPr>
        <p:spPr bwMode="auto">
          <a:xfrm>
            <a:off x="5715000" y="228600"/>
            <a:ext cx="381000" cy="381000"/>
          </a:xfrm>
          <a:prstGeom prst="rect">
            <a:avLst/>
          </a:prstGeom>
          <a:pattFill prst="wdUpDiag">
            <a:fgClr>
              <a:schemeClr val="accent2"/>
            </a:fgClr>
            <a:bgClr>
              <a:srgbClr val="FFFFFF"/>
            </a:bgClr>
          </a:pattFill>
          <a:ln w="28575">
            <a:solidFill>
              <a:schemeClr val="tx1"/>
            </a:solidFill>
            <a:miter lim="800000"/>
            <a:headEnd/>
            <a:tailEnd/>
          </a:ln>
          <a:effectLst/>
        </p:spPr>
        <p:txBody>
          <a:bodyPr wrap="none" anchor="ctr">
            <a:prstTxWarp prst="textNoShape">
              <a:avLst/>
            </a:prstTxWarp>
          </a:bodyPr>
          <a:lstStyle/>
          <a:p>
            <a:pPr algn="ctr"/>
            <a:endParaRPr lang="en-US" b="0">
              <a:effectLst/>
            </a:endParaRPr>
          </a:p>
        </p:txBody>
      </p:sp>
      <p:sp>
        <p:nvSpPr>
          <p:cNvPr id="524345" name="Oval 57"/>
          <p:cNvSpPr>
            <a:spLocks noChangeArrowheads="1"/>
          </p:cNvSpPr>
          <p:nvPr/>
        </p:nvSpPr>
        <p:spPr bwMode="auto">
          <a:xfrm rot="5400000">
            <a:off x="8382000" y="304800"/>
            <a:ext cx="76200" cy="762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46" name="Oval 58"/>
          <p:cNvSpPr>
            <a:spLocks noChangeArrowheads="1"/>
          </p:cNvSpPr>
          <p:nvPr/>
        </p:nvSpPr>
        <p:spPr bwMode="auto">
          <a:xfrm rot="5400000">
            <a:off x="8382000" y="457200"/>
            <a:ext cx="76200" cy="762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47" name="Oval 59"/>
          <p:cNvSpPr>
            <a:spLocks noChangeArrowheads="1"/>
          </p:cNvSpPr>
          <p:nvPr/>
        </p:nvSpPr>
        <p:spPr bwMode="auto">
          <a:xfrm rot="5400000">
            <a:off x="8534400" y="457200"/>
            <a:ext cx="76200" cy="762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4348" name="Oval 60"/>
          <p:cNvSpPr>
            <a:spLocks noChangeArrowheads="1"/>
          </p:cNvSpPr>
          <p:nvPr/>
        </p:nvSpPr>
        <p:spPr bwMode="auto">
          <a:xfrm rot="5400000">
            <a:off x="8534400" y="304800"/>
            <a:ext cx="76200" cy="76200"/>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6338" name="Rectangle 2"/>
          <p:cNvSpPr>
            <a:spLocks noChangeArrowheads="1"/>
          </p:cNvSpPr>
          <p:nvPr/>
        </p:nvSpPr>
        <p:spPr bwMode="auto">
          <a:xfrm>
            <a:off x="685800" y="609600"/>
            <a:ext cx="7772400" cy="1143000"/>
          </a:xfrm>
          <a:prstGeom prst="rect">
            <a:avLst/>
          </a:prstGeom>
          <a:solidFill>
            <a:srgbClr val="FFFFFF"/>
          </a:solidFill>
          <a:ln w="12700">
            <a:solidFill>
              <a:srgbClr val="000000"/>
            </a:solidFill>
            <a:miter lim="800000"/>
            <a:headEnd/>
            <a:tailEnd/>
          </a:ln>
          <a:effectLst/>
        </p:spPr>
        <p:txBody>
          <a:bodyPr lIns="90487" tIns="44450" rIns="90487" bIns="44450" anchor="ctr">
            <a:prstTxWarp prst="textNoShape">
              <a:avLst/>
            </a:prstTxWarp>
          </a:bodyPr>
          <a:lstStyle/>
          <a:p>
            <a:pPr algn="ctr"/>
            <a:r>
              <a:rPr lang="en-US" sz="3600" b="0">
                <a:effectLst/>
              </a:rPr>
              <a:t>Point of Disambiguation</a:t>
            </a:r>
            <a:endParaRPr lang="en-US" sz="4400" b="0">
              <a:solidFill>
                <a:schemeClr val="tx2"/>
              </a:solidFill>
              <a:effectLst/>
            </a:endParaRPr>
          </a:p>
        </p:txBody>
      </p:sp>
      <p:sp>
        <p:nvSpPr>
          <p:cNvPr id="526339" name="Rectangle 3"/>
          <p:cNvSpPr>
            <a:spLocks noChangeArrowheads="1"/>
          </p:cNvSpPr>
          <p:nvPr/>
        </p:nvSpPr>
        <p:spPr bwMode="auto">
          <a:xfrm>
            <a:off x="685800" y="1905000"/>
            <a:ext cx="7772400" cy="4114800"/>
          </a:xfrm>
          <a:prstGeom prst="rect">
            <a:avLst/>
          </a:prstGeom>
          <a:noFill/>
          <a:ln w="12700">
            <a:noFill/>
            <a:miter lim="800000"/>
            <a:headEnd/>
            <a:tailEnd/>
          </a:ln>
          <a:effectLst/>
        </p:spPr>
        <p:txBody>
          <a:bodyPr lIns="90487" tIns="44450" rIns="90487" bIns="44450">
            <a:prstTxWarp prst="textNoShape">
              <a:avLst/>
            </a:prstTxWarp>
          </a:bodyPr>
          <a:lstStyle/>
          <a:p>
            <a:pPr marL="342900" indent="-342900">
              <a:spcBef>
                <a:spcPct val="20000"/>
              </a:spcBef>
            </a:pPr>
            <a:r>
              <a:rPr lang="en-US" sz="3200" b="0">
                <a:effectLst/>
              </a:rPr>
              <a:t>Definite referring expressions assume a </a:t>
            </a:r>
            <a:r>
              <a:rPr lang="en-US" sz="3200" b="0" i="1">
                <a:effectLst/>
              </a:rPr>
              <a:t>uniquely identifiable</a:t>
            </a:r>
            <a:r>
              <a:rPr lang="en-US" sz="3200" b="0">
                <a:effectLst/>
              </a:rPr>
              <a:t> referent with respect to a </a:t>
            </a:r>
            <a:r>
              <a:rPr lang="en-US" sz="3200" b="0" i="1">
                <a:effectLst/>
              </a:rPr>
              <a:t>circumscribed</a:t>
            </a:r>
            <a:r>
              <a:rPr lang="en-US" sz="3200" b="0">
                <a:effectLst/>
              </a:rPr>
              <a:t> referential domain.</a:t>
            </a:r>
          </a:p>
          <a:p>
            <a:pPr marL="342900" indent="-342900">
              <a:spcBef>
                <a:spcPct val="20000"/>
              </a:spcBef>
            </a:pPr>
            <a:r>
              <a:rPr lang="en-US" sz="3200" b="0">
                <a:effectLst/>
              </a:rPr>
              <a:t>		</a:t>
            </a:r>
          </a:p>
          <a:p>
            <a:pPr marL="342900" indent="-342900">
              <a:spcBef>
                <a:spcPct val="20000"/>
              </a:spcBef>
            </a:pPr>
            <a:endParaRPr lang="en-US" sz="3200" b="0">
              <a:effectLst/>
            </a:endParaRPr>
          </a:p>
          <a:p>
            <a:pPr marL="342900" indent="-342900">
              <a:spcBef>
                <a:spcPct val="20000"/>
              </a:spcBef>
            </a:pPr>
            <a:endParaRPr lang="en-US" sz="3200" b="0">
              <a:effectLst/>
            </a:endParaRPr>
          </a:p>
        </p:txBody>
      </p:sp>
      <p:grpSp>
        <p:nvGrpSpPr>
          <p:cNvPr id="2" name="Group 4"/>
          <p:cNvGrpSpPr>
            <a:grpSpLocks/>
          </p:cNvGrpSpPr>
          <p:nvPr/>
        </p:nvGrpSpPr>
        <p:grpSpPr bwMode="auto">
          <a:xfrm>
            <a:off x="152400" y="3505200"/>
            <a:ext cx="3581400" cy="3124200"/>
            <a:chOff x="96" y="2208"/>
            <a:chExt cx="2256" cy="1968"/>
          </a:xfrm>
        </p:grpSpPr>
        <p:sp>
          <p:nvSpPr>
            <p:cNvPr id="526341" name="Text Box 5"/>
            <p:cNvSpPr txBox="1">
              <a:spLocks noChangeArrowheads="1"/>
            </p:cNvSpPr>
            <p:nvPr/>
          </p:nvSpPr>
          <p:spPr bwMode="auto">
            <a:xfrm>
              <a:off x="96" y="3888"/>
              <a:ext cx="2256" cy="288"/>
            </a:xfrm>
            <a:prstGeom prst="rect">
              <a:avLst/>
            </a:prstGeom>
            <a:noFill/>
            <a:ln w="12700">
              <a:noFill/>
              <a:miter lim="800000"/>
              <a:headEnd/>
              <a:tailEnd/>
            </a:ln>
            <a:effectLst/>
          </p:spPr>
          <p:txBody>
            <a:bodyPr>
              <a:prstTxWarp prst="textNoShape">
                <a:avLst/>
              </a:prstTxWarp>
              <a:spAutoFit/>
            </a:bodyPr>
            <a:lstStyle/>
            <a:p>
              <a:pPr>
                <a:spcBef>
                  <a:spcPct val="50000"/>
                </a:spcBef>
              </a:pPr>
              <a:r>
                <a:rPr lang="en-US" b="0" i="1">
                  <a:effectLst>
                    <a:outerShdw blurRad="38100" dist="38100" dir="2700000" algn="tl">
                      <a:srgbClr val="FFFFFF"/>
                    </a:outerShdw>
                  </a:effectLst>
                  <a:latin typeface="Palatino" charset="0"/>
                </a:rPr>
                <a:t>Put it above </a:t>
              </a:r>
              <a:r>
                <a:rPr lang="en-US" i="1">
                  <a:effectLst>
                    <a:outerShdw blurRad="38100" dist="38100" dir="2700000" algn="tl">
                      <a:srgbClr val="FFFFFF"/>
                    </a:outerShdw>
                  </a:effectLst>
                  <a:latin typeface="Palatino" charset="0"/>
                </a:rPr>
                <a:t>the red </a:t>
              </a:r>
              <a:r>
                <a:rPr lang="en-US" b="0" i="1">
                  <a:effectLst>
                    <a:outerShdw blurRad="38100" dist="38100" dir="2700000" algn="tl">
                      <a:srgbClr val="FFFFFF"/>
                    </a:outerShdw>
                  </a:effectLst>
                  <a:latin typeface="Palatino" charset="0"/>
                </a:rPr>
                <a:t>block.</a:t>
              </a:r>
            </a:p>
          </p:txBody>
        </p:sp>
        <p:grpSp>
          <p:nvGrpSpPr>
            <p:cNvPr id="3" name="Group 6"/>
            <p:cNvGrpSpPr>
              <a:grpSpLocks/>
            </p:cNvGrpSpPr>
            <p:nvPr/>
          </p:nvGrpSpPr>
          <p:grpSpPr bwMode="auto">
            <a:xfrm>
              <a:off x="480" y="2208"/>
              <a:ext cx="1536" cy="1632"/>
              <a:chOff x="480" y="2208"/>
              <a:chExt cx="1536" cy="1632"/>
            </a:xfrm>
          </p:grpSpPr>
          <p:sp>
            <p:nvSpPr>
              <p:cNvPr id="526343" name="Oval 7"/>
              <p:cNvSpPr>
                <a:spLocks noChangeArrowheads="1"/>
              </p:cNvSpPr>
              <p:nvPr/>
            </p:nvSpPr>
            <p:spPr bwMode="auto">
              <a:xfrm>
                <a:off x="480" y="2208"/>
                <a:ext cx="1536" cy="1632"/>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grpSp>
            <p:nvGrpSpPr>
              <p:cNvPr id="4" name="Group 8"/>
              <p:cNvGrpSpPr>
                <a:grpSpLocks/>
              </p:cNvGrpSpPr>
              <p:nvPr/>
            </p:nvGrpSpPr>
            <p:grpSpPr bwMode="auto">
              <a:xfrm>
                <a:off x="816" y="3120"/>
                <a:ext cx="261" cy="531"/>
                <a:chOff x="1152" y="1440"/>
                <a:chExt cx="261" cy="531"/>
              </a:xfrm>
            </p:grpSpPr>
            <p:sp>
              <p:nvSpPr>
                <p:cNvPr id="526345" name="Rectangle 9"/>
                <p:cNvSpPr>
                  <a:spLocks noChangeArrowheads="1"/>
                </p:cNvSpPr>
                <p:nvPr/>
              </p:nvSpPr>
              <p:spPr bwMode="auto">
                <a:xfrm rot="5400000">
                  <a:off x="1017" y="1575"/>
                  <a:ext cx="531" cy="261"/>
                </a:xfrm>
                <a:prstGeom prst="rect">
                  <a:avLst/>
                </a:prstGeom>
                <a:solidFill>
                  <a:schemeClr val="accent2"/>
                </a:solidFill>
                <a:ln w="38100">
                  <a:solidFill>
                    <a:schemeClr val="tx1"/>
                  </a:solidFill>
                  <a:miter lim="800000"/>
                  <a:headEnd/>
                  <a:tailEnd/>
                </a:ln>
                <a:effectLst/>
              </p:spPr>
              <p:txBody>
                <a:bodyPr wrap="none" anchor="ctr">
                  <a:prstTxWarp prst="textNoShape">
                    <a:avLst/>
                  </a:prstTxWarp>
                </a:bodyPr>
                <a:lstStyle/>
                <a:p>
                  <a:endParaRPr lang="en-US"/>
                </a:p>
              </p:txBody>
            </p:sp>
            <p:sp>
              <p:nvSpPr>
                <p:cNvPr id="526346" name="Oval 10"/>
                <p:cNvSpPr>
                  <a:spLocks noChangeArrowheads="1"/>
                </p:cNvSpPr>
                <p:nvPr/>
              </p:nvSpPr>
              <p:spPr bwMode="auto">
                <a:xfrm rot="5400000">
                  <a:off x="1192" y="1879"/>
                  <a:ext cx="53" cy="58"/>
                </a:xfrm>
                <a:prstGeom prst="ellipse">
                  <a:avLst/>
                </a:prstGeom>
                <a:solidFill>
                  <a:schemeClr val="accent2"/>
                </a:solidFill>
                <a:ln w="19050">
                  <a:solidFill>
                    <a:schemeClr val="tx1"/>
                  </a:solidFill>
                  <a:round/>
                  <a:headEnd/>
                  <a:tailEnd/>
                </a:ln>
                <a:effectLst/>
              </p:spPr>
              <p:txBody>
                <a:bodyPr wrap="none" anchor="ctr">
                  <a:prstTxWarp prst="textNoShape">
                    <a:avLst/>
                  </a:prstTxWarp>
                </a:bodyPr>
                <a:lstStyle/>
                <a:p>
                  <a:endParaRPr lang="en-US"/>
                </a:p>
              </p:txBody>
            </p:sp>
            <p:sp>
              <p:nvSpPr>
                <p:cNvPr id="526347" name="Oval 11"/>
                <p:cNvSpPr>
                  <a:spLocks noChangeArrowheads="1"/>
                </p:cNvSpPr>
                <p:nvPr/>
              </p:nvSpPr>
              <p:spPr bwMode="auto">
                <a:xfrm rot="5400000">
                  <a:off x="1192" y="1783"/>
                  <a:ext cx="53" cy="58"/>
                </a:xfrm>
                <a:prstGeom prst="ellipse">
                  <a:avLst/>
                </a:prstGeom>
                <a:solidFill>
                  <a:schemeClr val="accent2"/>
                </a:solidFill>
                <a:ln w="19050">
                  <a:solidFill>
                    <a:schemeClr val="tx1"/>
                  </a:solidFill>
                  <a:round/>
                  <a:headEnd/>
                  <a:tailEnd/>
                </a:ln>
                <a:effectLst/>
              </p:spPr>
              <p:txBody>
                <a:bodyPr wrap="none" anchor="ctr">
                  <a:prstTxWarp prst="textNoShape">
                    <a:avLst/>
                  </a:prstTxWarp>
                </a:bodyPr>
                <a:lstStyle/>
                <a:p>
                  <a:endParaRPr lang="en-US"/>
                </a:p>
              </p:txBody>
            </p:sp>
            <p:sp>
              <p:nvSpPr>
                <p:cNvPr id="526348" name="Oval 12"/>
                <p:cNvSpPr>
                  <a:spLocks noChangeArrowheads="1"/>
                </p:cNvSpPr>
                <p:nvPr/>
              </p:nvSpPr>
              <p:spPr bwMode="auto">
                <a:xfrm rot="5400000">
                  <a:off x="1192" y="1495"/>
                  <a:ext cx="53" cy="58"/>
                </a:xfrm>
                <a:prstGeom prst="ellipse">
                  <a:avLst/>
                </a:prstGeom>
                <a:solidFill>
                  <a:schemeClr val="accent2"/>
                </a:solidFill>
                <a:ln w="19050">
                  <a:solidFill>
                    <a:schemeClr val="tx1"/>
                  </a:solidFill>
                  <a:round/>
                  <a:headEnd/>
                  <a:tailEnd/>
                </a:ln>
                <a:effectLst/>
              </p:spPr>
              <p:txBody>
                <a:bodyPr wrap="none" anchor="ctr">
                  <a:prstTxWarp prst="textNoShape">
                    <a:avLst/>
                  </a:prstTxWarp>
                </a:bodyPr>
                <a:lstStyle/>
                <a:p>
                  <a:endParaRPr lang="en-US"/>
                </a:p>
              </p:txBody>
            </p:sp>
            <p:sp>
              <p:nvSpPr>
                <p:cNvPr id="526349" name="Oval 13"/>
                <p:cNvSpPr>
                  <a:spLocks noChangeArrowheads="1"/>
                </p:cNvSpPr>
                <p:nvPr/>
              </p:nvSpPr>
              <p:spPr bwMode="auto">
                <a:xfrm rot="5400000">
                  <a:off x="1288" y="1783"/>
                  <a:ext cx="53" cy="58"/>
                </a:xfrm>
                <a:prstGeom prst="ellipse">
                  <a:avLst/>
                </a:prstGeom>
                <a:solidFill>
                  <a:schemeClr val="accent2"/>
                </a:solidFill>
                <a:ln w="19050">
                  <a:solidFill>
                    <a:schemeClr val="tx1"/>
                  </a:solidFill>
                  <a:round/>
                  <a:headEnd/>
                  <a:tailEnd/>
                </a:ln>
                <a:effectLst/>
              </p:spPr>
              <p:txBody>
                <a:bodyPr wrap="none" anchor="ctr">
                  <a:prstTxWarp prst="textNoShape">
                    <a:avLst/>
                  </a:prstTxWarp>
                </a:bodyPr>
                <a:lstStyle/>
                <a:p>
                  <a:endParaRPr lang="en-US"/>
                </a:p>
              </p:txBody>
            </p:sp>
            <p:sp>
              <p:nvSpPr>
                <p:cNvPr id="526350" name="Oval 14"/>
                <p:cNvSpPr>
                  <a:spLocks noChangeArrowheads="1"/>
                </p:cNvSpPr>
                <p:nvPr/>
              </p:nvSpPr>
              <p:spPr bwMode="auto">
                <a:xfrm rot="5400000">
                  <a:off x="1192" y="1591"/>
                  <a:ext cx="53" cy="58"/>
                </a:xfrm>
                <a:prstGeom prst="ellipse">
                  <a:avLst/>
                </a:prstGeom>
                <a:solidFill>
                  <a:schemeClr val="accent2"/>
                </a:solidFill>
                <a:ln w="19050">
                  <a:solidFill>
                    <a:schemeClr val="tx1"/>
                  </a:solidFill>
                  <a:round/>
                  <a:headEnd/>
                  <a:tailEnd/>
                </a:ln>
                <a:effectLst/>
              </p:spPr>
              <p:txBody>
                <a:bodyPr wrap="none" anchor="ctr">
                  <a:prstTxWarp prst="textNoShape">
                    <a:avLst/>
                  </a:prstTxWarp>
                </a:bodyPr>
                <a:lstStyle/>
                <a:p>
                  <a:endParaRPr lang="en-US"/>
                </a:p>
              </p:txBody>
            </p:sp>
            <p:sp>
              <p:nvSpPr>
                <p:cNvPr id="526351" name="Oval 15"/>
                <p:cNvSpPr>
                  <a:spLocks noChangeArrowheads="1"/>
                </p:cNvSpPr>
                <p:nvPr/>
              </p:nvSpPr>
              <p:spPr bwMode="auto">
                <a:xfrm rot="5400000">
                  <a:off x="1288" y="1879"/>
                  <a:ext cx="53" cy="58"/>
                </a:xfrm>
                <a:prstGeom prst="ellipse">
                  <a:avLst/>
                </a:prstGeom>
                <a:solidFill>
                  <a:schemeClr val="accent2"/>
                </a:solidFill>
                <a:ln w="19050">
                  <a:solidFill>
                    <a:schemeClr val="tx1"/>
                  </a:solidFill>
                  <a:round/>
                  <a:headEnd/>
                  <a:tailEnd/>
                </a:ln>
                <a:effectLst/>
              </p:spPr>
              <p:txBody>
                <a:bodyPr wrap="none" anchor="ctr">
                  <a:prstTxWarp prst="textNoShape">
                    <a:avLst/>
                  </a:prstTxWarp>
                </a:bodyPr>
                <a:lstStyle/>
                <a:p>
                  <a:endParaRPr lang="en-US"/>
                </a:p>
              </p:txBody>
            </p:sp>
            <p:sp>
              <p:nvSpPr>
                <p:cNvPr id="526352" name="Oval 16"/>
                <p:cNvSpPr>
                  <a:spLocks noChangeArrowheads="1"/>
                </p:cNvSpPr>
                <p:nvPr/>
              </p:nvSpPr>
              <p:spPr bwMode="auto">
                <a:xfrm rot="5400000">
                  <a:off x="1288" y="1591"/>
                  <a:ext cx="53" cy="58"/>
                </a:xfrm>
                <a:prstGeom prst="ellipse">
                  <a:avLst/>
                </a:prstGeom>
                <a:solidFill>
                  <a:schemeClr val="accent2"/>
                </a:solidFill>
                <a:ln w="19050">
                  <a:solidFill>
                    <a:schemeClr val="tx1"/>
                  </a:solidFill>
                  <a:round/>
                  <a:headEnd/>
                  <a:tailEnd/>
                </a:ln>
                <a:effectLst/>
              </p:spPr>
              <p:txBody>
                <a:bodyPr wrap="none" anchor="ctr">
                  <a:prstTxWarp prst="textNoShape">
                    <a:avLst/>
                  </a:prstTxWarp>
                </a:bodyPr>
                <a:lstStyle/>
                <a:p>
                  <a:endParaRPr lang="en-US"/>
                </a:p>
              </p:txBody>
            </p:sp>
            <p:sp>
              <p:nvSpPr>
                <p:cNvPr id="526353" name="Oval 17"/>
                <p:cNvSpPr>
                  <a:spLocks noChangeArrowheads="1"/>
                </p:cNvSpPr>
                <p:nvPr/>
              </p:nvSpPr>
              <p:spPr bwMode="auto">
                <a:xfrm rot="5400000">
                  <a:off x="1288" y="1495"/>
                  <a:ext cx="53" cy="58"/>
                </a:xfrm>
                <a:prstGeom prst="ellipse">
                  <a:avLst/>
                </a:prstGeom>
                <a:solidFill>
                  <a:schemeClr val="accent2"/>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5" name="Group 18"/>
              <p:cNvGrpSpPr>
                <a:grpSpLocks/>
              </p:cNvGrpSpPr>
              <p:nvPr/>
            </p:nvGrpSpPr>
            <p:grpSpPr bwMode="auto">
              <a:xfrm rot="5400000" flipH="1" flipV="1">
                <a:off x="1335" y="2649"/>
                <a:ext cx="261" cy="531"/>
                <a:chOff x="1152" y="1440"/>
                <a:chExt cx="261" cy="531"/>
              </a:xfrm>
            </p:grpSpPr>
            <p:sp>
              <p:nvSpPr>
                <p:cNvPr id="526355" name="Rectangle 19"/>
                <p:cNvSpPr>
                  <a:spLocks noChangeArrowheads="1"/>
                </p:cNvSpPr>
                <p:nvPr/>
              </p:nvSpPr>
              <p:spPr bwMode="auto">
                <a:xfrm rot="5400000">
                  <a:off x="1017" y="1575"/>
                  <a:ext cx="531" cy="261"/>
                </a:xfrm>
                <a:prstGeom prst="rect">
                  <a:avLst/>
                </a:prstGeom>
                <a:solidFill>
                  <a:schemeClr val="accent1"/>
                </a:solidFill>
                <a:ln w="38100">
                  <a:solidFill>
                    <a:schemeClr val="tx1"/>
                  </a:solidFill>
                  <a:miter lim="800000"/>
                  <a:headEnd/>
                  <a:tailEnd/>
                </a:ln>
                <a:effectLst/>
              </p:spPr>
              <p:txBody>
                <a:bodyPr wrap="none" anchor="ctr">
                  <a:prstTxWarp prst="textNoShape">
                    <a:avLst/>
                  </a:prstTxWarp>
                </a:bodyPr>
                <a:lstStyle/>
                <a:p>
                  <a:endParaRPr lang="en-US"/>
                </a:p>
              </p:txBody>
            </p:sp>
            <p:sp>
              <p:nvSpPr>
                <p:cNvPr id="526356" name="Oval 20"/>
                <p:cNvSpPr>
                  <a:spLocks noChangeArrowheads="1"/>
                </p:cNvSpPr>
                <p:nvPr/>
              </p:nvSpPr>
              <p:spPr bwMode="auto">
                <a:xfrm rot="5400000">
                  <a:off x="1192" y="1879"/>
                  <a:ext cx="53" cy="58"/>
                </a:xfrm>
                <a:prstGeom prst="ellipse">
                  <a:avLst/>
                </a:prstGeom>
                <a:solidFill>
                  <a:schemeClr val="accent1"/>
                </a:solidFill>
                <a:ln w="19050">
                  <a:solidFill>
                    <a:schemeClr val="tx1"/>
                  </a:solidFill>
                  <a:round/>
                  <a:headEnd/>
                  <a:tailEnd/>
                </a:ln>
                <a:effectLst/>
              </p:spPr>
              <p:txBody>
                <a:bodyPr wrap="none" anchor="ctr">
                  <a:prstTxWarp prst="textNoShape">
                    <a:avLst/>
                  </a:prstTxWarp>
                </a:bodyPr>
                <a:lstStyle/>
                <a:p>
                  <a:endParaRPr lang="en-US"/>
                </a:p>
              </p:txBody>
            </p:sp>
            <p:sp>
              <p:nvSpPr>
                <p:cNvPr id="526357" name="Oval 21"/>
                <p:cNvSpPr>
                  <a:spLocks noChangeArrowheads="1"/>
                </p:cNvSpPr>
                <p:nvPr/>
              </p:nvSpPr>
              <p:spPr bwMode="auto">
                <a:xfrm rot="5400000">
                  <a:off x="1192" y="1783"/>
                  <a:ext cx="53" cy="58"/>
                </a:xfrm>
                <a:prstGeom prst="ellipse">
                  <a:avLst/>
                </a:prstGeom>
                <a:solidFill>
                  <a:schemeClr val="accent1"/>
                </a:solidFill>
                <a:ln w="19050">
                  <a:solidFill>
                    <a:schemeClr val="tx1"/>
                  </a:solidFill>
                  <a:round/>
                  <a:headEnd/>
                  <a:tailEnd/>
                </a:ln>
                <a:effectLst/>
              </p:spPr>
              <p:txBody>
                <a:bodyPr wrap="none" anchor="ctr">
                  <a:prstTxWarp prst="textNoShape">
                    <a:avLst/>
                  </a:prstTxWarp>
                </a:bodyPr>
                <a:lstStyle/>
                <a:p>
                  <a:endParaRPr lang="en-US"/>
                </a:p>
              </p:txBody>
            </p:sp>
            <p:sp>
              <p:nvSpPr>
                <p:cNvPr id="526358" name="Oval 22"/>
                <p:cNvSpPr>
                  <a:spLocks noChangeArrowheads="1"/>
                </p:cNvSpPr>
                <p:nvPr/>
              </p:nvSpPr>
              <p:spPr bwMode="auto">
                <a:xfrm rot="5400000">
                  <a:off x="1192" y="1495"/>
                  <a:ext cx="53" cy="58"/>
                </a:xfrm>
                <a:prstGeom prst="ellipse">
                  <a:avLst/>
                </a:prstGeom>
                <a:solidFill>
                  <a:schemeClr val="accent1"/>
                </a:solidFill>
                <a:ln w="19050">
                  <a:solidFill>
                    <a:schemeClr val="tx1"/>
                  </a:solidFill>
                  <a:round/>
                  <a:headEnd/>
                  <a:tailEnd/>
                </a:ln>
                <a:effectLst/>
              </p:spPr>
              <p:txBody>
                <a:bodyPr wrap="none" anchor="ctr">
                  <a:prstTxWarp prst="textNoShape">
                    <a:avLst/>
                  </a:prstTxWarp>
                </a:bodyPr>
                <a:lstStyle/>
                <a:p>
                  <a:endParaRPr lang="en-US"/>
                </a:p>
              </p:txBody>
            </p:sp>
            <p:sp>
              <p:nvSpPr>
                <p:cNvPr id="526359" name="Oval 23"/>
                <p:cNvSpPr>
                  <a:spLocks noChangeArrowheads="1"/>
                </p:cNvSpPr>
                <p:nvPr/>
              </p:nvSpPr>
              <p:spPr bwMode="auto">
                <a:xfrm rot="5400000">
                  <a:off x="1288" y="1783"/>
                  <a:ext cx="53" cy="58"/>
                </a:xfrm>
                <a:prstGeom prst="ellipse">
                  <a:avLst/>
                </a:prstGeom>
                <a:solidFill>
                  <a:schemeClr val="accent1"/>
                </a:solidFill>
                <a:ln w="19050">
                  <a:solidFill>
                    <a:schemeClr val="tx1"/>
                  </a:solidFill>
                  <a:round/>
                  <a:headEnd/>
                  <a:tailEnd/>
                </a:ln>
                <a:effectLst/>
              </p:spPr>
              <p:txBody>
                <a:bodyPr wrap="none" anchor="ctr">
                  <a:prstTxWarp prst="textNoShape">
                    <a:avLst/>
                  </a:prstTxWarp>
                </a:bodyPr>
                <a:lstStyle/>
                <a:p>
                  <a:endParaRPr lang="en-US"/>
                </a:p>
              </p:txBody>
            </p:sp>
            <p:sp>
              <p:nvSpPr>
                <p:cNvPr id="526360" name="Oval 24"/>
                <p:cNvSpPr>
                  <a:spLocks noChangeArrowheads="1"/>
                </p:cNvSpPr>
                <p:nvPr/>
              </p:nvSpPr>
              <p:spPr bwMode="auto">
                <a:xfrm rot="5400000">
                  <a:off x="1192" y="1591"/>
                  <a:ext cx="53" cy="58"/>
                </a:xfrm>
                <a:prstGeom prst="ellipse">
                  <a:avLst/>
                </a:prstGeom>
                <a:solidFill>
                  <a:schemeClr val="accent1"/>
                </a:solidFill>
                <a:ln w="19050">
                  <a:solidFill>
                    <a:schemeClr val="tx1"/>
                  </a:solidFill>
                  <a:round/>
                  <a:headEnd/>
                  <a:tailEnd/>
                </a:ln>
                <a:effectLst/>
              </p:spPr>
              <p:txBody>
                <a:bodyPr wrap="none" anchor="ctr">
                  <a:prstTxWarp prst="textNoShape">
                    <a:avLst/>
                  </a:prstTxWarp>
                </a:bodyPr>
                <a:lstStyle/>
                <a:p>
                  <a:endParaRPr lang="en-US"/>
                </a:p>
              </p:txBody>
            </p:sp>
            <p:sp>
              <p:nvSpPr>
                <p:cNvPr id="526361" name="Oval 25"/>
                <p:cNvSpPr>
                  <a:spLocks noChangeArrowheads="1"/>
                </p:cNvSpPr>
                <p:nvPr/>
              </p:nvSpPr>
              <p:spPr bwMode="auto">
                <a:xfrm rot="5400000">
                  <a:off x="1288" y="1879"/>
                  <a:ext cx="53" cy="58"/>
                </a:xfrm>
                <a:prstGeom prst="ellipse">
                  <a:avLst/>
                </a:prstGeom>
                <a:solidFill>
                  <a:schemeClr val="accent1"/>
                </a:solidFill>
                <a:ln w="19050">
                  <a:solidFill>
                    <a:schemeClr val="tx1"/>
                  </a:solidFill>
                  <a:round/>
                  <a:headEnd/>
                  <a:tailEnd/>
                </a:ln>
                <a:effectLst/>
              </p:spPr>
              <p:txBody>
                <a:bodyPr wrap="none" anchor="ctr">
                  <a:prstTxWarp prst="textNoShape">
                    <a:avLst/>
                  </a:prstTxWarp>
                </a:bodyPr>
                <a:lstStyle/>
                <a:p>
                  <a:endParaRPr lang="en-US"/>
                </a:p>
              </p:txBody>
            </p:sp>
            <p:sp>
              <p:nvSpPr>
                <p:cNvPr id="526362" name="Oval 26"/>
                <p:cNvSpPr>
                  <a:spLocks noChangeArrowheads="1"/>
                </p:cNvSpPr>
                <p:nvPr/>
              </p:nvSpPr>
              <p:spPr bwMode="auto">
                <a:xfrm rot="5400000">
                  <a:off x="1288" y="1591"/>
                  <a:ext cx="53" cy="58"/>
                </a:xfrm>
                <a:prstGeom prst="ellipse">
                  <a:avLst/>
                </a:prstGeom>
                <a:solidFill>
                  <a:schemeClr val="accent1"/>
                </a:solidFill>
                <a:ln w="19050">
                  <a:solidFill>
                    <a:schemeClr val="tx1"/>
                  </a:solidFill>
                  <a:round/>
                  <a:headEnd/>
                  <a:tailEnd/>
                </a:ln>
                <a:effectLst/>
              </p:spPr>
              <p:txBody>
                <a:bodyPr wrap="none" anchor="ctr">
                  <a:prstTxWarp prst="textNoShape">
                    <a:avLst/>
                  </a:prstTxWarp>
                </a:bodyPr>
                <a:lstStyle/>
                <a:p>
                  <a:endParaRPr lang="en-US"/>
                </a:p>
              </p:txBody>
            </p:sp>
            <p:sp>
              <p:nvSpPr>
                <p:cNvPr id="526363" name="Oval 27"/>
                <p:cNvSpPr>
                  <a:spLocks noChangeArrowheads="1"/>
                </p:cNvSpPr>
                <p:nvPr/>
              </p:nvSpPr>
              <p:spPr bwMode="auto">
                <a:xfrm rot="5400000">
                  <a:off x="1288" y="1495"/>
                  <a:ext cx="53" cy="58"/>
                </a:xfrm>
                <a:prstGeom prst="ellipse">
                  <a:avLst/>
                </a:prstGeom>
                <a:solidFill>
                  <a:schemeClr val="accent1"/>
                </a:solidFill>
                <a:ln w="19050">
                  <a:solidFill>
                    <a:schemeClr val="tx1"/>
                  </a:solidFill>
                  <a:round/>
                  <a:headEnd/>
                  <a:tailEnd/>
                </a:ln>
                <a:effectLst/>
              </p:spPr>
              <p:txBody>
                <a:bodyPr wrap="none" anchor="ctr">
                  <a:prstTxWarp prst="textNoShape">
                    <a:avLst/>
                  </a:prstTxWarp>
                </a:bodyPr>
                <a:lstStyle/>
                <a:p>
                  <a:endParaRPr lang="en-US"/>
                </a:p>
              </p:txBody>
            </p:sp>
          </p:grpSp>
        </p:grpSp>
      </p:grpSp>
      <p:grpSp>
        <p:nvGrpSpPr>
          <p:cNvPr id="6" name="Group 28"/>
          <p:cNvGrpSpPr>
            <a:grpSpLocks/>
          </p:cNvGrpSpPr>
          <p:nvPr/>
        </p:nvGrpSpPr>
        <p:grpSpPr bwMode="auto">
          <a:xfrm>
            <a:off x="4191000" y="3429000"/>
            <a:ext cx="4953000" cy="3200400"/>
            <a:chOff x="2640" y="2160"/>
            <a:chExt cx="3120" cy="2016"/>
          </a:xfrm>
        </p:grpSpPr>
        <p:sp>
          <p:nvSpPr>
            <p:cNvPr id="526365" name="Oval 29"/>
            <p:cNvSpPr>
              <a:spLocks noChangeArrowheads="1"/>
            </p:cNvSpPr>
            <p:nvPr/>
          </p:nvSpPr>
          <p:spPr bwMode="auto">
            <a:xfrm>
              <a:off x="3504" y="2160"/>
              <a:ext cx="1536" cy="1632"/>
            </a:xfrm>
            <a:prstGeom prst="ellipse">
              <a:avLst/>
            </a:prstGeom>
            <a:noFill/>
            <a:ln w="28575">
              <a:solidFill>
                <a:schemeClr val="tx1"/>
              </a:solidFill>
              <a:round/>
              <a:headEnd/>
              <a:tailEnd/>
            </a:ln>
            <a:effectLst/>
          </p:spPr>
          <p:txBody>
            <a:bodyPr wrap="none" anchor="ctr">
              <a:prstTxWarp prst="textNoShape">
                <a:avLst/>
              </a:prstTxWarp>
            </a:bodyPr>
            <a:lstStyle/>
            <a:p>
              <a:endParaRPr lang="en-US"/>
            </a:p>
          </p:txBody>
        </p:sp>
        <p:grpSp>
          <p:nvGrpSpPr>
            <p:cNvPr id="7" name="Group 30"/>
            <p:cNvGrpSpPr>
              <a:grpSpLocks/>
            </p:cNvGrpSpPr>
            <p:nvPr/>
          </p:nvGrpSpPr>
          <p:grpSpPr bwMode="auto">
            <a:xfrm>
              <a:off x="3840" y="2986"/>
              <a:ext cx="261" cy="531"/>
              <a:chOff x="1152" y="1440"/>
              <a:chExt cx="261" cy="531"/>
            </a:xfrm>
          </p:grpSpPr>
          <p:sp>
            <p:nvSpPr>
              <p:cNvPr id="526367" name="Rectangle 31"/>
              <p:cNvSpPr>
                <a:spLocks noChangeArrowheads="1"/>
              </p:cNvSpPr>
              <p:nvPr/>
            </p:nvSpPr>
            <p:spPr bwMode="auto">
              <a:xfrm rot="5400000">
                <a:off x="1017" y="1575"/>
                <a:ext cx="531" cy="261"/>
              </a:xfrm>
              <a:prstGeom prst="rect">
                <a:avLst/>
              </a:prstGeom>
              <a:solidFill>
                <a:srgbClr val="FF0000"/>
              </a:solidFill>
              <a:ln w="38100">
                <a:solidFill>
                  <a:schemeClr val="tx1"/>
                </a:solidFill>
                <a:miter lim="800000"/>
                <a:headEnd/>
                <a:tailEnd/>
              </a:ln>
              <a:effectLst/>
            </p:spPr>
            <p:txBody>
              <a:bodyPr wrap="none" anchor="ctr">
                <a:prstTxWarp prst="textNoShape">
                  <a:avLst/>
                </a:prstTxWarp>
              </a:bodyPr>
              <a:lstStyle/>
              <a:p>
                <a:endParaRPr lang="en-US"/>
              </a:p>
            </p:txBody>
          </p:sp>
          <p:sp>
            <p:nvSpPr>
              <p:cNvPr id="526368" name="Oval 32"/>
              <p:cNvSpPr>
                <a:spLocks noChangeArrowheads="1"/>
              </p:cNvSpPr>
              <p:nvPr/>
            </p:nvSpPr>
            <p:spPr bwMode="auto">
              <a:xfrm rot="5400000">
                <a:off x="1192" y="1879"/>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69" name="Oval 33"/>
              <p:cNvSpPr>
                <a:spLocks noChangeArrowheads="1"/>
              </p:cNvSpPr>
              <p:nvPr/>
            </p:nvSpPr>
            <p:spPr bwMode="auto">
              <a:xfrm rot="5400000">
                <a:off x="1192" y="1783"/>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70" name="Oval 34"/>
              <p:cNvSpPr>
                <a:spLocks noChangeArrowheads="1"/>
              </p:cNvSpPr>
              <p:nvPr/>
            </p:nvSpPr>
            <p:spPr bwMode="auto">
              <a:xfrm rot="5400000">
                <a:off x="1192" y="1495"/>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71" name="Oval 35"/>
              <p:cNvSpPr>
                <a:spLocks noChangeArrowheads="1"/>
              </p:cNvSpPr>
              <p:nvPr/>
            </p:nvSpPr>
            <p:spPr bwMode="auto">
              <a:xfrm rot="5400000">
                <a:off x="1288" y="1783"/>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72" name="Oval 36"/>
              <p:cNvSpPr>
                <a:spLocks noChangeArrowheads="1"/>
              </p:cNvSpPr>
              <p:nvPr/>
            </p:nvSpPr>
            <p:spPr bwMode="auto">
              <a:xfrm rot="5400000">
                <a:off x="1192" y="1591"/>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73" name="Oval 37"/>
              <p:cNvSpPr>
                <a:spLocks noChangeArrowheads="1"/>
              </p:cNvSpPr>
              <p:nvPr/>
            </p:nvSpPr>
            <p:spPr bwMode="auto">
              <a:xfrm rot="5400000">
                <a:off x="1288" y="1879"/>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74" name="Oval 38"/>
              <p:cNvSpPr>
                <a:spLocks noChangeArrowheads="1"/>
              </p:cNvSpPr>
              <p:nvPr/>
            </p:nvSpPr>
            <p:spPr bwMode="auto">
              <a:xfrm rot="5400000">
                <a:off x="1288" y="1591"/>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75" name="Oval 39"/>
              <p:cNvSpPr>
                <a:spLocks noChangeArrowheads="1"/>
              </p:cNvSpPr>
              <p:nvPr/>
            </p:nvSpPr>
            <p:spPr bwMode="auto">
              <a:xfrm rot="5400000">
                <a:off x="1288" y="1495"/>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8" name="Group 40"/>
            <p:cNvGrpSpPr>
              <a:grpSpLocks/>
            </p:cNvGrpSpPr>
            <p:nvPr/>
          </p:nvGrpSpPr>
          <p:grpSpPr bwMode="auto">
            <a:xfrm rot="5400000" flipH="1" flipV="1">
              <a:off x="4311" y="2515"/>
              <a:ext cx="261" cy="531"/>
              <a:chOff x="1152" y="1440"/>
              <a:chExt cx="261" cy="531"/>
            </a:xfrm>
          </p:grpSpPr>
          <p:sp>
            <p:nvSpPr>
              <p:cNvPr id="526377" name="Rectangle 41"/>
              <p:cNvSpPr>
                <a:spLocks noChangeArrowheads="1"/>
              </p:cNvSpPr>
              <p:nvPr/>
            </p:nvSpPr>
            <p:spPr bwMode="auto">
              <a:xfrm rot="5400000">
                <a:off x="1017" y="1575"/>
                <a:ext cx="531" cy="261"/>
              </a:xfrm>
              <a:prstGeom prst="rect">
                <a:avLst/>
              </a:prstGeom>
              <a:solidFill>
                <a:srgbClr val="FF0000"/>
              </a:solidFill>
              <a:ln w="38100">
                <a:solidFill>
                  <a:schemeClr val="tx1"/>
                </a:solidFill>
                <a:miter lim="800000"/>
                <a:headEnd/>
                <a:tailEnd/>
              </a:ln>
              <a:effectLst/>
            </p:spPr>
            <p:txBody>
              <a:bodyPr wrap="none" anchor="ctr">
                <a:prstTxWarp prst="textNoShape">
                  <a:avLst/>
                </a:prstTxWarp>
              </a:bodyPr>
              <a:lstStyle/>
              <a:p>
                <a:endParaRPr lang="en-US"/>
              </a:p>
            </p:txBody>
          </p:sp>
          <p:sp>
            <p:nvSpPr>
              <p:cNvPr id="526378" name="Oval 42"/>
              <p:cNvSpPr>
                <a:spLocks noChangeArrowheads="1"/>
              </p:cNvSpPr>
              <p:nvPr/>
            </p:nvSpPr>
            <p:spPr bwMode="auto">
              <a:xfrm rot="5400000">
                <a:off x="1192" y="1879"/>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79" name="Oval 43"/>
              <p:cNvSpPr>
                <a:spLocks noChangeArrowheads="1"/>
              </p:cNvSpPr>
              <p:nvPr/>
            </p:nvSpPr>
            <p:spPr bwMode="auto">
              <a:xfrm rot="5400000">
                <a:off x="1192" y="1783"/>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80" name="Oval 44"/>
              <p:cNvSpPr>
                <a:spLocks noChangeArrowheads="1"/>
              </p:cNvSpPr>
              <p:nvPr/>
            </p:nvSpPr>
            <p:spPr bwMode="auto">
              <a:xfrm rot="5400000">
                <a:off x="1192" y="1495"/>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81" name="Oval 45"/>
              <p:cNvSpPr>
                <a:spLocks noChangeArrowheads="1"/>
              </p:cNvSpPr>
              <p:nvPr/>
            </p:nvSpPr>
            <p:spPr bwMode="auto">
              <a:xfrm rot="5400000">
                <a:off x="1288" y="1783"/>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82" name="Oval 46"/>
              <p:cNvSpPr>
                <a:spLocks noChangeArrowheads="1"/>
              </p:cNvSpPr>
              <p:nvPr/>
            </p:nvSpPr>
            <p:spPr bwMode="auto">
              <a:xfrm rot="5400000">
                <a:off x="1192" y="1591"/>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83" name="Oval 47"/>
              <p:cNvSpPr>
                <a:spLocks noChangeArrowheads="1"/>
              </p:cNvSpPr>
              <p:nvPr/>
            </p:nvSpPr>
            <p:spPr bwMode="auto">
              <a:xfrm rot="5400000">
                <a:off x="1288" y="1879"/>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84" name="Oval 48"/>
              <p:cNvSpPr>
                <a:spLocks noChangeArrowheads="1"/>
              </p:cNvSpPr>
              <p:nvPr/>
            </p:nvSpPr>
            <p:spPr bwMode="auto">
              <a:xfrm rot="5400000">
                <a:off x="1288" y="1591"/>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sp>
            <p:nvSpPr>
              <p:cNvPr id="526385" name="Oval 49"/>
              <p:cNvSpPr>
                <a:spLocks noChangeArrowheads="1"/>
              </p:cNvSpPr>
              <p:nvPr/>
            </p:nvSpPr>
            <p:spPr bwMode="auto">
              <a:xfrm rot="5400000">
                <a:off x="1288" y="1495"/>
                <a:ext cx="53" cy="58"/>
              </a:xfrm>
              <a:prstGeom prst="ellipse">
                <a:avLst/>
              </a:prstGeom>
              <a:solidFill>
                <a:srgbClr val="FF0000"/>
              </a:solidFill>
              <a:ln w="19050">
                <a:solidFill>
                  <a:schemeClr val="tx1"/>
                </a:solidFill>
                <a:round/>
                <a:headEnd/>
                <a:tailEnd/>
              </a:ln>
              <a:effectLst/>
            </p:spPr>
            <p:txBody>
              <a:bodyPr wrap="none" anchor="ctr">
                <a:prstTxWarp prst="textNoShape">
                  <a:avLst/>
                </a:prstTxWarp>
              </a:bodyPr>
              <a:lstStyle/>
              <a:p>
                <a:endParaRPr lang="en-US"/>
              </a:p>
            </p:txBody>
          </p:sp>
        </p:grpSp>
        <p:sp>
          <p:nvSpPr>
            <p:cNvPr id="526386" name="Text Box 50"/>
            <p:cNvSpPr txBox="1">
              <a:spLocks noChangeArrowheads="1"/>
            </p:cNvSpPr>
            <p:nvPr/>
          </p:nvSpPr>
          <p:spPr bwMode="auto">
            <a:xfrm>
              <a:off x="2640" y="3888"/>
              <a:ext cx="3120" cy="2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0" i="1">
                  <a:effectLst>
                    <a:outerShdw blurRad="38100" dist="38100" dir="2700000" algn="tl">
                      <a:srgbClr val="FFFFFF"/>
                    </a:outerShdw>
                  </a:effectLst>
                  <a:latin typeface="Palatino" charset="0"/>
                </a:rPr>
                <a:t>Put it above </a:t>
              </a:r>
              <a:r>
                <a:rPr lang="en-US" i="1">
                  <a:effectLst>
                    <a:outerShdw blurRad="38100" dist="38100" dir="2700000" algn="tl">
                      <a:srgbClr val="FFFFFF"/>
                    </a:outerShdw>
                  </a:effectLst>
                  <a:latin typeface="Palatino" charset="0"/>
                </a:rPr>
                <a:t>the red vertical</a:t>
              </a:r>
              <a:r>
                <a:rPr lang="en-US" b="0" i="1">
                  <a:effectLst>
                    <a:outerShdw blurRad="38100" dist="38100" dir="2700000" algn="tl">
                      <a:srgbClr val="FFFFFF"/>
                    </a:outerShdw>
                  </a:effectLst>
                  <a:latin typeface="Palatino" charset="0"/>
                </a:rPr>
                <a:t> block.</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28386" name="Picture 2"/>
          <p:cNvPicPr>
            <a:picLocks noChangeAspect="1" noChangeArrowheads="1"/>
          </p:cNvPicPr>
          <p:nvPr/>
        </p:nvPicPr>
        <mc:AlternateContent>
          <mc:Choice xmlns:ma="http://schemas.microsoft.com/office/mac/drawingml/2008/main" Requires="ma">
            <p:blipFill>
              <a:blip r:embed="rId3"/>
              <a:srcRect/>
              <a:stretch>
                <a:fillRect/>
              </a:stretch>
            </p:blipFill>
          </mc:Choice>
          <mc:Fallback>
            <p:blipFill>
              <a:blip r:embed="rId4"/>
              <a:srcRect/>
              <a:stretch>
                <a:fillRect/>
              </a:stretch>
            </p:blipFill>
          </mc:Fallback>
        </mc:AlternateContent>
        <p:spPr bwMode="auto">
          <a:xfrm>
            <a:off x="1828800" y="76200"/>
            <a:ext cx="4632325" cy="3009900"/>
          </a:xfrm>
          <a:prstGeom prst="rect">
            <a:avLst/>
          </a:prstGeom>
          <a:noFill/>
          <a:ln w="9525">
            <a:noFill/>
            <a:miter lim="800000"/>
            <a:headEnd/>
            <a:tailEnd/>
          </a:ln>
        </p:spPr>
      </p:pic>
      <p:pic>
        <p:nvPicPr>
          <p:cNvPr id="528387" name="Picture 3"/>
          <p:cNvPicPr>
            <a:picLocks noChangeAspect="1" noChangeArrowheads="1"/>
          </p:cNvPicPr>
          <p:nvPr/>
        </p:nvPicPr>
        <mc:AlternateContent>
          <mc:Choice xmlns:ma="http://schemas.microsoft.com/office/mac/drawingml/2008/main" Requires="ma">
            <p:blipFill>
              <a:blip r:embed="rId5"/>
              <a:srcRect/>
              <a:stretch>
                <a:fillRect/>
              </a:stretch>
            </p:blipFill>
          </mc:Choice>
          <mc:Fallback>
            <p:blipFill>
              <a:blip r:embed="rId6"/>
              <a:srcRect/>
              <a:stretch>
                <a:fillRect/>
              </a:stretch>
            </p:blipFill>
          </mc:Fallback>
        </mc:AlternateContent>
        <p:spPr bwMode="auto">
          <a:xfrm>
            <a:off x="1524000" y="3124200"/>
            <a:ext cx="5233988" cy="359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34" name="Text Box 2"/>
          <p:cNvSpPr txBox="1">
            <a:spLocks noChangeArrowheads="1"/>
          </p:cNvSpPr>
          <p:nvPr/>
        </p:nvSpPr>
        <p:spPr bwMode="auto">
          <a:xfrm>
            <a:off x="457200" y="304800"/>
            <a:ext cx="7467600" cy="106680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3200">
                <a:effectLst/>
              </a:rPr>
              <a:t>Why are there so many linguistically ambiguous referential expressions ?</a:t>
            </a:r>
          </a:p>
        </p:txBody>
      </p:sp>
      <p:sp>
        <p:nvSpPr>
          <p:cNvPr id="530435" name="Text Box 3"/>
          <p:cNvSpPr txBox="1">
            <a:spLocks noChangeArrowheads="1"/>
          </p:cNvSpPr>
          <p:nvPr/>
        </p:nvSpPr>
        <p:spPr bwMode="auto">
          <a:xfrm>
            <a:off x="457200" y="1524000"/>
            <a:ext cx="7543800" cy="3082925"/>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sz="2800" b="0">
              <a:effectLst/>
            </a:endParaRPr>
          </a:p>
          <a:p>
            <a:pPr>
              <a:spcBef>
                <a:spcPct val="50000"/>
              </a:spcBef>
            </a:pPr>
            <a:r>
              <a:rPr lang="en-US" sz="2800">
                <a:effectLst>
                  <a:outerShdw blurRad="38100" dist="38100" dir="2700000" algn="tl">
                    <a:srgbClr val="FFFFFF"/>
                  </a:outerShdw>
                </a:effectLst>
              </a:rPr>
              <a:t>Speakers linguistically disambiguate only when there is a salient (proximal and task-relevant) </a:t>
            </a:r>
            <a:r>
              <a:rPr lang="en-US" sz="2800" i="1">
                <a:effectLst>
                  <a:outerShdw blurRad="38100" dist="38100" dir="2700000" algn="tl">
                    <a:srgbClr val="FFFFFF"/>
                  </a:outerShdw>
                </a:effectLst>
              </a:rPr>
              <a:t>competitor</a:t>
            </a:r>
            <a:r>
              <a:rPr lang="en-US" sz="2800">
                <a:effectLst>
                  <a:outerShdw blurRad="38100" dist="38100" dir="2700000" algn="tl">
                    <a:srgbClr val="FFFFFF"/>
                  </a:outerShdw>
                </a:effectLst>
              </a:rPr>
              <a:t> in their referential domain (Beun &amp; Cremer, 2003) </a:t>
            </a:r>
          </a:p>
          <a:p>
            <a:pPr>
              <a:spcBef>
                <a:spcPct val="50000"/>
              </a:spcBef>
            </a:pPr>
            <a:endParaRPr lang="en-US" sz="2800" b="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04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5" grpId="0" build="p" autoUpdateAnimBg="0"/>
    </p:bld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82" name="Text Box 2"/>
          <p:cNvSpPr txBox="1">
            <a:spLocks noChangeArrowheads="1"/>
          </p:cNvSpPr>
          <p:nvPr/>
        </p:nvSpPr>
        <p:spPr bwMode="auto">
          <a:xfrm>
            <a:off x="0" y="1066800"/>
            <a:ext cx="8915400" cy="1066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400" b="0">
                <a:effectLst>
                  <a:outerShdw blurRad="38100" dist="38100" dir="2700000" algn="tl">
                    <a:srgbClr val="FFFFFF"/>
                  </a:outerShdw>
                </a:effectLst>
              </a:rPr>
              <a:t>Are addressees confused?</a:t>
            </a:r>
            <a:endParaRPr lang="en-US" b="0">
              <a:effectLst>
                <a:outerShdw blurRad="38100" dist="38100" dir="2700000" algn="tl">
                  <a:srgbClr val="FFFFFF"/>
                </a:outerShdw>
              </a:effectLst>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34530" name="Object 2"/>
          <p:cNvGraphicFramePr>
            <a:graphicFrameLocks noChangeAspect="1"/>
          </p:cNvGraphicFramePr>
          <p:nvPr/>
        </p:nvGraphicFramePr>
        <p:xfrm>
          <a:off x="533400" y="3657600"/>
          <a:ext cx="3230563" cy="2349500"/>
        </p:xfrm>
        <a:graphic>
          <a:graphicData uri="http://schemas.openxmlformats.org/presentationml/2006/ole">
            <p:oleObj spid="_x0000_s144386" name="Document" r:id="rId4" imgW="3230880" imgH="2350008" progId="Word.Document.8">
              <p:embed/>
            </p:oleObj>
          </a:graphicData>
        </a:graphic>
      </p:graphicFrame>
      <p:graphicFrame>
        <p:nvGraphicFramePr>
          <p:cNvPr id="534531" name="Object 3"/>
          <p:cNvGraphicFramePr>
            <a:graphicFrameLocks noChangeAspect="1"/>
          </p:cNvGraphicFramePr>
          <p:nvPr/>
        </p:nvGraphicFramePr>
        <p:xfrm>
          <a:off x="4876800" y="3962400"/>
          <a:ext cx="3087688" cy="2120900"/>
        </p:xfrm>
        <a:graphic>
          <a:graphicData uri="http://schemas.openxmlformats.org/presentationml/2006/ole">
            <p:oleObj spid="_x0000_s144387" name="Document" r:id="rId5" imgW="3087624" imgH="2121408" progId="Word.Document.8">
              <p:embed/>
            </p:oleObj>
          </a:graphicData>
        </a:graphic>
      </p:graphicFrame>
      <p:graphicFrame>
        <p:nvGraphicFramePr>
          <p:cNvPr id="534532" name="Object 4"/>
          <p:cNvGraphicFramePr>
            <a:graphicFrameLocks noChangeAspect="1"/>
          </p:cNvGraphicFramePr>
          <p:nvPr/>
        </p:nvGraphicFramePr>
        <p:xfrm>
          <a:off x="4572000" y="685800"/>
          <a:ext cx="3597275" cy="2490788"/>
        </p:xfrm>
        <a:graphic>
          <a:graphicData uri="http://schemas.openxmlformats.org/presentationml/2006/ole">
            <p:oleObj spid="_x0000_s144388" name="Document" r:id="rId6" imgW="3596640" imgH="2490216" progId="Word.Document.8">
              <p:embed/>
            </p:oleObj>
          </a:graphicData>
        </a:graphic>
      </p:graphicFrame>
      <p:graphicFrame>
        <p:nvGraphicFramePr>
          <p:cNvPr id="534533" name="Object 5"/>
          <p:cNvGraphicFramePr>
            <a:graphicFrameLocks noChangeAspect="1"/>
          </p:cNvGraphicFramePr>
          <p:nvPr/>
        </p:nvGraphicFramePr>
        <p:xfrm>
          <a:off x="381000" y="762000"/>
          <a:ext cx="3606800" cy="2349500"/>
        </p:xfrm>
        <a:graphic>
          <a:graphicData uri="http://schemas.openxmlformats.org/presentationml/2006/ole">
            <p:oleObj spid="_x0000_s144389" name="Document" r:id="rId7" imgW="3605784" imgH="2350008" progId="Word.Document.8">
              <p:embed/>
            </p:oleObj>
          </a:graphicData>
        </a:graphic>
      </p:graphicFrame>
      <p:grpSp>
        <p:nvGrpSpPr>
          <p:cNvPr id="2" name="Group 6"/>
          <p:cNvGrpSpPr>
            <a:grpSpLocks/>
          </p:cNvGrpSpPr>
          <p:nvPr/>
        </p:nvGrpSpPr>
        <p:grpSpPr bwMode="auto">
          <a:xfrm>
            <a:off x="2057400" y="1066800"/>
            <a:ext cx="457200" cy="1295400"/>
            <a:chOff x="2448" y="384"/>
            <a:chExt cx="384" cy="816"/>
          </a:xfrm>
        </p:grpSpPr>
        <p:sp>
          <p:nvSpPr>
            <p:cNvPr id="534535" name="Oval 7"/>
            <p:cNvSpPr>
              <a:spLocks noChangeArrowheads="1"/>
            </p:cNvSpPr>
            <p:nvPr/>
          </p:nvSpPr>
          <p:spPr bwMode="auto">
            <a:xfrm rot="2140584">
              <a:off x="2544" y="384"/>
              <a:ext cx="288" cy="672"/>
            </a:xfrm>
            <a:prstGeom prst="ellipse">
              <a:avLst/>
            </a:prstGeom>
            <a:noFill/>
            <a:ln w="38100">
              <a:solidFill>
                <a:srgbClr val="FF0000"/>
              </a:solidFill>
              <a:round/>
              <a:headEnd/>
              <a:tailEnd/>
            </a:ln>
            <a:effectLst/>
          </p:spPr>
          <p:txBody>
            <a:bodyPr wrap="none" anchor="ctr">
              <a:prstTxWarp prst="textNoShape">
                <a:avLst/>
              </a:prstTxWarp>
            </a:bodyPr>
            <a:lstStyle/>
            <a:p>
              <a:endParaRPr lang="en-US"/>
            </a:p>
          </p:txBody>
        </p:sp>
        <p:sp>
          <p:nvSpPr>
            <p:cNvPr id="534536" name="Line 8"/>
            <p:cNvSpPr>
              <a:spLocks noChangeShapeType="1"/>
            </p:cNvSpPr>
            <p:nvPr/>
          </p:nvSpPr>
          <p:spPr bwMode="auto">
            <a:xfrm flipV="1">
              <a:off x="2448" y="1008"/>
              <a:ext cx="0" cy="192"/>
            </a:xfrm>
            <a:prstGeom prst="line">
              <a:avLst/>
            </a:prstGeom>
            <a:noFill/>
            <a:ln w="9525">
              <a:solidFill>
                <a:srgbClr val="FF0000"/>
              </a:solidFill>
              <a:round/>
              <a:headEnd/>
              <a:tailEnd type="triangle" w="med" len="med"/>
            </a:ln>
            <a:effectLst/>
          </p:spPr>
          <p:txBody>
            <a:bodyPr wrap="none" anchor="ctr">
              <a:prstTxWarp prst="textNoShape">
                <a:avLst/>
              </a:prstTxWarp>
            </a:bodyPr>
            <a:lstStyle/>
            <a:p>
              <a:endParaRPr lang="en-US"/>
            </a:p>
          </p:txBody>
        </p:sp>
      </p:grpSp>
      <p:sp>
        <p:nvSpPr>
          <p:cNvPr id="534537" name="Line 9"/>
          <p:cNvSpPr>
            <a:spLocks noChangeShapeType="1"/>
          </p:cNvSpPr>
          <p:nvPr/>
        </p:nvSpPr>
        <p:spPr bwMode="auto">
          <a:xfrm flipV="1">
            <a:off x="5257800" y="1676400"/>
            <a:ext cx="1447800" cy="381000"/>
          </a:xfrm>
          <a:prstGeom prst="line">
            <a:avLst/>
          </a:prstGeom>
          <a:noFill/>
          <a:ln w="57150">
            <a:solidFill>
              <a:schemeClr val="accent1"/>
            </a:solidFill>
            <a:round/>
            <a:headEnd/>
            <a:tailEnd/>
          </a:ln>
          <a:effectLst/>
        </p:spPr>
        <p:txBody>
          <a:bodyPr wrap="none" anchor="ctr">
            <a:prstTxWarp prst="textNoShape">
              <a:avLst/>
            </a:prstTxWarp>
          </a:bodyPr>
          <a:lstStyle/>
          <a:p>
            <a:endParaRPr lang="en-US"/>
          </a:p>
        </p:txBody>
      </p:sp>
      <p:sp>
        <p:nvSpPr>
          <p:cNvPr id="534538" name="Line 10"/>
          <p:cNvSpPr>
            <a:spLocks noChangeShapeType="1"/>
          </p:cNvSpPr>
          <p:nvPr/>
        </p:nvSpPr>
        <p:spPr bwMode="auto">
          <a:xfrm flipV="1">
            <a:off x="5410200" y="2438400"/>
            <a:ext cx="838200" cy="152400"/>
          </a:xfrm>
          <a:prstGeom prst="line">
            <a:avLst/>
          </a:prstGeom>
          <a:noFill/>
          <a:ln w="57150">
            <a:solidFill>
              <a:srgbClr val="0000FF"/>
            </a:solidFill>
            <a:round/>
            <a:headEnd/>
            <a:tailEnd/>
          </a:ln>
          <a:effectLst/>
        </p:spPr>
        <p:txBody>
          <a:bodyPr wrap="none" anchor="ctr">
            <a:prstTxWarp prst="textNoShape">
              <a:avLst/>
            </a:prstTxWarp>
          </a:bodyPr>
          <a:lstStyle/>
          <a:p>
            <a:endParaRPr lang="en-US"/>
          </a:p>
        </p:txBody>
      </p:sp>
      <p:sp>
        <p:nvSpPr>
          <p:cNvPr id="534539" name="Line 11"/>
          <p:cNvSpPr>
            <a:spLocks noChangeShapeType="1"/>
          </p:cNvSpPr>
          <p:nvPr/>
        </p:nvSpPr>
        <p:spPr bwMode="auto">
          <a:xfrm>
            <a:off x="6248400" y="2438400"/>
            <a:ext cx="762000" cy="152400"/>
          </a:xfrm>
          <a:prstGeom prst="line">
            <a:avLst/>
          </a:prstGeom>
          <a:noFill/>
          <a:ln w="57150">
            <a:solidFill>
              <a:srgbClr val="0000FF"/>
            </a:solidFill>
            <a:round/>
            <a:headEnd/>
            <a:tailEnd/>
          </a:ln>
          <a:effectLst/>
        </p:spPr>
        <p:txBody>
          <a:bodyPr wrap="none" anchor="ctr">
            <a:prstTxWarp prst="textNoShape">
              <a:avLst/>
            </a:prstTxWarp>
          </a:bodyPr>
          <a:lstStyle/>
          <a:p>
            <a:endParaRPr lang="en-US"/>
          </a:p>
        </p:txBody>
      </p:sp>
      <p:sp>
        <p:nvSpPr>
          <p:cNvPr id="534540" name="Oval 12"/>
          <p:cNvSpPr>
            <a:spLocks noChangeArrowheads="1"/>
          </p:cNvSpPr>
          <p:nvPr/>
        </p:nvSpPr>
        <p:spPr bwMode="auto">
          <a:xfrm rot="5377091">
            <a:off x="1200150" y="1314450"/>
            <a:ext cx="342900" cy="1066800"/>
          </a:xfrm>
          <a:prstGeom prst="ellipse">
            <a:avLst/>
          </a:prstGeom>
          <a:noFill/>
          <a:ln w="38100">
            <a:solidFill>
              <a:srgbClr val="00FF00"/>
            </a:solidFill>
            <a:round/>
            <a:headEnd/>
            <a:tailEnd/>
          </a:ln>
          <a:effectLst/>
        </p:spPr>
        <p:txBody>
          <a:bodyPr wrap="none" anchor="ctr">
            <a:prstTxWarp prst="textNoShape">
              <a:avLst/>
            </a:prstTxWarp>
          </a:bodyPr>
          <a:lstStyle/>
          <a:p>
            <a:endParaRPr lang="en-US"/>
          </a:p>
        </p:txBody>
      </p:sp>
      <p:sp>
        <p:nvSpPr>
          <p:cNvPr id="534541" name="Oval 13"/>
          <p:cNvSpPr>
            <a:spLocks noChangeArrowheads="1"/>
          </p:cNvSpPr>
          <p:nvPr/>
        </p:nvSpPr>
        <p:spPr bwMode="auto">
          <a:xfrm rot="5377091">
            <a:off x="1504950" y="1924050"/>
            <a:ext cx="342900" cy="1066800"/>
          </a:xfrm>
          <a:prstGeom prst="ellipse">
            <a:avLst/>
          </a:prstGeom>
          <a:noFill/>
          <a:ln w="38100">
            <a:solidFill>
              <a:srgbClr val="0000FF"/>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4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1618" name="Text Box 2"/>
          <p:cNvSpPr txBox="1">
            <a:spLocks noChangeArrowheads="1"/>
          </p:cNvSpPr>
          <p:nvPr/>
        </p:nvSpPr>
        <p:spPr bwMode="auto">
          <a:xfrm>
            <a:off x="609600" y="457200"/>
            <a:ext cx="8153400" cy="946150"/>
          </a:xfrm>
          <a:prstGeom prst="rect">
            <a:avLst/>
          </a:prstGeom>
          <a:noFill/>
          <a:ln w="12700">
            <a:noFill/>
            <a:miter lim="800000"/>
            <a:headEnd/>
            <a:tailEnd/>
          </a:ln>
          <a:effectLst/>
        </p:spPr>
        <p:txBody>
          <a:bodyPr>
            <a:prstTxWarp prst="textNoShape">
              <a:avLst/>
            </a:prstTxWarp>
            <a:spAutoFit/>
          </a:bodyPr>
          <a:lstStyle/>
          <a:p>
            <a:pPr eaLnBrk="0" hangingPunct="0">
              <a:spcBef>
                <a:spcPct val="50000"/>
              </a:spcBef>
              <a:defRPr/>
            </a:pPr>
            <a:r>
              <a:rPr lang="en-US" sz="2800">
                <a:solidFill>
                  <a:srgbClr val="000000"/>
                </a:solidFill>
                <a:effectLst>
                  <a:outerShdw blurRad="38100" dist="38100" dir="2700000" algn="tl">
                    <a:srgbClr val="FFFFFF"/>
                  </a:outerShdw>
                </a:effectLst>
                <a:latin typeface="Palatino" charset="0"/>
              </a:rPr>
              <a:t>Context </a:t>
            </a:r>
            <a:r>
              <a:rPr lang="en-US" sz="2800" b="1">
                <a:solidFill>
                  <a:srgbClr val="000000"/>
                </a:solidFill>
                <a:effectLst>
                  <a:outerShdw blurRad="38100" dist="38100" dir="2700000" algn="tl">
                    <a:srgbClr val="FFFFFF"/>
                  </a:outerShdw>
                </a:effectLst>
                <a:latin typeface="Palatino" charset="0"/>
              </a:rPr>
              <a:t>is</a:t>
            </a:r>
            <a:r>
              <a:rPr lang="en-US" sz="2800">
                <a:solidFill>
                  <a:srgbClr val="000000"/>
                </a:solidFill>
                <a:effectLst>
                  <a:outerShdw blurRad="38100" dist="38100" dir="2700000" algn="tl">
                    <a:srgbClr val="FFFFFF"/>
                  </a:outerShdw>
                </a:effectLst>
                <a:latin typeface="Palatino" charset="0"/>
              </a:rPr>
              <a:t> dynamically updated taking into account context-specific properties and actions</a:t>
            </a:r>
            <a:endParaRPr lang="en-US" sz="2800">
              <a:solidFill>
                <a:srgbClr val="0006A9"/>
              </a:solidFill>
              <a:effectLst>
                <a:outerShdw blurRad="38100" dist="38100" dir="2700000" algn="tl">
                  <a:srgbClr val="000000"/>
                </a:outerShdw>
              </a:effectLst>
              <a:latin typeface="Palatino" charset="0"/>
            </a:endParaRPr>
          </a:p>
        </p:txBody>
      </p:sp>
      <p:sp>
        <p:nvSpPr>
          <p:cNvPr id="751619" name="Rectangle 3"/>
          <p:cNvSpPr>
            <a:spLocks noChangeArrowheads="1"/>
          </p:cNvSpPr>
          <p:nvPr/>
        </p:nvSpPr>
        <p:spPr bwMode="auto">
          <a:xfrm>
            <a:off x="3213100" y="1538288"/>
            <a:ext cx="2578100"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Display - Chambers: Uniqueness</a:t>
            </a:r>
            <a:endParaRPr lang="en-US" sz="2800">
              <a:effectLst>
                <a:outerShdw blurRad="38100" dist="38100" dir="2700000" algn="tl">
                  <a:srgbClr val="FFFFFF"/>
                </a:outerShdw>
              </a:effectLst>
              <a:latin typeface="Palatino" charset="0"/>
            </a:endParaRPr>
          </a:p>
        </p:txBody>
      </p:sp>
      <p:sp>
        <p:nvSpPr>
          <p:cNvPr id="751620" name="Rectangle 4"/>
          <p:cNvSpPr>
            <a:spLocks noChangeArrowheads="1"/>
          </p:cNvSpPr>
          <p:nvPr/>
        </p:nvSpPr>
        <p:spPr bwMode="auto">
          <a:xfrm>
            <a:off x="4716463" y="1827213"/>
            <a:ext cx="1971675"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Big Can (potential target)</a:t>
            </a:r>
            <a:endParaRPr lang="en-US" sz="2800">
              <a:effectLst>
                <a:outerShdw blurRad="38100" dist="38100" dir="2700000" algn="tl">
                  <a:srgbClr val="FFFFFF"/>
                </a:outerShdw>
              </a:effectLst>
              <a:latin typeface="Palatino" charset="0"/>
            </a:endParaRPr>
          </a:p>
        </p:txBody>
      </p:sp>
      <p:sp>
        <p:nvSpPr>
          <p:cNvPr id="751621" name="Rectangle 5"/>
          <p:cNvSpPr>
            <a:spLocks noChangeArrowheads="1"/>
          </p:cNvSpPr>
          <p:nvPr/>
        </p:nvSpPr>
        <p:spPr bwMode="auto">
          <a:xfrm>
            <a:off x="1382713" y="2163763"/>
            <a:ext cx="1303337"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           Small Can</a:t>
            </a:r>
            <a:endParaRPr lang="en-US" sz="2800">
              <a:effectLst>
                <a:outerShdw blurRad="38100" dist="38100" dir="2700000" algn="tl">
                  <a:srgbClr val="FFFFFF"/>
                </a:outerShdw>
              </a:effectLst>
              <a:latin typeface="Palatino" charset="0"/>
            </a:endParaRPr>
          </a:p>
        </p:txBody>
      </p:sp>
      <p:sp>
        <p:nvSpPr>
          <p:cNvPr id="751622" name="Rectangle 6"/>
          <p:cNvSpPr>
            <a:spLocks noChangeArrowheads="1"/>
          </p:cNvSpPr>
          <p:nvPr/>
        </p:nvSpPr>
        <p:spPr bwMode="auto">
          <a:xfrm>
            <a:off x="1589088" y="2332038"/>
            <a:ext cx="1301750"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(potential target)</a:t>
            </a:r>
            <a:endParaRPr lang="en-US" sz="2800">
              <a:effectLst>
                <a:outerShdw blurRad="38100" dist="38100" dir="2700000" algn="tl">
                  <a:srgbClr val="FFFFFF"/>
                </a:outerShdw>
              </a:effectLst>
              <a:latin typeface="Palatino" charset="0"/>
            </a:endParaRPr>
          </a:p>
        </p:txBody>
      </p:sp>
      <p:sp>
        <p:nvSpPr>
          <p:cNvPr id="751623" name="Rectangle 7"/>
          <p:cNvSpPr>
            <a:spLocks noChangeArrowheads="1"/>
          </p:cNvSpPr>
          <p:nvPr/>
        </p:nvSpPr>
        <p:spPr bwMode="auto">
          <a:xfrm>
            <a:off x="5929313" y="2616200"/>
            <a:ext cx="1036637" cy="198438"/>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Bowl (unique</a:t>
            </a:r>
            <a:endParaRPr lang="en-US" sz="2800">
              <a:effectLst>
                <a:outerShdw blurRad="38100" dist="38100" dir="2700000" algn="tl">
                  <a:srgbClr val="FFFFFF"/>
                </a:outerShdw>
              </a:effectLst>
              <a:latin typeface="Palatino" charset="0"/>
            </a:endParaRPr>
          </a:p>
        </p:txBody>
      </p:sp>
      <p:sp>
        <p:nvSpPr>
          <p:cNvPr id="751624" name="Rectangle 8"/>
          <p:cNvSpPr>
            <a:spLocks noChangeArrowheads="1"/>
          </p:cNvSpPr>
          <p:nvPr/>
        </p:nvSpPr>
        <p:spPr bwMode="auto">
          <a:xfrm>
            <a:off x="6108700" y="2781300"/>
            <a:ext cx="908050" cy="198438"/>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competitor)</a:t>
            </a:r>
            <a:endParaRPr lang="en-US" sz="2800">
              <a:effectLst>
                <a:outerShdw blurRad="38100" dist="38100" dir="2700000" algn="tl">
                  <a:srgbClr val="FFFFFF"/>
                </a:outerShdw>
              </a:effectLst>
              <a:latin typeface="Palatino" charset="0"/>
            </a:endParaRPr>
          </a:p>
        </p:txBody>
      </p:sp>
      <p:sp>
        <p:nvSpPr>
          <p:cNvPr id="751625" name="Rectangle 9"/>
          <p:cNvSpPr>
            <a:spLocks noChangeArrowheads="1"/>
          </p:cNvSpPr>
          <p:nvPr/>
        </p:nvSpPr>
        <p:spPr bwMode="auto">
          <a:xfrm>
            <a:off x="2540000" y="3402013"/>
            <a:ext cx="1577975" cy="198437"/>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300" b="1">
                <a:solidFill>
                  <a:srgbClr val="000000"/>
                </a:solidFill>
                <a:latin typeface="Helvetica" charset="0"/>
              </a:rPr>
              <a:t>Cube (small OR big)</a:t>
            </a:r>
            <a:endParaRPr lang="en-US" sz="2800">
              <a:effectLst>
                <a:outerShdw blurRad="38100" dist="38100" dir="2700000" algn="tl">
                  <a:srgbClr val="FFFFFF"/>
                </a:outerShdw>
              </a:effectLst>
              <a:latin typeface="Palatino" charset="0"/>
            </a:endParaRPr>
          </a:p>
        </p:txBody>
      </p:sp>
      <p:sp>
        <p:nvSpPr>
          <p:cNvPr id="25610" name="Line 10"/>
          <p:cNvSpPr>
            <a:spLocks noChangeShapeType="1"/>
          </p:cNvSpPr>
          <p:nvPr/>
        </p:nvSpPr>
        <p:spPr bwMode="auto">
          <a:xfrm>
            <a:off x="3843338" y="1692275"/>
            <a:ext cx="1038225" cy="1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5611" name="Oval 11"/>
          <p:cNvSpPr>
            <a:spLocks noChangeArrowheads="1"/>
          </p:cNvSpPr>
          <p:nvPr/>
        </p:nvSpPr>
        <p:spPr bwMode="auto">
          <a:xfrm>
            <a:off x="2662238" y="2132013"/>
            <a:ext cx="3195637" cy="1255712"/>
          </a:xfrm>
          <a:prstGeom prst="ellipse">
            <a:avLst/>
          </a:prstGeom>
          <a:solidFill>
            <a:srgbClr val="CCFFFF"/>
          </a:solidFill>
          <a:ln w="12700">
            <a:solidFill>
              <a:srgbClr val="000000"/>
            </a:solidFill>
            <a:round/>
            <a:headEnd/>
            <a:tailEnd/>
          </a:ln>
        </p:spPr>
        <p:txBody>
          <a:bodyPr>
            <a:prstTxWarp prst="textNoShape">
              <a:avLst/>
            </a:prstTxWarp>
          </a:bodyPr>
          <a:lstStyle/>
          <a:p>
            <a:endParaRPr lang="en-US"/>
          </a:p>
        </p:txBody>
      </p:sp>
      <p:sp>
        <p:nvSpPr>
          <p:cNvPr id="25612" name="Line 12"/>
          <p:cNvSpPr>
            <a:spLocks noChangeShapeType="1"/>
          </p:cNvSpPr>
          <p:nvPr/>
        </p:nvSpPr>
        <p:spPr bwMode="auto">
          <a:xfrm>
            <a:off x="4260850" y="2144713"/>
            <a:ext cx="1588" cy="1230312"/>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5613" name="Line 13"/>
          <p:cNvSpPr>
            <a:spLocks noChangeShapeType="1"/>
          </p:cNvSpPr>
          <p:nvPr/>
        </p:nvSpPr>
        <p:spPr bwMode="auto">
          <a:xfrm>
            <a:off x="3181350" y="2295525"/>
            <a:ext cx="2449513" cy="76358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5614" name="Line 14"/>
          <p:cNvSpPr>
            <a:spLocks noChangeShapeType="1"/>
          </p:cNvSpPr>
          <p:nvPr/>
        </p:nvSpPr>
        <p:spPr bwMode="auto">
          <a:xfrm flipH="1">
            <a:off x="2835275" y="2332038"/>
            <a:ext cx="2609850" cy="704850"/>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5615" name="Oval 15"/>
          <p:cNvSpPr>
            <a:spLocks noChangeArrowheads="1"/>
          </p:cNvSpPr>
          <p:nvPr/>
        </p:nvSpPr>
        <p:spPr bwMode="auto">
          <a:xfrm>
            <a:off x="4033838" y="2557463"/>
            <a:ext cx="492125" cy="192087"/>
          </a:xfrm>
          <a:prstGeom prst="ellipse">
            <a:avLst/>
          </a:prstGeom>
          <a:solidFill>
            <a:srgbClr val="CCFFFF"/>
          </a:solidFill>
          <a:ln w="12700">
            <a:solidFill>
              <a:srgbClr val="000000"/>
            </a:solidFill>
            <a:round/>
            <a:headEnd/>
            <a:tailEnd/>
          </a:ln>
        </p:spPr>
        <p:txBody>
          <a:bodyPr>
            <a:prstTxWarp prst="textNoShape">
              <a:avLst/>
            </a:prstTxWarp>
          </a:bodyPr>
          <a:lstStyle/>
          <a:p>
            <a:endParaRPr lang="en-US"/>
          </a:p>
        </p:txBody>
      </p:sp>
      <p:grpSp>
        <p:nvGrpSpPr>
          <p:cNvPr id="2" name="Group 16"/>
          <p:cNvGrpSpPr>
            <a:grpSpLocks/>
          </p:cNvGrpSpPr>
          <p:nvPr/>
        </p:nvGrpSpPr>
        <p:grpSpPr bwMode="auto">
          <a:xfrm>
            <a:off x="5054600" y="2589213"/>
            <a:ext cx="496888" cy="173037"/>
            <a:chOff x="3184" y="1631"/>
            <a:chExt cx="313" cy="109"/>
          </a:xfrm>
        </p:grpSpPr>
        <p:sp>
          <p:nvSpPr>
            <p:cNvPr id="25873" name="Freeform 17"/>
            <p:cNvSpPr>
              <a:spLocks/>
            </p:cNvSpPr>
            <p:nvPr/>
          </p:nvSpPr>
          <p:spPr bwMode="auto">
            <a:xfrm>
              <a:off x="3195" y="1645"/>
              <a:ext cx="302" cy="95"/>
            </a:xfrm>
            <a:custGeom>
              <a:avLst/>
              <a:gdLst>
                <a:gd name="T0" fmla="*/ 0 w 302"/>
                <a:gd name="T1" fmla="*/ 0 h 95"/>
                <a:gd name="T2" fmla="*/ 51 w 302"/>
                <a:gd name="T3" fmla="*/ 95 h 95"/>
                <a:gd name="T4" fmla="*/ 260 w 302"/>
                <a:gd name="T5" fmla="*/ 95 h 95"/>
                <a:gd name="T6" fmla="*/ 302 w 302"/>
                <a:gd name="T7" fmla="*/ 0 h 95"/>
                <a:gd name="T8" fmla="*/ 9 w 302"/>
                <a:gd name="T9" fmla="*/ 0 h 95"/>
                <a:gd name="T10" fmla="*/ 0 w 302"/>
                <a:gd name="T11" fmla="*/ 0 h 95"/>
                <a:gd name="T12" fmla="*/ 0 60000 65536"/>
                <a:gd name="T13" fmla="*/ 0 60000 65536"/>
                <a:gd name="T14" fmla="*/ 0 60000 65536"/>
                <a:gd name="T15" fmla="*/ 0 60000 65536"/>
                <a:gd name="T16" fmla="*/ 0 60000 65536"/>
                <a:gd name="T17" fmla="*/ 0 60000 65536"/>
                <a:gd name="T18" fmla="*/ 0 w 302"/>
                <a:gd name="T19" fmla="*/ 0 h 95"/>
                <a:gd name="T20" fmla="*/ 302 w 302"/>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302" h="95">
                  <a:moveTo>
                    <a:pt x="0" y="0"/>
                  </a:moveTo>
                  <a:lnTo>
                    <a:pt x="51" y="95"/>
                  </a:lnTo>
                  <a:lnTo>
                    <a:pt x="260" y="95"/>
                  </a:lnTo>
                  <a:lnTo>
                    <a:pt x="302" y="0"/>
                  </a:lnTo>
                  <a:lnTo>
                    <a:pt x="9" y="0"/>
                  </a:lnTo>
                  <a:lnTo>
                    <a:pt x="0" y="0"/>
                  </a:lnTo>
                  <a:close/>
                </a:path>
              </a:pathLst>
            </a:custGeom>
            <a:solidFill>
              <a:srgbClr val="006600"/>
            </a:solidFill>
            <a:ln w="9525">
              <a:noFill/>
              <a:round/>
              <a:headEnd/>
              <a:tailEnd/>
            </a:ln>
          </p:spPr>
          <p:txBody>
            <a:bodyPr>
              <a:prstTxWarp prst="textNoShape">
                <a:avLst/>
              </a:prstTxWarp>
            </a:bodyPr>
            <a:lstStyle/>
            <a:p>
              <a:endParaRPr lang="en-US"/>
            </a:p>
          </p:txBody>
        </p:sp>
        <p:sp>
          <p:nvSpPr>
            <p:cNvPr id="25874" name="Freeform 18"/>
            <p:cNvSpPr>
              <a:spLocks/>
            </p:cNvSpPr>
            <p:nvPr/>
          </p:nvSpPr>
          <p:spPr bwMode="auto">
            <a:xfrm>
              <a:off x="3184" y="1631"/>
              <a:ext cx="302" cy="95"/>
            </a:xfrm>
            <a:custGeom>
              <a:avLst/>
              <a:gdLst>
                <a:gd name="T0" fmla="*/ 0 w 302"/>
                <a:gd name="T1" fmla="*/ 0 h 95"/>
                <a:gd name="T2" fmla="*/ 50 w 302"/>
                <a:gd name="T3" fmla="*/ 95 h 95"/>
                <a:gd name="T4" fmla="*/ 260 w 302"/>
                <a:gd name="T5" fmla="*/ 95 h 95"/>
                <a:gd name="T6" fmla="*/ 302 w 302"/>
                <a:gd name="T7" fmla="*/ 0 h 95"/>
                <a:gd name="T8" fmla="*/ 17 w 302"/>
                <a:gd name="T9" fmla="*/ 0 h 95"/>
                <a:gd name="T10" fmla="*/ 0 w 302"/>
                <a:gd name="T11" fmla="*/ 0 h 95"/>
                <a:gd name="T12" fmla="*/ 0 60000 65536"/>
                <a:gd name="T13" fmla="*/ 0 60000 65536"/>
                <a:gd name="T14" fmla="*/ 0 60000 65536"/>
                <a:gd name="T15" fmla="*/ 0 60000 65536"/>
                <a:gd name="T16" fmla="*/ 0 60000 65536"/>
                <a:gd name="T17" fmla="*/ 0 60000 65536"/>
                <a:gd name="T18" fmla="*/ 0 w 302"/>
                <a:gd name="T19" fmla="*/ 0 h 95"/>
                <a:gd name="T20" fmla="*/ 302 w 302"/>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302" h="95">
                  <a:moveTo>
                    <a:pt x="0" y="0"/>
                  </a:moveTo>
                  <a:lnTo>
                    <a:pt x="50" y="95"/>
                  </a:lnTo>
                  <a:lnTo>
                    <a:pt x="260" y="95"/>
                  </a:lnTo>
                  <a:lnTo>
                    <a:pt x="302" y="0"/>
                  </a:lnTo>
                  <a:lnTo>
                    <a:pt x="17" y="0"/>
                  </a:lnTo>
                  <a:lnTo>
                    <a:pt x="0" y="0"/>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5617" name="Freeform 19"/>
          <p:cNvSpPr>
            <a:spLocks/>
          </p:cNvSpPr>
          <p:nvPr/>
        </p:nvSpPr>
        <p:spPr bwMode="auto">
          <a:xfrm>
            <a:off x="5054600" y="2589213"/>
            <a:ext cx="479425" cy="150812"/>
          </a:xfrm>
          <a:custGeom>
            <a:avLst/>
            <a:gdLst>
              <a:gd name="T0" fmla="*/ 0 w 302"/>
              <a:gd name="T1" fmla="*/ 0 h 95"/>
              <a:gd name="T2" fmla="*/ 50 w 302"/>
              <a:gd name="T3" fmla="*/ 95 h 95"/>
              <a:gd name="T4" fmla="*/ 260 w 302"/>
              <a:gd name="T5" fmla="*/ 95 h 95"/>
              <a:gd name="T6" fmla="*/ 302 w 302"/>
              <a:gd name="T7" fmla="*/ 0 h 95"/>
              <a:gd name="T8" fmla="*/ 17 w 302"/>
              <a:gd name="T9" fmla="*/ 0 h 95"/>
              <a:gd name="T10" fmla="*/ 0 60000 65536"/>
              <a:gd name="T11" fmla="*/ 0 60000 65536"/>
              <a:gd name="T12" fmla="*/ 0 60000 65536"/>
              <a:gd name="T13" fmla="*/ 0 60000 65536"/>
              <a:gd name="T14" fmla="*/ 0 60000 65536"/>
              <a:gd name="T15" fmla="*/ 0 w 302"/>
              <a:gd name="T16" fmla="*/ 0 h 95"/>
              <a:gd name="T17" fmla="*/ 302 w 302"/>
              <a:gd name="T18" fmla="*/ 95 h 95"/>
            </a:gdLst>
            <a:ahLst/>
            <a:cxnLst>
              <a:cxn ang="T10">
                <a:pos x="T0" y="T1"/>
              </a:cxn>
              <a:cxn ang="T11">
                <a:pos x="T2" y="T3"/>
              </a:cxn>
              <a:cxn ang="T12">
                <a:pos x="T4" y="T5"/>
              </a:cxn>
              <a:cxn ang="T13">
                <a:pos x="T6" y="T7"/>
              </a:cxn>
              <a:cxn ang="T14">
                <a:pos x="T8" y="T9"/>
              </a:cxn>
            </a:cxnLst>
            <a:rect l="T15" t="T16" r="T17" b="T18"/>
            <a:pathLst>
              <a:path w="302" h="95">
                <a:moveTo>
                  <a:pt x="0" y="0"/>
                </a:moveTo>
                <a:lnTo>
                  <a:pt x="50" y="95"/>
                </a:lnTo>
                <a:lnTo>
                  <a:pt x="260" y="95"/>
                </a:lnTo>
                <a:lnTo>
                  <a:pt x="302" y="0"/>
                </a:lnTo>
                <a:lnTo>
                  <a:pt x="17" y="0"/>
                </a:lnTo>
              </a:path>
            </a:pathLst>
          </a:custGeom>
          <a:noFill/>
          <a:ln w="12700">
            <a:solidFill>
              <a:srgbClr val="000000"/>
            </a:solidFill>
            <a:round/>
            <a:headEnd/>
            <a:tailEnd/>
          </a:ln>
        </p:spPr>
        <p:txBody>
          <a:bodyPr>
            <a:prstTxWarp prst="textNoShape">
              <a:avLst/>
            </a:prstTxWarp>
          </a:bodyPr>
          <a:lstStyle/>
          <a:p>
            <a:endParaRPr lang="en-US"/>
          </a:p>
        </p:txBody>
      </p:sp>
      <p:sp>
        <p:nvSpPr>
          <p:cNvPr id="25618" name="Oval 20"/>
          <p:cNvSpPr>
            <a:spLocks noChangeArrowheads="1"/>
          </p:cNvSpPr>
          <p:nvPr/>
        </p:nvSpPr>
        <p:spPr bwMode="auto">
          <a:xfrm>
            <a:off x="5059363" y="2557463"/>
            <a:ext cx="519112" cy="88900"/>
          </a:xfrm>
          <a:prstGeom prst="ellipse">
            <a:avLst/>
          </a:prstGeom>
          <a:solidFill>
            <a:srgbClr val="004400"/>
          </a:solidFill>
          <a:ln w="12700">
            <a:solidFill>
              <a:srgbClr val="000000"/>
            </a:solidFill>
            <a:round/>
            <a:headEnd/>
            <a:tailEnd/>
          </a:ln>
        </p:spPr>
        <p:txBody>
          <a:bodyPr>
            <a:prstTxWarp prst="textNoShape">
              <a:avLst/>
            </a:prstTxWarp>
          </a:bodyPr>
          <a:lstStyle/>
          <a:p>
            <a:endParaRPr lang="en-US"/>
          </a:p>
        </p:txBody>
      </p:sp>
      <p:grpSp>
        <p:nvGrpSpPr>
          <p:cNvPr id="3" name="Group 275"/>
          <p:cNvGrpSpPr/>
          <p:nvPr/>
        </p:nvGrpSpPr>
        <p:grpSpPr>
          <a:xfrm>
            <a:off x="3803650" y="2903538"/>
            <a:ext cx="336550" cy="298450"/>
            <a:chOff x="3803650" y="2903538"/>
            <a:chExt cx="336550" cy="298450"/>
          </a:xfrm>
        </p:grpSpPr>
        <p:sp>
          <p:nvSpPr>
            <p:cNvPr id="25619" name="Rectangle 21"/>
            <p:cNvSpPr>
              <a:spLocks noChangeArrowheads="1"/>
            </p:cNvSpPr>
            <p:nvPr/>
          </p:nvSpPr>
          <p:spPr bwMode="auto">
            <a:xfrm>
              <a:off x="3808413" y="2974975"/>
              <a:ext cx="252412" cy="227013"/>
            </a:xfrm>
            <a:prstGeom prst="rect">
              <a:avLst/>
            </a:prstGeom>
            <a:solidFill>
              <a:srgbClr val="DD0000"/>
            </a:solidFill>
            <a:ln w="12700">
              <a:solidFill>
                <a:srgbClr val="000000"/>
              </a:solidFill>
              <a:miter lim="800000"/>
              <a:headEnd/>
              <a:tailEnd/>
            </a:ln>
          </p:spPr>
          <p:txBody>
            <a:bodyPr>
              <a:prstTxWarp prst="textNoShape">
                <a:avLst/>
              </a:prstTxWarp>
            </a:bodyPr>
            <a:lstStyle/>
            <a:p>
              <a:endParaRPr lang="en-US"/>
            </a:p>
          </p:txBody>
        </p:sp>
        <p:grpSp>
          <p:nvGrpSpPr>
            <p:cNvPr id="4" name="Group 22"/>
            <p:cNvGrpSpPr>
              <a:grpSpLocks/>
            </p:cNvGrpSpPr>
            <p:nvPr/>
          </p:nvGrpSpPr>
          <p:grpSpPr bwMode="auto">
            <a:xfrm>
              <a:off x="4043363" y="2903538"/>
              <a:ext cx="96837" cy="271462"/>
              <a:chOff x="2547" y="1829"/>
              <a:chExt cx="61" cy="171"/>
            </a:xfrm>
          </p:grpSpPr>
          <p:sp>
            <p:nvSpPr>
              <p:cNvPr id="25871" name="Freeform 23"/>
              <p:cNvSpPr>
                <a:spLocks/>
              </p:cNvSpPr>
              <p:nvPr/>
            </p:nvSpPr>
            <p:spPr bwMode="auto">
              <a:xfrm>
                <a:off x="2550" y="1841"/>
                <a:ext cx="58" cy="159"/>
              </a:xfrm>
              <a:custGeom>
                <a:avLst/>
                <a:gdLst>
                  <a:gd name="T0" fmla="*/ 8 w 58"/>
                  <a:gd name="T1" fmla="*/ 159 h 159"/>
                  <a:gd name="T2" fmla="*/ 58 w 58"/>
                  <a:gd name="T3" fmla="*/ 120 h 159"/>
                  <a:gd name="T4" fmla="*/ 58 w 58"/>
                  <a:gd name="T5" fmla="*/ 0 h 159"/>
                  <a:gd name="T6" fmla="*/ 0 w 58"/>
                  <a:gd name="T7" fmla="*/ 33 h 159"/>
                  <a:gd name="T8" fmla="*/ 0 w 58"/>
                  <a:gd name="T9" fmla="*/ 159 h 159"/>
                  <a:gd name="T10" fmla="*/ 8 w 58"/>
                  <a:gd name="T11" fmla="*/ 159 h 159"/>
                  <a:gd name="T12" fmla="*/ 0 60000 65536"/>
                  <a:gd name="T13" fmla="*/ 0 60000 65536"/>
                  <a:gd name="T14" fmla="*/ 0 60000 65536"/>
                  <a:gd name="T15" fmla="*/ 0 60000 65536"/>
                  <a:gd name="T16" fmla="*/ 0 60000 65536"/>
                  <a:gd name="T17" fmla="*/ 0 60000 65536"/>
                  <a:gd name="T18" fmla="*/ 0 w 58"/>
                  <a:gd name="T19" fmla="*/ 0 h 159"/>
                  <a:gd name="T20" fmla="*/ 58 w 58"/>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58" h="159">
                    <a:moveTo>
                      <a:pt x="8" y="159"/>
                    </a:moveTo>
                    <a:lnTo>
                      <a:pt x="58" y="120"/>
                    </a:lnTo>
                    <a:lnTo>
                      <a:pt x="58" y="0"/>
                    </a:lnTo>
                    <a:lnTo>
                      <a:pt x="0" y="33"/>
                    </a:lnTo>
                    <a:lnTo>
                      <a:pt x="0" y="159"/>
                    </a:lnTo>
                    <a:lnTo>
                      <a:pt x="8" y="159"/>
                    </a:lnTo>
                    <a:close/>
                  </a:path>
                </a:pathLst>
              </a:custGeom>
              <a:solidFill>
                <a:srgbClr val="DD0000"/>
              </a:solidFill>
              <a:ln w="9525">
                <a:noFill/>
                <a:round/>
                <a:headEnd/>
                <a:tailEnd/>
              </a:ln>
            </p:spPr>
            <p:txBody>
              <a:bodyPr>
                <a:prstTxWarp prst="textNoShape">
                  <a:avLst/>
                </a:prstTxWarp>
              </a:bodyPr>
              <a:lstStyle/>
              <a:p>
                <a:endParaRPr lang="en-US"/>
              </a:p>
            </p:txBody>
          </p:sp>
          <p:sp>
            <p:nvSpPr>
              <p:cNvPr id="25872" name="Freeform 24"/>
              <p:cNvSpPr>
                <a:spLocks/>
              </p:cNvSpPr>
              <p:nvPr/>
            </p:nvSpPr>
            <p:spPr bwMode="auto">
              <a:xfrm>
                <a:off x="2547" y="1829"/>
                <a:ext cx="58" cy="168"/>
              </a:xfrm>
              <a:custGeom>
                <a:avLst/>
                <a:gdLst>
                  <a:gd name="T0" fmla="*/ 8 w 58"/>
                  <a:gd name="T1" fmla="*/ 168 h 168"/>
                  <a:gd name="T2" fmla="*/ 58 w 58"/>
                  <a:gd name="T3" fmla="*/ 126 h 168"/>
                  <a:gd name="T4" fmla="*/ 58 w 58"/>
                  <a:gd name="T5" fmla="*/ 0 h 168"/>
                  <a:gd name="T6" fmla="*/ 0 w 58"/>
                  <a:gd name="T7" fmla="*/ 40 h 168"/>
                  <a:gd name="T8" fmla="*/ 0 w 58"/>
                  <a:gd name="T9" fmla="*/ 168 h 168"/>
                  <a:gd name="T10" fmla="*/ 8 w 58"/>
                  <a:gd name="T11" fmla="*/ 168 h 168"/>
                  <a:gd name="T12" fmla="*/ 0 60000 65536"/>
                  <a:gd name="T13" fmla="*/ 0 60000 65536"/>
                  <a:gd name="T14" fmla="*/ 0 60000 65536"/>
                  <a:gd name="T15" fmla="*/ 0 60000 65536"/>
                  <a:gd name="T16" fmla="*/ 0 60000 65536"/>
                  <a:gd name="T17" fmla="*/ 0 60000 65536"/>
                  <a:gd name="T18" fmla="*/ 0 w 58"/>
                  <a:gd name="T19" fmla="*/ 0 h 168"/>
                  <a:gd name="T20" fmla="*/ 58 w 58"/>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58" h="168">
                    <a:moveTo>
                      <a:pt x="8" y="168"/>
                    </a:moveTo>
                    <a:lnTo>
                      <a:pt x="58" y="126"/>
                    </a:lnTo>
                    <a:lnTo>
                      <a:pt x="58" y="0"/>
                    </a:lnTo>
                    <a:lnTo>
                      <a:pt x="0" y="40"/>
                    </a:lnTo>
                    <a:lnTo>
                      <a:pt x="0" y="168"/>
                    </a:lnTo>
                    <a:lnTo>
                      <a:pt x="8" y="168"/>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5621" name="Freeform 25"/>
            <p:cNvSpPr>
              <a:spLocks/>
            </p:cNvSpPr>
            <p:nvPr/>
          </p:nvSpPr>
          <p:spPr bwMode="auto">
            <a:xfrm>
              <a:off x="4043363" y="2903538"/>
              <a:ext cx="92075" cy="266700"/>
            </a:xfrm>
            <a:custGeom>
              <a:avLst/>
              <a:gdLst>
                <a:gd name="T0" fmla="*/ 8 w 58"/>
                <a:gd name="T1" fmla="*/ 168 h 168"/>
                <a:gd name="T2" fmla="*/ 58 w 58"/>
                <a:gd name="T3" fmla="*/ 126 h 168"/>
                <a:gd name="T4" fmla="*/ 58 w 58"/>
                <a:gd name="T5" fmla="*/ 0 h 168"/>
                <a:gd name="T6" fmla="*/ 0 w 58"/>
                <a:gd name="T7" fmla="*/ 40 h 168"/>
                <a:gd name="T8" fmla="*/ 0 w 58"/>
                <a:gd name="T9" fmla="*/ 168 h 168"/>
                <a:gd name="T10" fmla="*/ 0 60000 65536"/>
                <a:gd name="T11" fmla="*/ 0 60000 65536"/>
                <a:gd name="T12" fmla="*/ 0 60000 65536"/>
                <a:gd name="T13" fmla="*/ 0 60000 65536"/>
                <a:gd name="T14" fmla="*/ 0 60000 65536"/>
                <a:gd name="T15" fmla="*/ 0 w 58"/>
                <a:gd name="T16" fmla="*/ 0 h 168"/>
                <a:gd name="T17" fmla="*/ 58 w 58"/>
                <a:gd name="T18" fmla="*/ 168 h 168"/>
              </a:gdLst>
              <a:ahLst/>
              <a:cxnLst>
                <a:cxn ang="T10">
                  <a:pos x="T0" y="T1"/>
                </a:cxn>
                <a:cxn ang="T11">
                  <a:pos x="T2" y="T3"/>
                </a:cxn>
                <a:cxn ang="T12">
                  <a:pos x="T4" y="T5"/>
                </a:cxn>
                <a:cxn ang="T13">
                  <a:pos x="T6" y="T7"/>
                </a:cxn>
                <a:cxn ang="T14">
                  <a:pos x="T8" y="T9"/>
                </a:cxn>
              </a:cxnLst>
              <a:rect l="T15" t="T16" r="T17" b="T18"/>
              <a:pathLst>
                <a:path w="58" h="168">
                  <a:moveTo>
                    <a:pt x="8" y="168"/>
                  </a:moveTo>
                  <a:lnTo>
                    <a:pt x="58" y="126"/>
                  </a:lnTo>
                  <a:lnTo>
                    <a:pt x="58" y="0"/>
                  </a:lnTo>
                  <a:lnTo>
                    <a:pt x="0" y="40"/>
                  </a:lnTo>
                  <a:lnTo>
                    <a:pt x="0" y="168"/>
                  </a:lnTo>
                </a:path>
              </a:pathLst>
            </a:custGeom>
            <a:noFill/>
            <a:ln w="12700">
              <a:solidFill>
                <a:srgbClr val="000000"/>
              </a:solidFill>
              <a:round/>
              <a:headEnd/>
              <a:tailEnd/>
            </a:ln>
          </p:spPr>
          <p:txBody>
            <a:bodyPr>
              <a:prstTxWarp prst="textNoShape">
                <a:avLst/>
              </a:prstTxWarp>
            </a:bodyPr>
            <a:lstStyle/>
            <a:p>
              <a:endParaRPr lang="en-US"/>
            </a:p>
          </p:txBody>
        </p:sp>
        <p:grpSp>
          <p:nvGrpSpPr>
            <p:cNvPr id="5" name="Group 26"/>
            <p:cNvGrpSpPr>
              <a:grpSpLocks/>
            </p:cNvGrpSpPr>
            <p:nvPr/>
          </p:nvGrpSpPr>
          <p:grpSpPr bwMode="auto">
            <a:xfrm>
              <a:off x="3803650" y="2903538"/>
              <a:ext cx="336550" cy="71437"/>
              <a:chOff x="2396" y="1829"/>
              <a:chExt cx="212" cy="45"/>
            </a:xfrm>
          </p:grpSpPr>
          <p:sp>
            <p:nvSpPr>
              <p:cNvPr id="25869" name="Freeform 27"/>
              <p:cNvSpPr>
                <a:spLocks/>
              </p:cNvSpPr>
              <p:nvPr/>
            </p:nvSpPr>
            <p:spPr bwMode="auto">
              <a:xfrm>
                <a:off x="2399" y="1835"/>
                <a:ext cx="209" cy="39"/>
              </a:xfrm>
              <a:custGeom>
                <a:avLst/>
                <a:gdLst>
                  <a:gd name="T0" fmla="*/ 0 w 209"/>
                  <a:gd name="T1" fmla="*/ 39 h 39"/>
                  <a:gd name="T2" fmla="*/ 58 w 209"/>
                  <a:gd name="T3" fmla="*/ 0 h 39"/>
                  <a:gd name="T4" fmla="*/ 209 w 209"/>
                  <a:gd name="T5" fmla="*/ 0 h 39"/>
                  <a:gd name="T6" fmla="*/ 151 w 209"/>
                  <a:gd name="T7" fmla="*/ 39 h 39"/>
                  <a:gd name="T8" fmla="*/ 8 w 209"/>
                  <a:gd name="T9" fmla="*/ 39 h 39"/>
                  <a:gd name="T10" fmla="*/ 0 w 209"/>
                  <a:gd name="T11" fmla="*/ 39 h 39"/>
                  <a:gd name="T12" fmla="*/ 0 60000 65536"/>
                  <a:gd name="T13" fmla="*/ 0 60000 65536"/>
                  <a:gd name="T14" fmla="*/ 0 60000 65536"/>
                  <a:gd name="T15" fmla="*/ 0 60000 65536"/>
                  <a:gd name="T16" fmla="*/ 0 60000 65536"/>
                  <a:gd name="T17" fmla="*/ 0 60000 65536"/>
                  <a:gd name="T18" fmla="*/ 0 w 209"/>
                  <a:gd name="T19" fmla="*/ 0 h 39"/>
                  <a:gd name="T20" fmla="*/ 209 w 209"/>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209" h="39">
                    <a:moveTo>
                      <a:pt x="0" y="39"/>
                    </a:moveTo>
                    <a:lnTo>
                      <a:pt x="58" y="0"/>
                    </a:lnTo>
                    <a:lnTo>
                      <a:pt x="209" y="0"/>
                    </a:lnTo>
                    <a:lnTo>
                      <a:pt x="151" y="39"/>
                    </a:lnTo>
                    <a:lnTo>
                      <a:pt x="8" y="39"/>
                    </a:lnTo>
                    <a:lnTo>
                      <a:pt x="0" y="39"/>
                    </a:lnTo>
                    <a:close/>
                  </a:path>
                </a:pathLst>
              </a:custGeom>
              <a:solidFill>
                <a:srgbClr val="DD0000"/>
              </a:solidFill>
              <a:ln w="9525">
                <a:noFill/>
                <a:round/>
                <a:headEnd/>
                <a:tailEnd/>
              </a:ln>
            </p:spPr>
            <p:txBody>
              <a:bodyPr>
                <a:prstTxWarp prst="textNoShape">
                  <a:avLst/>
                </a:prstTxWarp>
              </a:bodyPr>
              <a:lstStyle/>
              <a:p>
                <a:endParaRPr lang="en-US"/>
              </a:p>
            </p:txBody>
          </p:sp>
          <p:sp>
            <p:nvSpPr>
              <p:cNvPr id="25870" name="Freeform 28"/>
              <p:cNvSpPr>
                <a:spLocks/>
              </p:cNvSpPr>
              <p:nvPr/>
            </p:nvSpPr>
            <p:spPr bwMode="auto">
              <a:xfrm>
                <a:off x="2396" y="1829"/>
                <a:ext cx="209" cy="40"/>
              </a:xfrm>
              <a:custGeom>
                <a:avLst/>
                <a:gdLst>
                  <a:gd name="T0" fmla="*/ 0 w 209"/>
                  <a:gd name="T1" fmla="*/ 31 h 40"/>
                  <a:gd name="T2" fmla="*/ 50 w 209"/>
                  <a:gd name="T3" fmla="*/ 0 h 40"/>
                  <a:gd name="T4" fmla="*/ 209 w 209"/>
                  <a:gd name="T5" fmla="*/ 0 h 40"/>
                  <a:gd name="T6" fmla="*/ 151 w 209"/>
                  <a:gd name="T7" fmla="*/ 40 h 40"/>
                  <a:gd name="T8" fmla="*/ 0 w 209"/>
                  <a:gd name="T9" fmla="*/ 40 h 40"/>
                  <a:gd name="T10" fmla="*/ 0 w 209"/>
                  <a:gd name="T11" fmla="*/ 31 h 40"/>
                  <a:gd name="T12" fmla="*/ 0 60000 65536"/>
                  <a:gd name="T13" fmla="*/ 0 60000 65536"/>
                  <a:gd name="T14" fmla="*/ 0 60000 65536"/>
                  <a:gd name="T15" fmla="*/ 0 60000 65536"/>
                  <a:gd name="T16" fmla="*/ 0 60000 65536"/>
                  <a:gd name="T17" fmla="*/ 0 60000 65536"/>
                  <a:gd name="T18" fmla="*/ 0 w 209"/>
                  <a:gd name="T19" fmla="*/ 0 h 40"/>
                  <a:gd name="T20" fmla="*/ 209 w 209"/>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209" h="40">
                    <a:moveTo>
                      <a:pt x="0" y="31"/>
                    </a:moveTo>
                    <a:lnTo>
                      <a:pt x="50" y="0"/>
                    </a:lnTo>
                    <a:lnTo>
                      <a:pt x="209" y="0"/>
                    </a:lnTo>
                    <a:lnTo>
                      <a:pt x="151" y="40"/>
                    </a:lnTo>
                    <a:lnTo>
                      <a:pt x="0" y="40"/>
                    </a:lnTo>
                    <a:lnTo>
                      <a:pt x="0" y="31"/>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5623" name="Freeform 29"/>
            <p:cNvSpPr>
              <a:spLocks/>
            </p:cNvSpPr>
            <p:nvPr/>
          </p:nvSpPr>
          <p:spPr bwMode="auto">
            <a:xfrm>
              <a:off x="3803650" y="2903538"/>
              <a:ext cx="331788" cy="63500"/>
            </a:xfrm>
            <a:custGeom>
              <a:avLst/>
              <a:gdLst>
                <a:gd name="T0" fmla="*/ 0 w 209"/>
                <a:gd name="T1" fmla="*/ 31 h 40"/>
                <a:gd name="T2" fmla="*/ 50 w 209"/>
                <a:gd name="T3" fmla="*/ 0 h 40"/>
                <a:gd name="T4" fmla="*/ 209 w 209"/>
                <a:gd name="T5" fmla="*/ 0 h 40"/>
                <a:gd name="T6" fmla="*/ 151 w 209"/>
                <a:gd name="T7" fmla="*/ 40 h 40"/>
                <a:gd name="T8" fmla="*/ 0 w 209"/>
                <a:gd name="T9" fmla="*/ 40 h 40"/>
                <a:gd name="T10" fmla="*/ 0 60000 65536"/>
                <a:gd name="T11" fmla="*/ 0 60000 65536"/>
                <a:gd name="T12" fmla="*/ 0 60000 65536"/>
                <a:gd name="T13" fmla="*/ 0 60000 65536"/>
                <a:gd name="T14" fmla="*/ 0 60000 65536"/>
                <a:gd name="T15" fmla="*/ 0 w 209"/>
                <a:gd name="T16" fmla="*/ 0 h 40"/>
                <a:gd name="T17" fmla="*/ 209 w 209"/>
                <a:gd name="T18" fmla="*/ 40 h 40"/>
              </a:gdLst>
              <a:ahLst/>
              <a:cxnLst>
                <a:cxn ang="T10">
                  <a:pos x="T0" y="T1"/>
                </a:cxn>
                <a:cxn ang="T11">
                  <a:pos x="T2" y="T3"/>
                </a:cxn>
                <a:cxn ang="T12">
                  <a:pos x="T4" y="T5"/>
                </a:cxn>
                <a:cxn ang="T13">
                  <a:pos x="T6" y="T7"/>
                </a:cxn>
                <a:cxn ang="T14">
                  <a:pos x="T8" y="T9"/>
                </a:cxn>
              </a:cxnLst>
              <a:rect l="T15" t="T16" r="T17" b="T18"/>
              <a:pathLst>
                <a:path w="209" h="40">
                  <a:moveTo>
                    <a:pt x="0" y="31"/>
                  </a:moveTo>
                  <a:lnTo>
                    <a:pt x="50" y="0"/>
                  </a:lnTo>
                  <a:lnTo>
                    <a:pt x="209" y="0"/>
                  </a:lnTo>
                  <a:lnTo>
                    <a:pt x="151" y="40"/>
                  </a:lnTo>
                  <a:lnTo>
                    <a:pt x="0" y="40"/>
                  </a:lnTo>
                </a:path>
              </a:pathLst>
            </a:custGeom>
            <a:noFill/>
            <a:ln w="12700">
              <a:solidFill>
                <a:srgbClr val="000000"/>
              </a:solidFill>
              <a:round/>
              <a:headEnd/>
              <a:tailEnd/>
            </a:ln>
          </p:spPr>
          <p:txBody>
            <a:bodyPr>
              <a:prstTxWarp prst="textNoShape">
                <a:avLst/>
              </a:prstTxWarp>
            </a:bodyPr>
            <a:lstStyle/>
            <a:p>
              <a:endParaRPr lang="en-US"/>
            </a:p>
          </p:txBody>
        </p:sp>
      </p:grpSp>
      <p:sp>
        <p:nvSpPr>
          <p:cNvPr id="25624" name="Line 30"/>
          <p:cNvSpPr>
            <a:spLocks noChangeShapeType="1"/>
          </p:cNvSpPr>
          <p:nvPr/>
        </p:nvSpPr>
        <p:spPr bwMode="auto">
          <a:xfrm>
            <a:off x="4273550" y="2619375"/>
            <a:ext cx="1588" cy="53975"/>
          </a:xfrm>
          <a:prstGeom prst="line">
            <a:avLst/>
          </a:prstGeom>
          <a:noFill/>
          <a:ln w="12700">
            <a:solidFill>
              <a:srgbClr val="000000"/>
            </a:solidFill>
            <a:round/>
            <a:headEnd/>
            <a:tailEnd/>
          </a:ln>
        </p:spPr>
        <p:txBody>
          <a:bodyPr>
            <a:prstTxWarp prst="textNoShape">
              <a:avLst/>
            </a:prstTxWarp>
          </a:bodyPr>
          <a:lstStyle/>
          <a:p>
            <a:endParaRPr lang="en-US"/>
          </a:p>
        </p:txBody>
      </p:sp>
      <p:sp>
        <p:nvSpPr>
          <p:cNvPr id="25625" name="Line 31"/>
          <p:cNvSpPr>
            <a:spLocks noChangeShapeType="1"/>
          </p:cNvSpPr>
          <p:nvPr/>
        </p:nvSpPr>
        <p:spPr bwMode="auto">
          <a:xfrm flipH="1">
            <a:off x="4221163" y="2633663"/>
            <a:ext cx="92075" cy="1587"/>
          </a:xfrm>
          <a:prstGeom prst="line">
            <a:avLst/>
          </a:prstGeom>
          <a:noFill/>
          <a:ln w="12700">
            <a:solidFill>
              <a:srgbClr val="000000"/>
            </a:solidFill>
            <a:round/>
            <a:headEnd/>
            <a:tailEnd/>
          </a:ln>
        </p:spPr>
        <p:txBody>
          <a:bodyPr>
            <a:prstTxWarp prst="textNoShape">
              <a:avLst/>
            </a:prstTxWarp>
          </a:bodyPr>
          <a:lstStyle/>
          <a:p>
            <a:endParaRPr lang="en-US"/>
          </a:p>
        </p:txBody>
      </p:sp>
      <p:grpSp>
        <p:nvGrpSpPr>
          <p:cNvPr id="6" name="Group 32"/>
          <p:cNvGrpSpPr>
            <a:grpSpLocks noChangeAspect="1"/>
          </p:cNvGrpSpPr>
          <p:nvPr/>
        </p:nvGrpSpPr>
        <p:grpSpPr bwMode="auto">
          <a:xfrm>
            <a:off x="3101963" y="2482839"/>
            <a:ext cx="274275" cy="309071"/>
            <a:chOff x="1954" y="1564"/>
            <a:chExt cx="134" cy="151"/>
          </a:xfrm>
        </p:grpSpPr>
        <p:sp>
          <p:nvSpPr>
            <p:cNvPr id="25867" name="AutoShape 33"/>
            <p:cNvSpPr>
              <a:spLocks noChangeArrowheads="1"/>
            </p:cNvSpPr>
            <p:nvPr/>
          </p:nvSpPr>
          <p:spPr bwMode="auto">
            <a:xfrm>
              <a:off x="1954" y="1564"/>
              <a:ext cx="134" cy="151"/>
            </a:xfrm>
            <a:prstGeom prst="roundRect">
              <a:avLst>
                <a:gd name="adj" fmla="val 20894"/>
              </a:avLst>
            </a:prstGeom>
            <a:solidFill>
              <a:srgbClr val="BBBBBB"/>
            </a:solidFill>
            <a:ln w="12700">
              <a:solidFill>
                <a:srgbClr val="000000"/>
              </a:solidFill>
              <a:round/>
              <a:headEnd/>
              <a:tailEnd/>
            </a:ln>
          </p:spPr>
          <p:txBody>
            <a:bodyPr>
              <a:prstTxWarp prst="textNoShape">
                <a:avLst/>
              </a:prstTxWarp>
            </a:bodyPr>
            <a:lstStyle/>
            <a:p>
              <a:endParaRPr lang="en-US"/>
            </a:p>
          </p:txBody>
        </p:sp>
        <p:sp>
          <p:nvSpPr>
            <p:cNvPr id="25868" name="Oval 34"/>
            <p:cNvSpPr>
              <a:spLocks noChangeArrowheads="1"/>
            </p:cNvSpPr>
            <p:nvPr/>
          </p:nvSpPr>
          <p:spPr bwMode="auto">
            <a:xfrm>
              <a:off x="1954" y="1564"/>
              <a:ext cx="134" cy="33"/>
            </a:xfrm>
            <a:prstGeom prst="ellipse">
              <a:avLst/>
            </a:prstGeom>
            <a:solidFill>
              <a:srgbClr val="777777"/>
            </a:solidFill>
            <a:ln w="12700">
              <a:solidFill>
                <a:srgbClr val="000000"/>
              </a:solidFill>
              <a:round/>
              <a:headEnd/>
              <a:tailEnd/>
            </a:ln>
          </p:spPr>
          <p:txBody>
            <a:bodyPr>
              <a:prstTxWarp prst="textNoShape">
                <a:avLst/>
              </a:prstTxWarp>
            </a:bodyPr>
            <a:lstStyle/>
            <a:p>
              <a:endParaRPr lang="en-US"/>
            </a:p>
          </p:txBody>
        </p:sp>
      </p:grpSp>
      <p:grpSp>
        <p:nvGrpSpPr>
          <p:cNvPr id="7" name="Group 35"/>
          <p:cNvGrpSpPr>
            <a:grpSpLocks noChangeAspect="1"/>
          </p:cNvGrpSpPr>
          <p:nvPr/>
        </p:nvGrpSpPr>
        <p:grpSpPr bwMode="auto">
          <a:xfrm>
            <a:off x="4552948" y="2043107"/>
            <a:ext cx="393384" cy="428974"/>
            <a:chOff x="2868" y="1287"/>
            <a:chExt cx="210" cy="229"/>
          </a:xfrm>
        </p:grpSpPr>
        <p:sp>
          <p:nvSpPr>
            <p:cNvPr id="25865" name="AutoShape 36"/>
            <p:cNvSpPr>
              <a:spLocks noChangeArrowheads="1"/>
            </p:cNvSpPr>
            <p:nvPr/>
          </p:nvSpPr>
          <p:spPr bwMode="auto">
            <a:xfrm>
              <a:off x="2868" y="1304"/>
              <a:ext cx="210" cy="212"/>
            </a:xfrm>
            <a:prstGeom prst="roundRect">
              <a:avLst>
                <a:gd name="adj" fmla="val 16667"/>
              </a:avLst>
            </a:prstGeom>
            <a:solidFill>
              <a:srgbClr val="BBBBBB"/>
            </a:solidFill>
            <a:ln w="12700">
              <a:solidFill>
                <a:srgbClr val="000000"/>
              </a:solidFill>
              <a:round/>
              <a:headEnd/>
              <a:tailEnd/>
            </a:ln>
          </p:spPr>
          <p:txBody>
            <a:bodyPr>
              <a:prstTxWarp prst="textNoShape">
                <a:avLst/>
              </a:prstTxWarp>
            </a:bodyPr>
            <a:lstStyle/>
            <a:p>
              <a:endParaRPr lang="en-US"/>
            </a:p>
          </p:txBody>
        </p:sp>
        <p:sp>
          <p:nvSpPr>
            <p:cNvPr id="25866" name="Oval 37"/>
            <p:cNvSpPr>
              <a:spLocks noChangeArrowheads="1"/>
            </p:cNvSpPr>
            <p:nvPr/>
          </p:nvSpPr>
          <p:spPr bwMode="auto">
            <a:xfrm>
              <a:off x="2868" y="1287"/>
              <a:ext cx="210" cy="56"/>
            </a:xfrm>
            <a:prstGeom prst="ellipse">
              <a:avLst/>
            </a:prstGeom>
            <a:solidFill>
              <a:srgbClr val="777777"/>
            </a:solidFill>
            <a:ln w="12700">
              <a:solidFill>
                <a:srgbClr val="000000"/>
              </a:solidFill>
              <a:round/>
              <a:headEnd/>
              <a:tailEnd/>
            </a:ln>
          </p:spPr>
          <p:txBody>
            <a:bodyPr>
              <a:prstTxWarp prst="textNoShape">
                <a:avLst/>
              </a:prstTxWarp>
            </a:bodyPr>
            <a:lstStyle/>
            <a:p>
              <a:endParaRPr lang="en-US"/>
            </a:p>
          </p:txBody>
        </p:sp>
      </p:grpSp>
      <p:grpSp>
        <p:nvGrpSpPr>
          <p:cNvPr id="8" name="Group 38"/>
          <p:cNvGrpSpPr>
            <a:grpSpLocks/>
          </p:cNvGrpSpPr>
          <p:nvPr/>
        </p:nvGrpSpPr>
        <p:grpSpPr bwMode="auto">
          <a:xfrm>
            <a:off x="3549650" y="2070100"/>
            <a:ext cx="444500" cy="247650"/>
            <a:chOff x="2236" y="1304"/>
            <a:chExt cx="280" cy="156"/>
          </a:xfrm>
        </p:grpSpPr>
        <p:grpSp>
          <p:nvGrpSpPr>
            <p:cNvPr id="9" name="Group 39"/>
            <p:cNvGrpSpPr>
              <a:grpSpLocks/>
            </p:cNvGrpSpPr>
            <p:nvPr/>
          </p:nvGrpSpPr>
          <p:grpSpPr bwMode="auto">
            <a:xfrm>
              <a:off x="2455" y="1323"/>
              <a:ext cx="61" cy="76"/>
              <a:chOff x="2455" y="1323"/>
              <a:chExt cx="61" cy="76"/>
            </a:xfrm>
          </p:grpSpPr>
          <p:sp>
            <p:nvSpPr>
              <p:cNvPr id="25863" name="Freeform 40"/>
              <p:cNvSpPr>
                <a:spLocks/>
              </p:cNvSpPr>
              <p:nvPr/>
            </p:nvSpPr>
            <p:spPr bwMode="auto">
              <a:xfrm>
                <a:off x="2466" y="1335"/>
                <a:ext cx="50" cy="64"/>
              </a:xfrm>
              <a:custGeom>
                <a:avLst/>
                <a:gdLst>
                  <a:gd name="T0" fmla="*/ 0 w 50"/>
                  <a:gd name="T1" fmla="*/ 25 h 64"/>
                  <a:gd name="T2" fmla="*/ 50 w 50"/>
                  <a:gd name="T3" fmla="*/ 0 h 64"/>
                  <a:gd name="T4" fmla="*/ 25 w 50"/>
                  <a:gd name="T5" fmla="*/ 64 h 64"/>
                  <a:gd name="T6" fmla="*/ 0 w 50"/>
                  <a:gd name="T7" fmla="*/ 30 h 64"/>
                  <a:gd name="T8" fmla="*/ 0 w 50"/>
                  <a:gd name="T9" fmla="*/ 25 h 64"/>
                  <a:gd name="T10" fmla="*/ 0 60000 65536"/>
                  <a:gd name="T11" fmla="*/ 0 60000 65536"/>
                  <a:gd name="T12" fmla="*/ 0 60000 65536"/>
                  <a:gd name="T13" fmla="*/ 0 60000 65536"/>
                  <a:gd name="T14" fmla="*/ 0 60000 65536"/>
                  <a:gd name="T15" fmla="*/ 0 w 50"/>
                  <a:gd name="T16" fmla="*/ 0 h 64"/>
                  <a:gd name="T17" fmla="*/ 50 w 50"/>
                  <a:gd name="T18" fmla="*/ 64 h 64"/>
                </a:gdLst>
                <a:ahLst/>
                <a:cxnLst>
                  <a:cxn ang="T10">
                    <a:pos x="T0" y="T1"/>
                  </a:cxn>
                  <a:cxn ang="T11">
                    <a:pos x="T2" y="T3"/>
                  </a:cxn>
                  <a:cxn ang="T12">
                    <a:pos x="T4" y="T5"/>
                  </a:cxn>
                  <a:cxn ang="T13">
                    <a:pos x="T6" y="T7"/>
                  </a:cxn>
                  <a:cxn ang="T14">
                    <a:pos x="T8" y="T9"/>
                  </a:cxn>
                </a:cxnLst>
                <a:rect l="T15" t="T16" r="T17" b="T18"/>
                <a:pathLst>
                  <a:path w="50" h="64">
                    <a:moveTo>
                      <a:pt x="0" y="25"/>
                    </a:moveTo>
                    <a:lnTo>
                      <a:pt x="50" y="0"/>
                    </a:lnTo>
                    <a:lnTo>
                      <a:pt x="25" y="64"/>
                    </a:lnTo>
                    <a:lnTo>
                      <a:pt x="0" y="30"/>
                    </a:lnTo>
                    <a:lnTo>
                      <a:pt x="0" y="25"/>
                    </a:lnTo>
                    <a:close/>
                  </a:path>
                </a:pathLst>
              </a:custGeom>
              <a:solidFill>
                <a:srgbClr val="FFCC00"/>
              </a:solidFill>
              <a:ln w="9525">
                <a:noFill/>
                <a:round/>
                <a:headEnd/>
                <a:tailEnd/>
              </a:ln>
            </p:spPr>
            <p:txBody>
              <a:bodyPr>
                <a:prstTxWarp prst="textNoShape">
                  <a:avLst/>
                </a:prstTxWarp>
              </a:bodyPr>
              <a:lstStyle/>
              <a:p>
                <a:endParaRPr lang="en-US"/>
              </a:p>
            </p:txBody>
          </p:sp>
          <p:sp>
            <p:nvSpPr>
              <p:cNvPr id="25864" name="Freeform 41"/>
              <p:cNvSpPr>
                <a:spLocks/>
              </p:cNvSpPr>
              <p:nvPr/>
            </p:nvSpPr>
            <p:spPr bwMode="auto">
              <a:xfrm>
                <a:off x="2455" y="1323"/>
                <a:ext cx="50" cy="70"/>
              </a:xfrm>
              <a:custGeom>
                <a:avLst/>
                <a:gdLst>
                  <a:gd name="T0" fmla="*/ 0 w 50"/>
                  <a:gd name="T1" fmla="*/ 23 h 70"/>
                  <a:gd name="T2" fmla="*/ 50 w 50"/>
                  <a:gd name="T3" fmla="*/ 0 h 70"/>
                  <a:gd name="T4" fmla="*/ 25 w 50"/>
                  <a:gd name="T5" fmla="*/ 70 h 70"/>
                  <a:gd name="T6" fmla="*/ 0 w 50"/>
                  <a:gd name="T7" fmla="*/ 40 h 70"/>
                  <a:gd name="T8" fmla="*/ 0 w 50"/>
                  <a:gd name="T9" fmla="*/ 23 h 70"/>
                  <a:gd name="T10" fmla="*/ 0 60000 65536"/>
                  <a:gd name="T11" fmla="*/ 0 60000 65536"/>
                  <a:gd name="T12" fmla="*/ 0 60000 65536"/>
                  <a:gd name="T13" fmla="*/ 0 60000 65536"/>
                  <a:gd name="T14" fmla="*/ 0 60000 65536"/>
                  <a:gd name="T15" fmla="*/ 0 w 50"/>
                  <a:gd name="T16" fmla="*/ 0 h 70"/>
                  <a:gd name="T17" fmla="*/ 50 w 50"/>
                  <a:gd name="T18" fmla="*/ 70 h 70"/>
                </a:gdLst>
                <a:ahLst/>
                <a:cxnLst>
                  <a:cxn ang="T10">
                    <a:pos x="T0" y="T1"/>
                  </a:cxn>
                  <a:cxn ang="T11">
                    <a:pos x="T2" y="T3"/>
                  </a:cxn>
                  <a:cxn ang="T12">
                    <a:pos x="T4" y="T5"/>
                  </a:cxn>
                  <a:cxn ang="T13">
                    <a:pos x="T6" y="T7"/>
                  </a:cxn>
                  <a:cxn ang="T14">
                    <a:pos x="T8" y="T9"/>
                  </a:cxn>
                </a:cxnLst>
                <a:rect l="T15" t="T16" r="T17" b="T18"/>
                <a:pathLst>
                  <a:path w="50" h="70">
                    <a:moveTo>
                      <a:pt x="0" y="23"/>
                    </a:moveTo>
                    <a:lnTo>
                      <a:pt x="50" y="0"/>
                    </a:lnTo>
                    <a:lnTo>
                      <a:pt x="25" y="70"/>
                    </a:lnTo>
                    <a:lnTo>
                      <a:pt x="0" y="40"/>
                    </a:lnTo>
                    <a:lnTo>
                      <a:pt x="0" y="23"/>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5855" name="Freeform 42"/>
            <p:cNvSpPr>
              <a:spLocks/>
            </p:cNvSpPr>
            <p:nvPr/>
          </p:nvSpPr>
          <p:spPr bwMode="auto">
            <a:xfrm>
              <a:off x="2455" y="1323"/>
              <a:ext cx="50" cy="70"/>
            </a:xfrm>
            <a:custGeom>
              <a:avLst/>
              <a:gdLst>
                <a:gd name="T0" fmla="*/ 0 w 50"/>
                <a:gd name="T1" fmla="*/ 23 h 70"/>
                <a:gd name="T2" fmla="*/ 50 w 50"/>
                <a:gd name="T3" fmla="*/ 0 h 70"/>
                <a:gd name="T4" fmla="*/ 25 w 50"/>
                <a:gd name="T5" fmla="*/ 70 h 70"/>
                <a:gd name="T6" fmla="*/ 0 w 50"/>
                <a:gd name="T7" fmla="*/ 40 h 70"/>
                <a:gd name="T8" fmla="*/ 0 60000 65536"/>
                <a:gd name="T9" fmla="*/ 0 60000 65536"/>
                <a:gd name="T10" fmla="*/ 0 60000 65536"/>
                <a:gd name="T11" fmla="*/ 0 60000 65536"/>
                <a:gd name="T12" fmla="*/ 0 w 50"/>
                <a:gd name="T13" fmla="*/ 0 h 70"/>
                <a:gd name="T14" fmla="*/ 50 w 50"/>
                <a:gd name="T15" fmla="*/ 70 h 70"/>
              </a:gdLst>
              <a:ahLst/>
              <a:cxnLst>
                <a:cxn ang="T8">
                  <a:pos x="T0" y="T1"/>
                </a:cxn>
                <a:cxn ang="T9">
                  <a:pos x="T2" y="T3"/>
                </a:cxn>
                <a:cxn ang="T10">
                  <a:pos x="T4" y="T5"/>
                </a:cxn>
                <a:cxn ang="T11">
                  <a:pos x="T6" y="T7"/>
                </a:cxn>
              </a:cxnLst>
              <a:rect l="T12" t="T13" r="T14" b="T15"/>
              <a:pathLst>
                <a:path w="50" h="70">
                  <a:moveTo>
                    <a:pt x="0" y="23"/>
                  </a:moveTo>
                  <a:lnTo>
                    <a:pt x="50" y="0"/>
                  </a:lnTo>
                  <a:lnTo>
                    <a:pt x="25" y="70"/>
                  </a:lnTo>
                  <a:lnTo>
                    <a:pt x="0" y="40"/>
                  </a:lnTo>
                </a:path>
              </a:pathLst>
            </a:custGeom>
            <a:noFill/>
            <a:ln w="12700">
              <a:solidFill>
                <a:srgbClr val="000000"/>
              </a:solidFill>
              <a:round/>
              <a:headEnd/>
              <a:tailEnd/>
            </a:ln>
          </p:spPr>
          <p:txBody>
            <a:bodyPr>
              <a:prstTxWarp prst="textNoShape">
                <a:avLst/>
              </a:prstTxWarp>
            </a:bodyPr>
            <a:lstStyle/>
            <a:p>
              <a:endParaRPr lang="en-US"/>
            </a:p>
          </p:txBody>
        </p:sp>
        <p:sp>
          <p:nvSpPr>
            <p:cNvPr id="25856" name="Oval 43"/>
            <p:cNvSpPr>
              <a:spLocks noChangeArrowheads="1"/>
            </p:cNvSpPr>
            <p:nvPr/>
          </p:nvSpPr>
          <p:spPr bwMode="auto">
            <a:xfrm>
              <a:off x="2306" y="1351"/>
              <a:ext cx="210" cy="109"/>
            </a:xfrm>
            <a:prstGeom prst="ellipse">
              <a:avLst/>
            </a:prstGeom>
            <a:solidFill>
              <a:srgbClr val="FFCC00"/>
            </a:solidFill>
            <a:ln w="12700">
              <a:solidFill>
                <a:srgbClr val="000000"/>
              </a:solidFill>
              <a:round/>
              <a:headEnd/>
              <a:tailEnd/>
            </a:ln>
          </p:spPr>
          <p:txBody>
            <a:bodyPr>
              <a:prstTxWarp prst="textNoShape">
                <a:avLst/>
              </a:prstTxWarp>
            </a:bodyPr>
            <a:lstStyle/>
            <a:p>
              <a:endParaRPr lang="en-US"/>
            </a:p>
          </p:txBody>
        </p:sp>
        <p:sp>
          <p:nvSpPr>
            <p:cNvPr id="25857" name="Oval 44"/>
            <p:cNvSpPr>
              <a:spLocks noChangeArrowheads="1"/>
            </p:cNvSpPr>
            <p:nvPr/>
          </p:nvSpPr>
          <p:spPr bwMode="auto">
            <a:xfrm>
              <a:off x="2281" y="1304"/>
              <a:ext cx="92" cy="78"/>
            </a:xfrm>
            <a:prstGeom prst="ellipse">
              <a:avLst/>
            </a:prstGeom>
            <a:solidFill>
              <a:srgbClr val="FFCC00"/>
            </a:solidFill>
            <a:ln w="12700">
              <a:solidFill>
                <a:srgbClr val="000000"/>
              </a:solidFill>
              <a:round/>
              <a:headEnd/>
              <a:tailEnd/>
            </a:ln>
          </p:spPr>
          <p:txBody>
            <a:bodyPr>
              <a:prstTxWarp prst="textNoShape">
                <a:avLst/>
              </a:prstTxWarp>
            </a:bodyPr>
            <a:lstStyle/>
            <a:p>
              <a:endParaRPr lang="en-US"/>
            </a:p>
          </p:txBody>
        </p:sp>
        <p:grpSp>
          <p:nvGrpSpPr>
            <p:cNvPr id="10" name="Group 45"/>
            <p:cNvGrpSpPr>
              <a:grpSpLocks/>
            </p:cNvGrpSpPr>
            <p:nvPr/>
          </p:nvGrpSpPr>
          <p:grpSpPr bwMode="auto">
            <a:xfrm>
              <a:off x="2236" y="1323"/>
              <a:ext cx="62" cy="42"/>
              <a:chOff x="2236" y="1323"/>
              <a:chExt cx="62" cy="42"/>
            </a:xfrm>
          </p:grpSpPr>
          <p:sp>
            <p:nvSpPr>
              <p:cNvPr id="25861" name="Freeform 46"/>
              <p:cNvSpPr>
                <a:spLocks/>
              </p:cNvSpPr>
              <p:nvPr/>
            </p:nvSpPr>
            <p:spPr bwMode="auto">
              <a:xfrm>
                <a:off x="2239" y="1335"/>
                <a:ext cx="59" cy="30"/>
              </a:xfrm>
              <a:custGeom>
                <a:avLst/>
                <a:gdLst>
                  <a:gd name="T0" fmla="*/ 42 w 59"/>
                  <a:gd name="T1" fmla="*/ 0 h 30"/>
                  <a:gd name="T2" fmla="*/ 0 w 59"/>
                  <a:gd name="T3" fmla="*/ 25 h 30"/>
                  <a:gd name="T4" fmla="*/ 59 w 59"/>
                  <a:gd name="T5" fmla="*/ 30 h 30"/>
                  <a:gd name="T6" fmla="*/ 51 w 59"/>
                  <a:gd name="T7" fmla="*/ 8 h 30"/>
                  <a:gd name="T8" fmla="*/ 42 w 59"/>
                  <a:gd name="T9" fmla="*/ 0 h 30"/>
                  <a:gd name="T10" fmla="*/ 0 60000 65536"/>
                  <a:gd name="T11" fmla="*/ 0 60000 65536"/>
                  <a:gd name="T12" fmla="*/ 0 60000 65536"/>
                  <a:gd name="T13" fmla="*/ 0 60000 65536"/>
                  <a:gd name="T14" fmla="*/ 0 60000 65536"/>
                  <a:gd name="T15" fmla="*/ 0 w 59"/>
                  <a:gd name="T16" fmla="*/ 0 h 30"/>
                  <a:gd name="T17" fmla="*/ 59 w 59"/>
                  <a:gd name="T18" fmla="*/ 30 h 30"/>
                </a:gdLst>
                <a:ahLst/>
                <a:cxnLst>
                  <a:cxn ang="T10">
                    <a:pos x="T0" y="T1"/>
                  </a:cxn>
                  <a:cxn ang="T11">
                    <a:pos x="T2" y="T3"/>
                  </a:cxn>
                  <a:cxn ang="T12">
                    <a:pos x="T4" y="T5"/>
                  </a:cxn>
                  <a:cxn ang="T13">
                    <a:pos x="T6" y="T7"/>
                  </a:cxn>
                  <a:cxn ang="T14">
                    <a:pos x="T8" y="T9"/>
                  </a:cxn>
                </a:cxnLst>
                <a:rect l="T15" t="T16" r="T17" b="T18"/>
                <a:pathLst>
                  <a:path w="59" h="30">
                    <a:moveTo>
                      <a:pt x="42" y="0"/>
                    </a:moveTo>
                    <a:lnTo>
                      <a:pt x="0" y="25"/>
                    </a:lnTo>
                    <a:lnTo>
                      <a:pt x="59" y="30"/>
                    </a:lnTo>
                    <a:lnTo>
                      <a:pt x="51" y="8"/>
                    </a:lnTo>
                    <a:lnTo>
                      <a:pt x="42" y="0"/>
                    </a:lnTo>
                    <a:close/>
                  </a:path>
                </a:pathLst>
              </a:custGeom>
              <a:solidFill>
                <a:srgbClr val="FF6600"/>
              </a:solidFill>
              <a:ln w="9525">
                <a:noFill/>
                <a:round/>
                <a:headEnd/>
                <a:tailEnd/>
              </a:ln>
            </p:spPr>
            <p:txBody>
              <a:bodyPr>
                <a:prstTxWarp prst="textNoShape">
                  <a:avLst/>
                </a:prstTxWarp>
              </a:bodyPr>
              <a:lstStyle/>
              <a:p>
                <a:endParaRPr lang="en-US"/>
              </a:p>
            </p:txBody>
          </p:sp>
          <p:sp>
            <p:nvSpPr>
              <p:cNvPr id="25862" name="Freeform 47"/>
              <p:cNvSpPr>
                <a:spLocks/>
              </p:cNvSpPr>
              <p:nvPr/>
            </p:nvSpPr>
            <p:spPr bwMode="auto">
              <a:xfrm>
                <a:off x="2236" y="1323"/>
                <a:ext cx="59" cy="31"/>
              </a:xfrm>
              <a:custGeom>
                <a:avLst/>
                <a:gdLst>
                  <a:gd name="T0" fmla="*/ 42 w 59"/>
                  <a:gd name="T1" fmla="*/ 0 h 31"/>
                  <a:gd name="T2" fmla="*/ 0 w 59"/>
                  <a:gd name="T3" fmla="*/ 23 h 31"/>
                  <a:gd name="T4" fmla="*/ 59 w 59"/>
                  <a:gd name="T5" fmla="*/ 31 h 31"/>
                  <a:gd name="T6" fmla="*/ 42 w 59"/>
                  <a:gd name="T7" fmla="*/ 9 h 31"/>
                  <a:gd name="T8" fmla="*/ 42 w 59"/>
                  <a:gd name="T9" fmla="*/ 0 h 31"/>
                  <a:gd name="T10" fmla="*/ 0 60000 65536"/>
                  <a:gd name="T11" fmla="*/ 0 60000 65536"/>
                  <a:gd name="T12" fmla="*/ 0 60000 65536"/>
                  <a:gd name="T13" fmla="*/ 0 60000 65536"/>
                  <a:gd name="T14" fmla="*/ 0 60000 65536"/>
                  <a:gd name="T15" fmla="*/ 0 w 59"/>
                  <a:gd name="T16" fmla="*/ 0 h 31"/>
                  <a:gd name="T17" fmla="*/ 59 w 59"/>
                  <a:gd name="T18" fmla="*/ 31 h 31"/>
                </a:gdLst>
                <a:ahLst/>
                <a:cxnLst>
                  <a:cxn ang="T10">
                    <a:pos x="T0" y="T1"/>
                  </a:cxn>
                  <a:cxn ang="T11">
                    <a:pos x="T2" y="T3"/>
                  </a:cxn>
                  <a:cxn ang="T12">
                    <a:pos x="T4" y="T5"/>
                  </a:cxn>
                  <a:cxn ang="T13">
                    <a:pos x="T6" y="T7"/>
                  </a:cxn>
                  <a:cxn ang="T14">
                    <a:pos x="T8" y="T9"/>
                  </a:cxn>
                </a:cxnLst>
                <a:rect l="T15" t="T16" r="T17" b="T18"/>
                <a:pathLst>
                  <a:path w="59" h="31">
                    <a:moveTo>
                      <a:pt x="42" y="0"/>
                    </a:moveTo>
                    <a:lnTo>
                      <a:pt x="0" y="23"/>
                    </a:lnTo>
                    <a:lnTo>
                      <a:pt x="59" y="31"/>
                    </a:lnTo>
                    <a:lnTo>
                      <a:pt x="42" y="9"/>
                    </a:lnTo>
                    <a:lnTo>
                      <a:pt x="42" y="0"/>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5859" name="Freeform 48"/>
            <p:cNvSpPr>
              <a:spLocks/>
            </p:cNvSpPr>
            <p:nvPr/>
          </p:nvSpPr>
          <p:spPr bwMode="auto">
            <a:xfrm>
              <a:off x="2236" y="1323"/>
              <a:ext cx="59" cy="31"/>
            </a:xfrm>
            <a:custGeom>
              <a:avLst/>
              <a:gdLst>
                <a:gd name="T0" fmla="*/ 42 w 59"/>
                <a:gd name="T1" fmla="*/ 0 h 31"/>
                <a:gd name="T2" fmla="*/ 0 w 59"/>
                <a:gd name="T3" fmla="*/ 23 h 31"/>
                <a:gd name="T4" fmla="*/ 59 w 59"/>
                <a:gd name="T5" fmla="*/ 31 h 31"/>
                <a:gd name="T6" fmla="*/ 42 w 59"/>
                <a:gd name="T7" fmla="*/ 9 h 31"/>
                <a:gd name="T8" fmla="*/ 0 60000 65536"/>
                <a:gd name="T9" fmla="*/ 0 60000 65536"/>
                <a:gd name="T10" fmla="*/ 0 60000 65536"/>
                <a:gd name="T11" fmla="*/ 0 60000 65536"/>
                <a:gd name="T12" fmla="*/ 0 w 59"/>
                <a:gd name="T13" fmla="*/ 0 h 31"/>
                <a:gd name="T14" fmla="*/ 59 w 59"/>
                <a:gd name="T15" fmla="*/ 31 h 31"/>
              </a:gdLst>
              <a:ahLst/>
              <a:cxnLst>
                <a:cxn ang="T8">
                  <a:pos x="T0" y="T1"/>
                </a:cxn>
                <a:cxn ang="T9">
                  <a:pos x="T2" y="T3"/>
                </a:cxn>
                <a:cxn ang="T10">
                  <a:pos x="T4" y="T5"/>
                </a:cxn>
                <a:cxn ang="T11">
                  <a:pos x="T6" y="T7"/>
                </a:cxn>
              </a:cxnLst>
              <a:rect l="T12" t="T13" r="T14" b="T15"/>
              <a:pathLst>
                <a:path w="59" h="31">
                  <a:moveTo>
                    <a:pt x="42" y="0"/>
                  </a:moveTo>
                  <a:lnTo>
                    <a:pt x="0" y="23"/>
                  </a:lnTo>
                  <a:lnTo>
                    <a:pt x="59" y="31"/>
                  </a:lnTo>
                  <a:lnTo>
                    <a:pt x="42" y="9"/>
                  </a:lnTo>
                </a:path>
              </a:pathLst>
            </a:custGeom>
            <a:noFill/>
            <a:ln w="12700">
              <a:solidFill>
                <a:srgbClr val="000000"/>
              </a:solidFill>
              <a:round/>
              <a:headEnd/>
              <a:tailEnd/>
            </a:ln>
          </p:spPr>
          <p:txBody>
            <a:bodyPr>
              <a:prstTxWarp prst="textNoShape">
                <a:avLst/>
              </a:prstTxWarp>
            </a:bodyPr>
            <a:lstStyle/>
            <a:p>
              <a:endParaRPr lang="en-US"/>
            </a:p>
          </p:txBody>
        </p:sp>
        <p:sp>
          <p:nvSpPr>
            <p:cNvPr id="25860" name="Oval 49"/>
            <p:cNvSpPr>
              <a:spLocks noChangeArrowheads="1"/>
            </p:cNvSpPr>
            <p:nvPr/>
          </p:nvSpPr>
          <p:spPr bwMode="auto">
            <a:xfrm>
              <a:off x="2306" y="1326"/>
              <a:ext cx="17" cy="25"/>
            </a:xfrm>
            <a:prstGeom prst="ellipse">
              <a:avLst/>
            </a:prstGeom>
            <a:solidFill>
              <a:srgbClr val="000000"/>
            </a:solidFill>
            <a:ln w="12700">
              <a:solidFill>
                <a:srgbClr val="000000"/>
              </a:solidFill>
              <a:round/>
              <a:headEnd/>
              <a:tailEnd/>
            </a:ln>
          </p:spPr>
          <p:txBody>
            <a:bodyPr>
              <a:prstTxWarp prst="textNoShape">
                <a:avLst/>
              </a:prstTxWarp>
            </a:bodyPr>
            <a:lstStyle/>
            <a:p>
              <a:endParaRPr lang="en-US"/>
            </a:p>
          </p:txBody>
        </p:sp>
      </p:grpSp>
      <p:grpSp>
        <p:nvGrpSpPr>
          <p:cNvPr id="11" name="Group 50"/>
          <p:cNvGrpSpPr>
            <a:grpSpLocks/>
          </p:cNvGrpSpPr>
          <p:nvPr/>
        </p:nvGrpSpPr>
        <p:grpSpPr bwMode="auto">
          <a:xfrm>
            <a:off x="4441825" y="2992438"/>
            <a:ext cx="550863" cy="257175"/>
            <a:chOff x="2798" y="1885"/>
            <a:chExt cx="347" cy="162"/>
          </a:xfrm>
        </p:grpSpPr>
        <p:sp>
          <p:nvSpPr>
            <p:cNvPr id="25852" name="Freeform 51"/>
            <p:cNvSpPr>
              <a:spLocks/>
            </p:cNvSpPr>
            <p:nvPr/>
          </p:nvSpPr>
          <p:spPr bwMode="auto">
            <a:xfrm>
              <a:off x="2801" y="1896"/>
              <a:ext cx="344" cy="151"/>
            </a:xfrm>
            <a:custGeom>
              <a:avLst/>
              <a:gdLst>
                <a:gd name="T0" fmla="*/ 0 w 344"/>
                <a:gd name="T1" fmla="*/ 104 h 151"/>
                <a:gd name="T2" fmla="*/ 319 w 344"/>
                <a:gd name="T3" fmla="*/ 0 h 151"/>
                <a:gd name="T4" fmla="*/ 344 w 344"/>
                <a:gd name="T5" fmla="*/ 31 h 151"/>
                <a:gd name="T6" fmla="*/ 50 w 344"/>
                <a:gd name="T7" fmla="*/ 151 h 151"/>
                <a:gd name="T8" fmla="*/ 8 w 344"/>
                <a:gd name="T9" fmla="*/ 104 h 151"/>
                <a:gd name="T10" fmla="*/ 0 w 344"/>
                <a:gd name="T11" fmla="*/ 104 h 151"/>
                <a:gd name="T12" fmla="*/ 0 60000 65536"/>
                <a:gd name="T13" fmla="*/ 0 60000 65536"/>
                <a:gd name="T14" fmla="*/ 0 60000 65536"/>
                <a:gd name="T15" fmla="*/ 0 60000 65536"/>
                <a:gd name="T16" fmla="*/ 0 60000 65536"/>
                <a:gd name="T17" fmla="*/ 0 60000 65536"/>
                <a:gd name="T18" fmla="*/ 0 w 344"/>
                <a:gd name="T19" fmla="*/ 0 h 151"/>
                <a:gd name="T20" fmla="*/ 344 w 344"/>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344" h="151">
                  <a:moveTo>
                    <a:pt x="0" y="104"/>
                  </a:moveTo>
                  <a:lnTo>
                    <a:pt x="319" y="0"/>
                  </a:lnTo>
                  <a:lnTo>
                    <a:pt x="344" y="31"/>
                  </a:lnTo>
                  <a:lnTo>
                    <a:pt x="50" y="151"/>
                  </a:lnTo>
                  <a:lnTo>
                    <a:pt x="8" y="104"/>
                  </a:lnTo>
                  <a:lnTo>
                    <a:pt x="0" y="104"/>
                  </a:lnTo>
                  <a:close/>
                </a:path>
              </a:pathLst>
            </a:custGeom>
            <a:solidFill>
              <a:srgbClr val="663300"/>
            </a:solidFill>
            <a:ln w="9525">
              <a:noFill/>
              <a:round/>
              <a:headEnd/>
              <a:tailEnd/>
            </a:ln>
          </p:spPr>
          <p:txBody>
            <a:bodyPr>
              <a:prstTxWarp prst="textNoShape">
                <a:avLst/>
              </a:prstTxWarp>
            </a:bodyPr>
            <a:lstStyle/>
            <a:p>
              <a:endParaRPr lang="en-US"/>
            </a:p>
          </p:txBody>
        </p:sp>
        <p:sp>
          <p:nvSpPr>
            <p:cNvPr id="25853" name="Freeform 52"/>
            <p:cNvSpPr>
              <a:spLocks/>
            </p:cNvSpPr>
            <p:nvPr/>
          </p:nvSpPr>
          <p:spPr bwMode="auto">
            <a:xfrm>
              <a:off x="2798" y="1885"/>
              <a:ext cx="336" cy="151"/>
            </a:xfrm>
            <a:custGeom>
              <a:avLst/>
              <a:gdLst>
                <a:gd name="T0" fmla="*/ 0 w 336"/>
                <a:gd name="T1" fmla="*/ 104 h 151"/>
                <a:gd name="T2" fmla="*/ 311 w 336"/>
                <a:gd name="T3" fmla="*/ 0 h 151"/>
                <a:gd name="T4" fmla="*/ 336 w 336"/>
                <a:gd name="T5" fmla="*/ 31 h 151"/>
                <a:gd name="T6" fmla="*/ 51 w 336"/>
                <a:gd name="T7" fmla="*/ 151 h 151"/>
                <a:gd name="T8" fmla="*/ 9 w 336"/>
                <a:gd name="T9" fmla="*/ 104 h 151"/>
                <a:gd name="T10" fmla="*/ 0 w 336"/>
                <a:gd name="T11" fmla="*/ 104 h 151"/>
                <a:gd name="T12" fmla="*/ 0 60000 65536"/>
                <a:gd name="T13" fmla="*/ 0 60000 65536"/>
                <a:gd name="T14" fmla="*/ 0 60000 65536"/>
                <a:gd name="T15" fmla="*/ 0 60000 65536"/>
                <a:gd name="T16" fmla="*/ 0 60000 65536"/>
                <a:gd name="T17" fmla="*/ 0 60000 65536"/>
                <a:gd name="T18" fmla="*/ 0 w 336"/>
                <a:gd name="T19" fmla="*/ 0 h 151"/>
                <a:gd name="T20" fmla="*/ 336 w 336"/>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336" h="151">
                  <a:moveTo>
                    <a:pt x="0" y="104"/>
                  </a:moveTo>
                  <a:lnTo>
                    <a:pt x="311" y="0"/>
                  </a:lnTo>
                  <a:lnTo>
                    <a:pt x="336" y="31"/>
                  </a:lnTo>
                  <a:lnTo>
                    <a:pt x="51" y="151"/>
                  </a:lnTo>
                  <a:lnTo>
                    <a:pt x="9" y="104"/>
                  </a:lnTo>
                  <a:lnTo>
                    <a:pt x="0" y="104"/>
                  </a:lnTo>
                  <a:close/>
                </a:path>
              </a:pathLst>
            </a:custGeom>
            <a:noFill/>
            <a:ln w="12700">
              <a:solidFill>
                <a:srgbClr val="440000"/>
              </a:solidFill>
              <a:round/>
              <a:headEnd/>
              <a:tailEnd/>
            </a:ln>
          </p:spPr>
          <p:txBody>
            <a:bodyPr>
              <a:prstTxWarp prst="textNoShape">
                <a:avLst/>
              </a:prstTxWarp>
            </a:bodyPr>
            <a:lstStyle/>
            <a:p>
              <a:endParaRPr lang="en-US"/>
            </a:p>
          </p:txBody>
        </p:sp>
      </p:grpSp>
      <p:sp>
        <p:nvSpPr>
          <p:cNvPr id="25630" name="Freeform 53"/>
          <p:cNvSpPr>
            <a:spLocks/>
          </p:cNvSpPr>
          <p:nvPr/>
        </p:nvSpPr>
        <p:spPr bwMode="auto">
          <a:xfrm>
            <a:off x="4441825" y="2992438"/>
            <a:ext cx="533400" cy="239712"/>
          </a:xfrm>
          <a:custGeom>
            <a:avLst/>
            <a:gdLst>
              <a:gd name="T0" fmla="*/ 0 w 336"/>
              <a:gd name="T1" fmla="*/ 104 h 151"/>
              <a:gd name="T2" fmla="*/ 311 w 336"/>
              <a:gd name="T3" fmla="*/ 0 h 151"/>
              <a:gd name="T4" fmla="*/ 336 w 336"/>
              <a:gd name="T5" fmla="*/ 31 h 151"/>
              <a:gd name="T6" fmla="*/ 51 w 336"/>
              <a:gd name="T7" fmla="*/ 151 h 151"/>
              <a:gd name="T8" fmla="*/ 9 w 336"/>
              <a:gd name="T9" fmla="*/ 104 h 151"/>
              <a:gd name="T10" fmla="*/ 0 60000 65536"/>
              <a:gd name="T11" fmla="*/ 0 60000 65536"/>
              <a:gd name="T12" fmla="*/ 0 60000 65536"/>
              <a:gd name="T13" fmla="*/ 0 60000 65536"/>
              <a:gd name="T14" fmla="*/ 0 60000 65536"/>
              <a:gd name="T15" fmla="*/ 0 w 336"/>
              <a:gd name="T16" fmla="*/ 0 h 151"/>
              <a:gd name="T17" fmla="*/ 336 w 336"/>
              <a:gd name="T18" fmla="*/ 151 h 151"/>
            </a:gdLst>
            <a:ahLst/>
            <a:cxnLst>
              <a:cxn ang="T10">
                <a:pos x="T0" y="T1"/>
              </a:cxn>
              <a:cxn ang="T11">
                <a:pos x="T2" y="T3"/>
              </a:cxn>
              <a:cxn ang="T12">
                <a:pos x="T4" y="T5"/>
              </a:cxn>
              <a:cxn ang="T13">
                <a:pos x="T6" y="T7"/>
              </a:cxn>
              <a:cxn ang="T14">
                <a:pos x="T8" y="T9"/>
              </a:cxn>
            </a:cxnLst>
            <a:rect l="T15" t="T16" r="T17" b="T18"/>
            <a:pathLst>
              <a:path w="336" h="151">
                <a:moveTo>
                  <a:pt x="0" y="104"/>
                </a:moveTo>
                <a:lnTo>
                  <a:pt x="311" y="0"/>
                </a:lnTo>
                <a:lnTo>
                  <a:pt x="336" y="31"/>
                </a:lnTo>
                <a:lnTo>
                  <a:pt x="51" y="151"/>
                </a:lnTo>
                <a:lnTo>
                  <a:pt x="9" y="104"/>
                </a:lnTo>
              </a:path>
            </a:pathLst>
          </a:custGeom>
          <a:noFill/>
          <a:ln w="12700">
            <a:solidFill>
              <a:srgbClr val="440000"/>
            </a:solidFill>
            <a:round/>
            <a:headEnd/>
            <a:tailEnd/>
          </a:ln>
        </p:spPr>
        <p:txBody>
          <a:bodyPr>
            <a:prstTxWarp prst="textNoShape">
              <a:avLst/>
            </a:prstTxWarp>
          </a:bodyPr>
          <a:lstStyle/>
          <a:p>
            <a:endParaRPr lang="en-US"/>
          </a:p>
        </p:txBody>
      </p:sp>
      <p:grpSp>
        <p:nvGrpSpPr>
          <p:cNvPr id="12" name="Group 54"/>
          <p:cNvGrpSpPr>
            <a:grpSpLocks/>
          </p:cNvGrpSpPr>
          <p:nvPr/>
        </p:nvGrpSpPr>
        <p:grpSpPr bwMode="auto">
          <a:xfrm>
            <a:off x="4829175" y="2944813"/>
            <a:ext cx="282575" cy="180975"/>
            <a:chOff x="3042" y="1855"/>
            <a:chExt cx="178" cy="114"/>
          </a:xfrm>
        </p:grpSpPr>
        <p:sp>
          <p:nvSpPr>
            <p:cNvPr id="25850" name="Freeform 55"/>
            <p:cNvSpPr>
              <a:spLocks/>
            </p:cNvSpPr>
            <p:nvPr/>
          </p:nvSpPr>
          <p:spPr bwMode="auto">
            <a:xfrm>
              <a:off x="3053" y="1857"/>
              <a:ext cx="167" cy="112"/>
            </a:xfrm>
            <a:custGeom>
              <a:avLst/>
              <a:gdLst>
                <a:gd name="T0" fmla="*/ 0 w 167"/>
                <a:gd name="T1" fmla="*/ 0 h 112"/>
                <a:gd name="T2" fmla="*/ 75 w 167"/>
                <a:gd name="T3" fmla="*/ 0 h 112"/>
                <a:gd name="T4" fmla="*/ 167 w 167"/>
                <a:gd name="T5" fmla="*/ 87 h 112"/>
                <a:gd name="T6" fmla="*/ 125 w 167"/>
                <a:gd name="T7" fmla="*/ 112 h 112"/>
                <a:gd name="T8" fmla="*/ 50 w 167"/>
                <a:gd name="T9" fmla="*/ 25 h 112"/>
                <a:gd name="T10" fmla="*/ 0 w 167"/>
                <a:gd name="T11" fmla="*/ 9 h 112"/>
                <a:gd name="T12" fmla="*/ 0 w 167"/>
                <a:gd name="T13" fmla="*/ 0 h 112"/>
                <a:gd name="T14" fmla="*/ 0 60000 65536"/>
                <a:gd name="T15" fmla="*/ 0 60000 65536"/>
                <a:gd name="T16" fmla="*/ 0 60000 65536"/>
                <a:gd name="T17" fmla="*/ 0 60000 65536"/>
                <a:gd name="T18" fmla="*/ 0 60000 65536"/>
                <a:gd name="T19" fmla="*/ 0 60000 65536"/>
                <a:gd name="T20" fmla="*/ 0 60000 65536"/>
                <a:gd name="T21" fmla="*/ 0 w 167"/>
                <a:gd name="T22" fmla="*/ 0 h 112"/>
                <a:gd name="T23" fmla="*/ 167 w 167"/>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12">
                  <a:moveTo>
                    <a:pt x="0" y="0"/>
                  </a:moveTo>
                  <a:lnTo>
                    <a:pt x="75" y="0"/>
                  </a:lnTo>
                  <a:lnTo>
                    <a:pt x="167" y="87"/>
                  </a:lnTo>
                  <a:lnTo>
                    <a:pt x="125" y="112"/>
                  </a:lnTo>
                  <a:lnTo>
                    <a:pt x="50" y="25"/>
                  </a:lnTo>
                  <a:lnTo>
                    <a:pt x="0" y="9"/>
                  </a:lnTo>
                  <a:lnTo>
                    <a:pt x="0" y="0"/>
                  </a:lnTo>
                  <a:close/>
                </a:path>
              </a:pathLst>
            </a:custGeom>
            <a:solidFill>
              <a:srgbClr val="222222"/>
            </a:solidFill>
            <a:ln w="9525">
              <a:noFill/>
              <a:round/>
              <a:headEnd/>
              <a:tailEnd/>
            </a:ln>
          </p:spPr>
          <p:txBody>
            <a:bodyPr>
              <a:prstTxWarp prst="textNoShape">
                <a:avLst/>
              </a:prstTxWarp>
            </a:bodyPr>
            <a:lstStyle/>
            <a:p>
              <a:endParaRPr lang="en-US"/>
            </a:p>
          </p:txBody>
        </p:sp>
        <p:sp>
          <p:nvSpPr>
            <p:cNvPr id="25851" name="Freeform 56"/>
            <p:cNvSpPr>
              <a:spLocks/>
            </p:cNvSpPr>
            <p:nvPr/>
          </p:nvSpPr>
          <p:spPr bwMode="auto">
            <a:xfrm>
              <a:off x="3042" y="1855"/>
              <a:ext cx="167" cy="100"/>
            </a:xfrm>
            <a:custGeom>
              <a:avLst/>
              <a:gdLst>
                <a:gd name="T0" fmla="*/ 0 w 167"/>
                <a:gd name="T1" fmla="*/ 0 h 100"/>
                <a:gd name="T2" fmla="*/ 75 w 167"/>
                <a:gd name="T3" fmla="*/ 0 h 100"/>
                <a:gd name="T4" fmla="*/ 167 w 167"/>
                <a:gd name="T5" fmla="*/ 78 h 100"/>
                <a:gd name="T6" fmla="*/ 134 w 167"/>
                <a:gd name="T7" fmla="*/ 100 h 100"/>
                <a:gd name="T8" fmla="*/ 50 w 167"/>
                <a:gd name="T9" fmla="*/ 14 h 100"/>
                <a:gd name="T10" fmla="*/ 0 w 167"/>
                <a:gd name="T11" fmla="*/ 0 h 100"/>
                <a:gd name="T12" fmla="*/ 0 w 167"/>
                <a:gd name="T13" fmla="*/ 0 h 100"/>
                <a:gd name="T14" fmla="*/ 0 60000 65536"/>
                <a:gd name="T15" fmla="*/ 0 60000 65536"/>
                <a:gd name="T16" fmla="*/ 0 60000 65536"/>
                <a:gd name="T17" fmla="*/ 0 60000 65536"/>
                <a:gd name="T18" fmla="*/ 0 60000 65536"/>
                <a:gd name="T19" fmla="*/ 0 60000 65536"/>
                <a:gd name="T20" fmla="*/ 0 60000 65536"/>
                <a:gd name="T21" fmla="*/ 0 w 167"/>
                <a:gd name="T22" fmla="*/ 0 h 100"/>
                <a:gd name="T23" fmla="*/ 167 w 167"/>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100">
                  <a:moveTo>
                    <a:pt x="0" y="0"/>
                  </a:moveTo>
                  <a:lnTo>
                    <a:pt x="75" y="0"/>
                  </a:lnTo>
                  <a:lnTo>
                    <a:pt x="167" y="78"/>
                  </a:lnTo>
                  <a:lnTo>
                    <a:pt x="134" y="100"/>
                  </a:lnTo>
                  <a:lnTo>
                    <a:pt x="50" y="14"/>
                  </a:lnTo>
                  <a:lnTo>
                    <a:pt x="0" y="0"/>
                  </a:lnTo>
                  <a:close/>
                </a:path>
              </a:pathLst>
            </a:custGeom>
            <a:noFill/>
            <a:ln w="12700">
              <a:solidFill>
                <a:srgbClr val="000000"/>
              </a:solidFill>
              <a:round/>
              <a:headEnd/>
              <a:tailEnd/>
            </a:ln>
          </p:spPr>
          <p:txBody>
            <a:bodyPr>
              <a:prstTxWarp prst="textNoShape">
                <a:avLst/>
              </a:prstTxWarp>
            </a:bodyPr>
            <a:lstStyle/>
            <a:p>
              <a:endParaRPr lang="en-US"/>
            </a:p>
          </p:txBody>
        </p:sp>
      </p:grpSp>
      <p:sp>
        <p:nvSpPr>
          <p:cNvPr id="25632" name="Freeform 57"/>
          <p:cNvSpPr>
            <a:spLocks/>
          </p:cNvSpPr>
          <p:nvPr/>
        </p:nvSpPr>
        <p:spPr bwMode="auto">
          <a:xfrm>
            <a:off x="4829175" y="2944813"/>
            <a:ext cx="265113" cy="158750"/>
          </a:xfrm>
          <a:custGeom>
            <a:avLst/>
            <a:gdLst>
              <a:gd name="T0" fmla="*/ 0 w 167"/>
              <a:gd name="T1" fmla="*/ 0 h 100"/>
              <a:gd name="T2" fmla="*/ 75 w 167"/>
              <a:gd name="T3" fmla="*/ 0 h 100"/>
              <a:gd name="T4" fmla="*/ 167 w 167"/>
              <a:gd name="T5" fmla="*/ 78 h 100"/>
              <a:gd name="T6" fmla="*/ 134 w 167"/>
              <a:gd name="T7" fmla="*/ 100 h 100"/>
              <a:gd name="T8" fmla="*/ 50 w 167"/>
              <a:gd name="T9" fmla="*/ 14 h 100"/>
              <a:gd name="T10" fmla="*/ 0 w 167"/>
              <a:gd name="T11" fmla="*/ 0 h 100"/>
              <a:gd name="T12" fmla="*/ 0 60000 65536"/>
              <a:gd name="T13" fmla="*/ 0 60000 65536"/>
              <a:gd name="T14" fmla="*/ 0 60000 65536"/>
              <a:gd name="T15" fmla="*/ 0 60000 65536"/>
              <a:gd name="T16" fmla="*/ 0 60000 65536"/>
              <a:gd name="T17" fmla="*/ 0 60000 65536"/>
              <a:gd name="T18" fmla="*/ 0 w 167"/>
              <a:gd name="T19" fmla="*/ 0 h 100"/>
              <a:gd name="T20" fmla="*/ 167 w 167"/>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167" h="100">
                <a:moveTo>
                  <a:pt x="0" y="0"/>
                </a:moveTo>
                <a:lnTo>
                  <a:pt x="75" y="0"/>
                </a:lnTo>
                <a:lnTo>
                  <a:pt x="167" y="78"/>
                </a:lnTo>
                <a:lnTo>
                  <a:pt x="134" y="100"/>
                </a:lnTo>
                <a:lnTo>
                  <a:pt x="50" y="14"/>
                </a:lnTo>
                <a:lnTo>
                  <a:pt x="0" y="0"/>
                </a:lnTo>
                <a:close/>
              </a:path>
            </a:pathLst>
          </a:custGeom>
          <a:noFill/>
          <a:ln w="12700">
            <a:solidFill>
              <a:srgbClr val="000000"/>
            </a:solidFill>
            <a:round/>
            <a:headEnd/>
            <a:tailEnd/>
          </a:ln>
        </p:spPr>
        <p:txBody>
          <a:bodyPr>
            <a:prstTxWarp prst="textNoShape">
              <a:avLst/>
            </a:prstTxWarp>
          </a:bodyPr>
          <a:lstStyle/>
          <a:p>
            <a:endParaRPr lang="en-US"/>
          </a:p>
        </p:txBody>
      </p:sp>
      <p:grpSp>
        <p:nvGrpSpPr>
          <p:cNvPr id="13" name="Group 58"/>
          <p:cNvGrpSpPr>
            <a:grpSpLocks/>
          </p:cNvGrpSpPr>
          <p:nvPr/>
        </p:nvGrpSpPr>
        <p:grpSpPr bwMode="auto">
          <a:xfrm>
            <a:off x="2767013" y="3673475"/>
            <a:ext cx="3192462" cy="244475"/>
            <a:chOff x="1743" y="2314"/>
            <a:chExt cx="2011" cy="154"/>
          </a:xfrm>
        </p:grpSpPr>
        <p:sp>
          <p:nvSpPr>
            <p:cNvPr id="751675" name="Rectangle 59"/>
            <p:cNvSpPr>
              <a:spLocks noChangeArrowheads="1"/>
            </p:cNvSpPr>
            <p:nvPr/>
          </p:nvSpPr>
          <p:spPr bwMode="auto">
            <a:xfrm>
              <a:off x="1743"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51676" name="Rectangle 60"/>
            <p:cNvSpPr>
              <a:spLocks noChangeArrowheads="1"/>
            </p:cNvSpPr>
            <p:nvPr/>
          </p:nvSpPr>
          <p:spPr bwMode="auto">
            <a:xfrm>
              <a:off x="1793"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P</a:t>
              </a:r>
              <a:endParaRPr lang="en-US" sz="1600" b="1">
                <a:effectLst>
                  <a:outerShdw blurRad="38100" dist="38100" dir="2700000" algn="tl">
                    <a:srgbClr val="FFFFFF"/>
                  </a:outerShdw>
                </a:effectLst>
                <a:latin typeface="Palatino" charset="0"/>
              </a:endParaRPr>
            </a:p>
          </p:txBody>
        </p:sp>
        <p:sp>
          <p:nvSpPr>
            <p:cNvPr id="751677" name="Rectangle 61"/>
            <p:cNvSpPr>
              <a:spLocks noChangeArrowheads="1"/>
            </p:cNvSpPr>
            <p:nvPr/>
          </p:nvSpPr>
          <p:spPr bwMode="auto">
            <a:xfrm>
              <a:off x="185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i</a:t>
              </a:r>
              <a:endParaRPr lang="en-US" sz="1600" b="1">
                <a:effectLst>
                  <a:outerShdw blurRad="38100" dist="38100" dir="2700000" algn="tl">
                    <a:srgbClr val="FFFFFF"/>
                  </a:outerShdw>
                </a:effectLst>
                <a:latin typeface="Palatino" charset="0"/>
              </a:endParaRPr>
            </a:p>
          </p:txBody>
        </p:sp>
        <p:sp>
          <p:nvSpPr>
            <p:cNvPr id="751678" name="Rectangle 62"/>
            <p:cNvSpPr>
              <a:spLocks noChangeArrowheads="1"/>
            </p:cNvSpPr>
            <p:nvPr/>
          </p:nvSpPr>
          <p:spPr bwMode="auto">
            <a:xfrm>
              <a:off x="1879" y="2314"/>
              <a:ext cx="5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c</a:t>
              </a:r>
              <a:endParaRPr lang="en-US" sz="1600" b="1">
                <a:effectLst>
                  <a:outerShdw blurRad="38100" dist="38100" dir="2700000" algn="tl">
                    <a:srgbClr val="FFFFFF"/>
                  </a:outerShdw>
                </a:effectLst>
                <a:latin typeface="Palatino" charset="0"/>
              </a:endParaRPr>
            </a:p>
          </p:txBody>
        </p:sp>
        <p:sp>
          <p:nvSpPr>
            <p:cNvPr id="751679" name="Rectangle 63"/>
            <p:cNvSpPr>
              <a:spLocks noChangeArrowheads="1"/>
            </p:cNvSpPr>
            <p:nvPr/>
          </p:nvSpPr>
          <p:spPr bwMode="auto">
            <a:xfrm>
              <a:off x="1922"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k</a:t>
              </a:r>
              <a:endParaRPr lang="en-US" sz="1600" b="1">
                <a:effectLst>
                  <a:outerShdw blurRad="38100" dist="38100" dir="2700000" algn="tl">
                    <a:srgbClr val="FFFFFF"/>
                  </a:outerShdw>
                </a:effectLst>
                <a:latin typeface="Palatino" charset="0"/>
              </a:endParaRPr>
            </a:p>
          </p:txBody>
        </p:sp>
        <p:sp>
          <p:nvSpPr>
            <p:cNvPr id="751680" name="Rectangle 64"/>
            <p:cNvSpPr>
              <a:spLocks noChangeArrowheads="1"/>
            </p:cNvSpPr>
            <p:nvPr/>
          </p:nvSpPr>
          <p:spPr bwMode="auto">
            <a:xfrm>
              <a:off x="1976"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681" name="Rectangle 65"/>
            <p:cNvSpPr>
              <a:spLocks noChangeArrowheads="1"/>
            </p:cNvSpPr>
            <p:nvPr/>
          </p:nvSpPr>
          <p:spPr bwMode="auto">
            <a:xfrm>
              <a:off x="2005"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u</a:t>
              </a:r>
              <a:endParaRPr lang="en-US" sz="1600" b="1">
                <a:effectLst>
                  <a:outerShdw blurRad="38100" dist="38100" dir="2700000" algn="tl">
                    <a:srgbClr val="FFFFFF"/>
                  </a:outerShdw>
                </a:effectLst>
                <a:latin typeface="Palatino" charset="0"/>
              </a:endParaRPr>
            </a:p>
          </p:txBody>
        </p:sp>
        <p:sp>
          <p:nvSpPr>
            <p:cNvPr id="751682" name="Rectangle 66"/>
            <p:cNvSpPr>
              <a:spLocks noChangeArrowheads="1"/>
            </p:cNvSpPr>
            <p:nvPr/>
          </p:nvSpPr>
          <p:spPr bwMode="auto">
            <a:xfrm>
              <a:off x="2064"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p</a:t>
              </a:r>
              <a:endParaRPr lang="en-US" sz="1600" b="1">
                <a:effectLst>
                  <a:outerShdw blurRad="38100" dist="38100" dir="2700000" algn="tl">
                    <a:srgbClr val="FFFFFF"/>
                  </a:outerShdw>
                </a:effectLst>
                <a:latin typeface="Palatino" charset="0"/>
              </a:endParaRPr>
            </a:p>
          </p:txBody>
        </p:sp>
        <p:sp>
          <p:nvSpPr>
            <p:cNvPr id="751683" name="Rectangle 67"/>
            <p:cNvSpPr>
              <a:spLocks noChangeArrowheads="1"/>
            </p:cNvSpPr>
            <p:nvPr/>
          </p:nvSpPr>
          <p:spPr bwMode="auto">
            <a:xfrm>
              <a:off x="2122"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684" name="Rectangle 68"/>
            <p:cNvSpPr>
              <a:spLocks noChangeArrowheads="1"/>
            </p:cNvSpPr>
            <p:nvPr/>
          </p:nvSpPr>
          <p:spPr bwMode="auto">
            <a:xfrm>
              <a:off x="215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51685" name="Rectangle 69"/>
            <p:cNvSpPr>
              <a:spLocks noChangeArrowheads="1"/>
            </p:cNvSpPr>
            <p:nvPr/>
          </p:nvSpPr>
          <p:spPr bwMode="auto">
            <a:xfrm>
              <a:off x="2184"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h</a:t>
              </a:r>
              <a:endParaRPr lang="en-US" sz="1600" b="1">
                <a:effectLst>
                  <a:outerShdw blurRad="38100" dist="38100" dir="2700000" algn="tl">
                    <a:srgbClr val="FFFFFF"/>
                  </a:outerShdw>
                </a:effectLst>
                <a:latin typeface="Palatino" charset="0"/>
              </a:endParaRPr>
            </a:p>
          </p:txBody>
        </p:sp>
        <p:sp>
          <p:nvSpPr>
            <p:cNvPr id="751686" name="Rectangle 70"/>
            <p:cNvSpPr>
              <a:spLocks noChangeArrowheads="1"/>
            </p:cNvSpPr>
            <p:nvPr/>
          </p:nvSpPr>
          <p:spPr bwMode="auto">
            <a:xfrm>
              <a:off x="2241"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e</a:t>
              </a:r>
              <a:endParaRPr lang="en-US" sz="1600" b="1">
                <a:effectLst>
                  <a:outerShdw blurRad="38100" dist="38100" dir="2700000" algn="tl">
                    <a:srgbClr val="FFFFFF"/>
                  </a:outerShdw>
                </a:effectLst>
                <a:latin typeface="Palatino" charset="0"/>
              </a:endParaRPr>
            </a:p>
          </p:txBody>
        </p:sp>
        <p:sp>
          <p:nvSpPr>
            <p:cNvPr id="751687" name="Rectangle 71"/>
            <p:cNvSpPr>
              <a:spLocks noChangeArrowheads="1"/>
            </p:cNvSpPr>
            <p:nvPr/>
          </p:nvSpPr>
          <p:spPr bwMode="auto">
            <a:xfrm>
              <a:off x="2287"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688" name="Rectangle 72"/>
            <p:cNvSpPr>
              <a:spLocks noChangeArrowheads="1"/>
            </p:cNvSpPr>
            <p:nvPr/>
          </p:nvSpPr>
          <p:spPr bwMode="auto">
            <a:xfrm>
              <a:off x="2316" y="2314"/>
              <a:ext cx="5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c</a:t>
              </a:r>
              <a:endParaRPr lang="en-US" sz="1600" b="1">
                <a:effectLst>
                  <a:outerShdw blurRad="38100" dist="38100" dir="2700000" algn="tl">
                    <a:srgbClr val="FFFFFF"/>
                  </a:outerShdw>
                </a:effectLst>
                <a:latin typeface="Palatino" charset="0"/>
              </a:endParaRPr>
            </a:p>
          </p:txBody>
        </p:sp>
        <p:sp>
          <p:nvSpPr>
            <p:cNvPr id="751689" name="Rectangle 73"/>
            <p:cNvSpPr>
              <a:spLocks noChangeArrowheads="1"/>
            </p:cNvSpPr>
            <p:nvPr/>
          </p:nvSpPr>
          <p:spPr bwMode="auto">
            <a:xfrm>
              <a:off x="2361"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u</a:t>
              </a:r>
              <a:endParaRPr lang="en-US" sz="1600" b="1">
                <a:effectLst>
                  <a:outerShdw blurRad="38100" dist="38100" dir="2700000" algn="tl">
                    <a:srgbClr val="FFFFFF"/>
                  </a:outerShdw>
                </a:effectLst>
                <a:latin typeface="Palatino" charset="0"/>
              </a:endParaRPr>
            </a:p>
          </p:txBody>
        </p:sp>
        <p:sp>
          <p:nvSpPr>
            <p:cNvPr id="751690" name="Rectangle 74"/>
            <p:cNvSpPr>
              <a:spLocks noChangeArrowheads="1"/>
            </p:cNvSpPr>
            <p:nvPr/>
          </p:nvSpPr>
          <p:spPr bwMode="auto">
            <a:xfrm>
              <a:off x="2420"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b</a:t>
              </a:r>
              <a:endParaRPr lang="en-US" sz="1600" b="1">
                <a:effectLst>
                  <a:outerShdw blurRad="38100" dist="38100" dir="2700000" algn="tl">
                    <a:srgbClr val="FFFFFF"/>
                  </a:outerShdw>
                </a:effectLst>
                <a:latin typeface="Palatino" charset="0"/>
              </a:endParaRPr>
            </a:p>
          </p:txBody>
        </p:sp>
        <p:sp>
          <p:nvSpPr>
            <p:cNvPr id="751691" name="Rectangle 75"/>
            <p:cNvSpPr>
              <a:spLocks noChangeArrowheads="1"/>
            </p:cNvSpPr>
            <p:nvPr/>
          </p:nvSpPr>
          <p:spPr bwMode="auto">
            <a:xfrm>
              <a:off x="2473"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e</a:t>
              </a:r>
              <a:endParaRPr lang="en-US" sz="1600" b="1">
                <a:effectLst>
                  <a:outerShdw blurRad="38100" dist="38100" dir="2700000" algn="tl">
                    <a:srgbClr val="FFFFFF"/>
                  </a:outerShdw>
                </a:effectLst>
                <a:latin typeface="Palatino" charset="0"/>
              </a:endParaRPr>
            </a:p>
          </p:txBody>
        </p:sp>
        <p:sp>
          <p:nvSpPr>
            <p:cNvPr id="751692" name="Rectangle 76"/>
            <p:cNvSpPr>
              <a:spLocks noChangeArrowheads="1"/>
            </p:cNvSpPr>
            <p:nvPr/>
          </p:nvSpPr>
          <p:spPr bwMode="auto">
            <a:xfrm>
              <a:off x="2519"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51693" name="Rectangle 77"/>
            <p:cNvSpPr>
              <a:spLocks noChangeArrowheads="1"/>
            </p:cNvSpPr>
            <p:nvPr/>
          </p:nvSpPr>
          <p:spPr bwMode="auto">
            <a:xfrm>
              <a:off x="2545"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694" name="Rectangle 78"/>
            <p:cNvSpPr>
              <a:spLocks noChangeArrowheads="1"/>
            </p:cNvSpPr>
            <p:nvPr/>
          </p:nvSpPr>
          <p:spPr bwMode="auto">
            <a:xfrm>
              <a:off x="2574"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695" name="Rectangle 79"/>
            <p:cNvSpPr>
              <a:spLocks noChangeArrowheads="1"/>
            </p:cNvSpPr>
            <p:nvPr/>
          </p:nvSpPr>
          <p:spPr bwMode="auto">
            <a:xfrm>
              <a:off x="2604" y="2314"/>
              <a:ext cx="10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N</a:t>
              </a:r>
              <a:endParaRPr lang="en-US" sz="1600" b="1">
                <a:effectLst>
                  <a:outerShdw blurRad="38100" dist="38100" dir="2700000" algn="tl">
                    <a:srgbClr val="FFFFFF"/>
                  </a:outerShdw>
                </a:effectLst>
                <a:latin typeface="Palatino" charset="0"/>
              </a:endParaRPr>
            </a:p>
          </p:txBody>
        </p:sp>
        <p:sp>
          <p:nvSpPr>
            <p:cNvPr id="751696" name="Rectangle 80"/>
            <p:cNvSpPr>
              <a:spLocks noChangeArrowheads="1"/>
            </p:cNvSpPr>
            <p:nvPr/>
          </p:nvSpPr>
          <p:spPr bwMode="auto">
            <a:xfrm>
              <a:off x="2685" y="2314"/>
              <a:ext cx="71"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o</a:t>
              </a:r>
              <a:endParaRPr lang="en-US" sz="1600" b="1">
                <a:effectLst>
                  <a:outerShdw blurRad="38100" dist="38100" dir="2700000" algn="tl">
                    <a:srgbClr val="FFFFFF"/>
                  </a:outerShdw>
                </a:effectLst>
                <a:latin typeface="Palatino" charset="0"/>
              </a:endParaRPr>
            </a:p>
          </p:txBody>
        </p:sp>
        <p:sp>
          <p:nvSpPr>
            <p:cNvPr id="751697" name="Rectangle 81"/>
            <p:cNvSpPr>
              <a:spLocks noChangeArrowheads="1"/>
            </p:cNvSpPr>
            <p:nvPr/>
          </p:nvSpPr>
          <p:spPr bwMode="auto">
            <a:xfrm>
              <a:off x="2740" y="2314"/>
              <a:ext cx="10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w</a:t>
              </a:r>
              <a:endParaRPr lang="en-US" sz="1600" b="1">
                <a:effectLst>
                  <a:outerShdw blurRad="38100" dist="38100" dir="2700000" algn="tl">
                    <a:srgbClr val="FFFFFF"/>
                  </a:outerShdw>
                </a:effectLst>
                <a:latin typeface="Palatino" charset="0"/>
              </a:endParaRPr>
            </a:p>
          </p:txBody>
        </p:sp>
        <p:sp>
          <p:nvSpPr>
            <p:cNvPr id="751698" name="Rectangle 82"/>
            <p:cNvSpPr>
              <a:spLocks noChangeArrowheads="1"/>
            </p:cNvSpPr>
            <p:nvPr/>
          </p:nvSpPr>
          <p:spPr bwMode="auto">
            <a:xfrm>
              <a:off x="2824"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699" name="Rectangle 83"/>
            <p:cNvSpPr>
              <a:spLocks noChangeArrowheads="1"/>
            </p:cNvSpPr>
            <p:nvPr/>
          </p:nvSpPr>
          <p:spPr bwMode="auto">
            <a:xfrm>
              <a:off x="2853"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p</a:t>
              </a:r>
              <a:endParaRPr lang="en-US" sz="1600" b="1">
                <a:effectLst>
                  <a:outerShdw blurRad="38100" dist="38100" dir="2700000" algn="tl">
                    <a:srgbClr val="FFFFFF"/>
                  </a:outerShdw>
                </a:effectLst>
                <a:latin typeface="Palatino" charset="0"/>
              </a:endParaRPr>
            </a:p>
          </p:txBody>
        </p:sp>
        <p:sp>
          <p:nvSpPr>
            <p:cNvPr id="751700" name="Rectangle 84"/>
            <p:cNvSpPr>
              <a:spLocks noChangeArrowheads="1"/>
            </p:cNvSpPr>
            <p:nvPr/>
          </p:nvSpPr>
          <p:spPr bwMode="auto">
            <a:xfrm>
              <a:off x="2914"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u</a:t>
              </a:r>
              <a:endParaRPr lang="en-US" sz="1600" b="1">
                <a:effectLst>
                  <a:outerShdw blurRad="38100" dist="38100" dir="2700000" algn="tl">
                    <a:srgbClr val="FFFFFF"/>
                  </a:outerShdw>
                </a:effectLst>
                <a:latin typeface="Palatino" charset="0"/>
              </a:endParaRPr>
            </a:p>
          </p:txBody>
        </p:sp>
        <p:sp>
          <p:nvSpPr>
            <p:cNvPr id="751701" name="Rectangle 85"/>
            <p:cNvSpPr>
              <a:spLocks noChangeArrowheads="1"/>
            </p:cNvSpPr>
            <p:nvPr/>
          </p:nvSpPr>
          <p:spPr bwMode="auto">
            <a:xfrm>
              <a:off x="2975"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51702" name="Rectangle 86"/>
            <p:cNvSpPr>
              <a:spLocks noChangeArrowheads="1"/>
            </p:cNvSpPr>
            <p:nvPr/>
          </p:nvSpPr>
          <p:spPr bwMode="auto">
            <a:xfrm>
              <a:off x="3005"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703" name="Rectangle 87"/>
            <p:cNvSpPr>
              <a:spLocks noChangeArrowheads="1"/>
            </p:cNvSpPr>
            <p:nvPr/>
          </p:nvSpPr>
          <p:spPr bwMode="auto">
            <a:xfrm>
              <a:off x="3035"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i</a:t>
              </a:r>
              <a:endParaRPr lang="en-US" sz="1600" b="1">
                <a:effectLst>
                  <a:outerShdw blurRad="38100" dist="38100" dir="2700000" algn="tl">
                    <a:srgbClr val="FFFFFF"/>
                  </a:outerShdw>
                </a:effectLst>
                <a:latin typeface="Palatino" charset="0"/>
              </a:endParaRPr>
            </a:p>
          </p:txBody>
        </p:sp>
        <p:sp>
          <p:nvSpPr>
            <p:cNvPr id="751704" name="Rectangle 88"/>
            <p:cNvSpPr>
              <a:spLocks noChangeArrowheads="1"/>
            </p:cNvSpPr>
            <p:nvPr/>
          </p:nvSpPr>
          <p:spPr bwMode="auto">
            <a:xfrm>
              <a:off x="306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51705" name="Rectangle 89"/>
            <p:cNvSpPr>
              <a:spLocks noChangeArrowheads="1"/>
            </p:cNvSpPr>
            <p:nvPr/>
          </p:nvSpPr>
          <p:spPr bwMode="auto">
            <a:xfrm>
              <a:off x="3093"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706" name="Rectangle 90"/>
            <p:cNvSpPr>
              <a:spLocks noChangeArrowheads="1"/>
            </p:cNvSpPr>
            <p:nvPr/>
          </p:nvSpPr>
          <p:spPr bwMode="auto">
            <a:xfrm>
              <a:off x="3122"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i</a:t>
              </a:r>
              <a:endParaRPr lang="en-US" sz="1600" b="1">
                <a:effectLst>
                  <a:outerShdw blurRad="38100" dist="38100" dir="2700000" algn="tl">
                    <a:srgbClr val="FFFFFF"/>
                  </a:outerShdw>
                </a:effectLst>
                <a:latin typeface="Palatino" charset="0"/>
              </a:endParaRPr>
            </a:p>
          </p:txBody>
        </p:sp>
        <p:sp>
          <p:nvSpPr>
            <p:cNvPr id="751707" name="Rectangle 91"/>
            <p:cNvSpPr>
              <a:spLocks noChangeArrowheads="1"/>
            </p:cNvSpPr>
            <p:nvPr/>
          </p:nvSpPr>
          <p:spPr bwMode="auto">
            <a:xfrm>
              <a:off x="3149"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n</a:t>
              </a:r>
              <a:endParaRPr lang="en-US" sz="1600" b="1">
                <a:effectLst>
                  <a:outerShdw blurRad="38100" dist="38100" dir="2700000" algn="tl">
                    <a:srgbClr val="FFFFFF"/>
                  </a:outerShdw>
                </a:effectLst>
                <a:latin typeface="Palatino" charset="0"/>
              </a:endParaRPr>
            </a:p>
          </p:txBody>
        </p:sp>
        <p:sp>
          <p:nvSpPr>
            <p:cNvPr id="751708" name="Rectangle 92"/>
            <p:cNvSpPr>
              <a:spLocks noChangeArrowheads="1"/>
            </p:cNvSpPr>
            <p:nvPr/>
          </p:nvSpPr>
          <p:spPr bwMode="auto">
            <a:xfrm>
              <a:off x="3206"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709" name="Rectangle 93"/>
            <p:cNvSpPr>
              <a:spLocks noChangeArrowheads="1"/>
            </p:cNvSpPr>
            <p:nvPr/>
          </p:nvSpPr>
          <p:spPr bwMode="auto">
            <a:xfrm>
              <a:off x="3235" y="2314"/>
              <a:ext cx="43"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t</a:t>
              </a:r>
              <a:endParaRPr lang="en-US" sz="1600" b="1">
                <a:effectLst>
                  <a:outerShdw blurRad="38100" dist="38100" dir="2700000" algn="tl">
                    <a:srgbClr val="FFFFFF"/>
                  </a:outerShdw>
                </a:effectLst>
                <a:latin typeface="Palatino" charset="0"/>
              </a:endParaRPr>
            </a:p>
          </p:txBody>
        </p:sp>
        <p:sp>
          <p:nvSpPr>
            <p:cNvPr id="751710" name="Rectangle 94"/>
            <p:cNvSpPr>
              <a:spLocks noChangeArrowheads="1"/>
            </p:cNvSpPr>
            <p:nvPr/>
          </p:nvSpPr>
          <p:spPr bwMode="auto">
            <a:xfrm>
              <a:off x="3268"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h</a:t>
              </a:r>
              <a:endParaRPr lang="en-US" sz="1600" b="1">
                <a:effectLst>
                  <a:outerShdw blurRad="38100" dist="38100" dir="2700000" algn="tl">
                    <a:srgbClr val="FFFFFF"/>
                  </a:outerShdw>
                </a:effectLst>
                <a:latin typeface="Palatino" charset="0"/>
              </a:endParaRPr>
            </a:p>
          </p:txBody>
        </p:sp>
        <p:sp>
          <p:nvSpPr>
            <p:cNvPr id="751711" name="Rectangle 95"/>
            <p:cNvSpPr>
              <a:spLocks noChangeArrowheads="1"/>
            </p:cNvSpPr>
            <p:nvPr/>
          </p:nvSpPr>
          <p:spPr bwMode="auto">
            <a:xfrm>
              <a:off x="3327"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e</a:t>
              </a:r>
              <a:endParaRPr lang="en-US" sz="1600" b="1">
                <a:effectLst>
                  <a:outerShdw blurRad="38100" dist="38100" dir="2700000" algn="tl">
                    <a:srgbClr val="FFFFFF"/>
                  </a:outerShdw>
                </a:effectLst>
                <a:latin typeface="Palatino" charset="0"/>
              </a:endParaRPr>
            </a:p>
          </p:txBody>
        </p:sp>
        <p:sp>
          <p:nvSpPr>
            <p:cNvPr id="751712" name="Rectangle 96"/>
            <p:cNvSpPr>
              <a:spLocks noChangeArrowheads="1"/>
            </p:cNvSpPr>
            <p:nvPr/>
          </p:nvSpPr>
          <p:spPr bwMode="auto">
            <a:xfrm>
              <a:off x="3373" y="2314"/>
              <a:ext cx="3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51713" name="Rectangle 97"/>
            <p:cNvSpPr>
              <a:spLocks noChangeArrowheads="1"/>
            </p:cNvSpPr>
            <p:nvPr/>
          </p:nvSpPr>
          <p:spPr bwMode="auto">
            <a:xfrm>
              <a:off x="3434"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a:t>
              </a:r>
              <a:endParaRPr lang="en-US" sz="1600" b="1">
                <a:effectLst>
                  <a:outerShdw blurRad="38100" dist="38100" dir="2700000" algn="tl">
                    <a:srgbClr val="FFFFFF"/>
                  </a:outerShdw>
                </a:effectLst>
                <a:latin typeface="Palatino" charset="0"/>
              </a:endParaRPr>
            </a:p>
          </p:txBody>
        </p:sp>
        <p:sp>
          <p:nvSpPr>
            <p:cNvPr id="751714" name="Rectangle 98"/>
            <p:cNvSpPr>
              <a:spLocks noChangeArrowheads="1"/>
            </p:cNvSpPr>
            <p:nvPr/>
          </p:nvSpPr>
          <p:spPr bwMode="auto">
            <a:xfrm>
              <a:off x="3484"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 </a:t>
              </a:r>
              <a:endParaRPr lang="en-US" sz="1600" b="1">
                <a:effectLst>
                  <a:outerShdw blurRad="38100" dist="38100" dir="2700000" algn="tl">
                    <a:srgbClr val="FFFFFF"/>
                  </a:outerShdw>
                </a:effectLst>
                <a:latin typeface="Palatino" charset="0"/>
              </a:endParaRPr>
            </a:p>
          </p:txBody>
        </p:sp>
        <p:sp>
          <p:nvSpPr>
            <p:cNvPr id="751715" name="Rectangle 99"/>
            <p:cNvSpPr>
              <a:spLocks noChangeArrowheads="1"/>
            </p:cNvSpPr>
            <p:nvPr/>
          </p:nvSpPr>
          <p:spPr bwMode="auto">
            <a:xfrm>
              <a:off x="3514" y="2314"/>
              <a:ext cx="57"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c</a:t>
              </a:r>
              <a:endParaRPr lang="en-US" sz="1600" b="1">
                <a:effectLst>
                  <a:outerShdw blurRad="38100" dist="38100" dir="2700000" algn="tl">
                    <a:srgbClr val="FFFFFF"/>
                  </a:outerShdw>
                </a:effectLst>
                <a:latin typeface="Palatino" charset="0"/>
              </a:endParaRPr>
            </a:p>
          </p:txBody>
        </p:sp>
        <p:sp>
          <p:nvSpPr>
            <p:cNvPr id="751716" name="Rectangle 100"/>
            <p:cNvSpPr>
              <a:spLocks noChangeArrowheads="1"/>
            </p:cNvSpPr>
            <p:nvPr/>
          </p:nvSpPr>
          <p:spPr bwMode="auto">
            <a:xfrm>
              <a:off x="3558"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a:t>
              </a:r>
              <a:endParaRPr lang="en-US" sz="1600" b="1">
                <a:effectLst>
                  <a:outerShdw blurRad="38100" dist="38100" dir="2700000" algn="tl">
                    <a:srgbClr val="FFFFFF"/>
                  </a:outerShdw>
                </a:effectLst>
                <a:latin typeface="Palatino" charset="0"/>
              </a:endParaRPr>
            </a:p>
          </p:txBody>
        </p:sp>
        <p:sp>
          <p:nvSpPr>
            <p:cNvPr id="751717" name="Rectangle 101"/>
            <p:cNvSpPr>
              <a:spLocks noChangeArrowheads="1"/>
            </p:cNvSpPr>
            <p:nvPr/>
          </p:nvSpPr>
          <p:spPr bwMode="auto">
            <a:xfrm>
              <a:off x="3609" y="2314"/>
              <a:ext cx="78"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n</a:t>
              </a:r>
              <a:endParaRPr lang="en-US" sz="1600" b="1">
                <a:effectLst>
                  <a:outerShdw blurRad="38100" dist="38100" dir="2700000" algn="tl">
                    <a:srgbClr val="FFFFFF"/>
                  </a:outerShdw>
                </a:effectLst>
                <a:latin typeface="Palatino" charset="0"/>
              </a:endParaRPr>
            </a:p>
          </p:txBody>
        </p:sp>
        <p:sp>
          <p:nvSpPr>
            <p:cNvPr id="751718" name="Rectangle 102"/>
            <p:cNvSpPr>
              <a:spLocks noChangeArrowheads="1"/>
            </p:cNvSpPr>
            <p:nvPr/>
          </p:nvSpPr>
          <p:spPr bwMode="auto">
            <a:xfrm>
              <a:off x="3665" y="2314"/>
              <a:ext cx="32"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sp>
          <p:nvSpPr>
            <p:cNvPr id="751719" name="Rectangle 103"/>
            <p:cNvSpPr>
              <a:spLocks noChangeArrowheads="1"/>
            </p:cNvSpPr>
            <p:nvPr/>
          </p:nvSpPr>
          <p:spPr bwMode="auto">
            <a:xfrm>
              <a:off x="3690" y="2314"/>
              <a:ext cx="64" cy="154"/>
            </a:xfrm>
            <a:prstGeom prst="rect">
              <a:avLst/>
            </a:prstGeom>
            <a:noFill/>
            <a:ln w="9525">
              <a:noFill/>
              <a:miter lim="800000"/>
              <a:headEnd/>
              <a:tailEnd/>
            </a:ln>
          </p:spPr>
          <p:txBody>
            <a:bodyPr wrap="none" lIns="0" tIns="0" rIns="0" bIns="0">
              <a:prstTxWarp prst="textNoShape">
                <a:avLst/>
              </a:prstTxWarp>
              <a:spAutoFit/>
            </a:bodyPr>
            <a:lstStyle/>
            <a:p>
              <a:pPr eaLnBrk="0" hangingPunct="0">
                <a:defRPr/>
              </a:pPr>
              <a:r>
                <a:rPr lang="en-US" sz="1600" b="1">
                  <a:solidFill>
                    <a:srgbClr val="000000"/>
                  </a:solidFill>
                  <a:latin typeface="Palatino" charset="0"/>
                </a:rPr>
                <a:t>”</a:t>
              </a:r>
              <a:endParaRPr lang="en-US" sz="1600" b="1">
                <a:effectLst>
                  <a:outerShdw blurRad="38100" dist="38100" dir="2700000" algn="tl">
                    <a:srgbClr val="FFFFFF"/>
                  </a:outerShdw>
                </a:effectLst>
                <a:latin typeface="Palatino" charset="0"/>
              </a:endParaRPr>
            </a:p>
          </p:txBody>
        </p:sp>
      </p:grpSp>
      <p:sp>
        <p:nvSpPr>
          <p:cNvPr id="25634" name="Rectangle 104"/>
          <p:cNvSpPr>
            <a:spLocks noChangeArrowheads="1"/>
          </p:cNvSpPr>
          <p:nvPr/>
        </p:nvSpPr>
        <p:spPr bwMode="auto">
          <a:xfrm>
            <a:off x="2624138" y="2243138"/>
            <a:ext cx="3175" cy="1587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00" b="1">
                <a:solidFill>
                  <a:srgbClr val="000000"/>
                </a:solidFill>
                <a:latin typeface="Helvetica" charset="0"/>
              </a:rPr>
              <a:t>.</a:t>
            </a:r>
            <a:endParaRPr lang="en-US" sz="1400" b="1">
              <a:latin typeface="Palatino" charset="0"/>
            </a:endParaRPr>
          </a:p>
        </p:txBody>
      </p:sp>
      <p:sp>
        <p:nvSpPr>
          <p:cNvPr id="25635" name="Rectangle 105"/>
          <p:cNvSpPr>
            <a:spLocks noChangeArrowheads="1"/>
          </p:cNvSpPr>
          <p:nvPr/>
        </p:nvSpPr>
        <p:spPr bwMode="auto">
          <a:xfrm>
            <a:off x="3733800" y="6259513"/>
            <a:ext cx="109538"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D</a:t>
            </a:r>
            <a:endParaRPr lang="en-US" sz="1400" b="1">
              <a:latin typeface="Palatino" charset="0"/>
            </a:endParaRPr>
          </a:p>
        </p:txBody>
      </p:sp>
      <p:sp>
        <p:nvSpPr>
          <p:cNvPr id="25636" name="Rectangle 106"/>
          <p:cNvSpPr>
            <a:spLocks noChangeArrowheads="1"/>
          </p:cNvSpPr>
          <p:nvPr/>
        </p:nvSpPr>
        <p:spPr bwMode="auto">
          <a:xfrm>
            <a:off x="3835400" y="6259513"/>
            <a:ext cx="84138"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e</a:t>
            </a:r>
            <a:endParaRPr lang="en-US" sz="1400" b="1">
              <a:latin typeface="Palatino" charset="0"/>
            </a:endParaRPr>
          </a:p>
        </p:txBody>
      </p:sp>
      <p:sp>
        <p:nvSpPr>
          <p:cNvPr id="25637" name="Rectangle 107"/>
          <p:cNvSpPr>
            <a:spLocks noChangeArrowheads="1"/>
          </p:cNvSpPr>
          <p:nvPr/>
        </p:nvSpPr>
        <p:spPr bwMode="auto">
          <a:xfrm>
            <a:off x="3914775" y="6259513"/>
            <a:ext cx="50800"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f</a:t>
            </a:r>
            <a:endParaRPr lang="en-US" sz="1400" b="1">
              <a:latin typeface="Palatino" charset="0"/>
            </a:endParaRPr>
          </a:p>
        </p:txBody>
      </p:sp>
      <p:sp>
        <p:nvSpPr>
          <p:cNvPr id="25638" name="Rectangle 108"/>
          <p:cNvSpPr>
            <a:spLocks noChangeArrowheads="1"/>
          </p:cNvSpPr>
          <p:nvPr/>
        </p:nvSpPr>
        <p:spPr bwMode="auto">
          <a:xfrm>
            <a:off x="3960813" y="6259513"/>
            <a:ext cx="428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i</a:t>
            </a:r>
            <a:endParaRPr lang="en-US" sz="1400" b="1">
              <a:latin typeface="Palatino" charset="0"/>
            </a:endParaRPr>
          </a:p>
        </p:txBody>
      </p:sp>
      <p:sp>
        <p:nvSpPr>
          <p:cNvPr id="25639" name="Rectangle 109"/>
          <p:cNvSpPr>
            <a:spLocks noChangeArrowheads="1"/>
          </p:cNvSpPr>
          <p:nvPr/>
        </p:nvSpPr>
        <p:spPr bwMode="auto">
          <a:xfrm>
            <a:off x="3994150" y="6259513"/>
            <a:ext cx="936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n</a:t>
            </a:r>
            <a:endParaRPr lang="en-US" sz="1400" b="1">
              <a:latin typeface="Palatino" charset="0"/>
            </a:endParaRPr>
          </a:p>
        </p:txBody>
      </p:sp>
      <p:sp>
        <p:nvSpPr>
          <p:cNvPr id="25640" name="Rectangle 110"/>
          <p:cNvSpPr>
            <a:spLocks noChangeArrowheads="1"/>
          </p:cNvSpPr>
          <p:nvPr/>
        </p:nvSpPr>
        <p:spPr bwMode="auto">
          <a:xfrm>
            <a:off x="4084638" y="6259513"/>
            <a:ext cx="428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i</a:t>
            </a:r>
            <a:endParaRPr lang="en-US" sz="1400" b="1">
              <a:latin typeface="Palatino" charset="0"/>
            </a:endParaRPr>
          </a:p>
        </p:txBody>
      </p:sp>
      <p:sp>
        <p:nvSpPr>
          <p:cNvPr id="25641" name="Rectangle 111"/>
          <p:cNvSpPr>
            <a:spLocks noChangeArrowheads="1"/>
          </p:cNvSpPr>
          <p:nvPr/>
        </p:nvSpPr>
        <p:spPr bwMode="auto">
          <a:xfrm>
            <a:off x="4122738" y="6259513"/>
            <a:ext cx="50800"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t</a:t>
            </a:r>
            <a:endParaRPr lang="en-US" sz="1400" b="1">
              <a:latin typeface="Palatino" charset="0"/>
            </a:endParaRPr>
          </a:p>
        </p:txBody>
      </p:sp>
      <p:sp>
        <p:nvSpPr>
          <p:cNvPr id="25642" name="Rectangle 112"/>
          <p:cNvSpPr>
            <a:spLocks noChangeArrowheads="1"/>
          </p:cNvSpPr>
          <p:nvPr/>
        </p:nvSpPr>
        <p:spPr bwMode="auto">
          <a:xfrm>
            <a:off x="4167188" y="6259513"/>
            <a:ext cx="84137"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e</a:t>
            </a:r>
            <a:endParaRPr lang="en-US" sz="1400" b="1">
              <a:latin typeface="Palatino" charset="0"/>
            </a:endParaRPr>
          </a:p>
        </p:txBody>
      </p:sp>
      <p:sp>
        <p:nvSpPr>
          <p:cNvPr id="25643" name="Rectangle 113"/>
          <p:cNvSpPr>
            <a:spLocks noChangeArrowheads="1"/>
          </p:cNvSpPr>
          <p:nvPr/>
        </p:nvSpPr>
        <p:spPr bwMode="auto">
          <a:xfrm>
            <a:off x="4727575" y="6259513"/>
            <a:ext cx="428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I</a:t>
            </a:r>
            <a:endParaRPr lang="en-US" sz="1400" b="1">
              <a:latin typeface="Palatino" charset="0"/>
            </a:endParaRPr>
          </a:p>
        </p:txBody>
      </p:sp>
      <p:sp>
        <p:nvSpPr>
          <p:cNvPr id="25644" name="Rectangle 114"/>
          <p:cNvSpPr>
            <a:spLocks noChangeArrowheads="1"/>
          </p:cNvSpPr>
          <p:nvPr/>
        </p:nvSpPr>
        <p:spPr bwMode="auto">
          <a:xfrm>
            <a:off x="4764088" y="6259513"/>
            <a:ext cx="936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n</a:t>
            </a:r>
            <a:endParaRPr lang="en-US" sz="1400" b="1">
              <a:latin typeface="Palatino" charset="0"/>
            </a:endParaRPr>
          </a:p>
        </p:txBody>
      </p:sp>
      <p:sp>
        <p:nvSpPr>
          <p:cNvPr id="25645" name="Rectangle 115"/>
          <p:cNvSpPr>
            <a:spLocks noChangeArrowheads="1"/>
          </p:cNvSpPr>
          <p:nvPr/>
        </p:nvSpPr>
        <p:spPr bwMode="auto">
          <a:xfrm>
            <a:off x="4851400" y="6259513"/>
            <a:ext cx="936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d</a:t>
            </a:r>
            <a:endParaRPr lang="en-US" sz="1400" b="1">
              <a:latin typeface="Palatino" charset="0"/>
            </a:endParaRPr>
          </a:p>
        </p:txBody>
      </p:sp>
      <p:sp>
        <p:nvSpPr>
          <p:cNvPr id="25646" name="Rectangle 116"/>
          <p:cNvSpPr>
            <a:spLocks noChangeArrowheads="1"/>
          </p:cNvSpPr>
          <p:nvPr/>
        </p:nvSpPr>
        <p:spPr bwMode="auto">
          <a:xfrm>
            <a:off x="4940300" y="6259513"/>
            <a:ext cx="84138"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e</a:t>
            </a:r>
            <a:endParaRPr lang="en-US" sz="1400" b="1">
              <a:latin typeface="Palatino" charset="0"/>
            </a:endParaRPr>
          </a:p>
        </p:txBody>
      </p:sp>
      <p:sp>
        <p:nvSpPr>
          <p:cNvPr id="25647" name="Rectangle 117"/>
          <p:cNvSpPr>
            <a:spLocks noChangeArrowheads="1"/>
          </p:cNvSpPr>
          <p:nvPr/>
        </p:nvSpPr>
        <p:spPr bwMode="auto">
          <a:xfrm>
            <a:off x="5019675" y="6259513"/>
            <a:ext cx="50800"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f</a:t>
            </a:r>
            <a:endParaRPr lang="en-US" sz="1400" b="1">
              <a:latin typeface="Palatino" charset="0"/>
            </a:endParaRPr>
          </a:p>
        </p:txBody>
      </p:sp>
      <p:sp>
        <p:nvSpPr>
          <p:cNvPr id="25648" name="Rectangle 118"/>
          <p:cNvSpPr>
            <a:spLocks noChangeArrowheads="1"/>
          </p:cNvSpPr>
          <p:nvPr/>
        </p:nvSpPr>
        <p:spPr bwMode="auto">
          <a:xfrm>
            <a:off x="5065713" y="6259513"/>
            <a:ext cx="428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i</a:t>
            </a:r>
            <a:endParaRPr lang="en-US" sz="1400" b="1">
              <a:latin typeface="Palatino" charset="0"/>
            </a:endParaRPr>
          </a:p>
        </p:txBody>
      </p:sp>
      <p:sp>
        <p:nvSpPr>
          <p:cNvPr id="25649" name="Rectangle 119"/>
          <p:cNvSpPr>
            <a:spLocks noChangeArrowheads="1"/>
          </p:cNvSpPr>
          <p:nvPr/>
        </p:nvSpPr>
        <p:spPr bwMode="auto">
          <a:xfrm>
            <a:off x="5102225" y="6259513"/>
            <a:ext cx="936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n</a:t>
            </a:r>
            <a:endParaRPr lang="en-US" sz="1400" b="1">
              <a:latin typeface="Palatino" charset="0"/>
            </a:endParaRPr>
          </a:p>
        </p:txBody>
      </p:sp>
      <p:sp>
        <p:nvSpPr>
          <p:cNvPr id="25650" name="Rectangle 120"/>
          <p:cNvSpPr>
            <a:spLocks noChangeArrowheads="1"/>
          </p:cNvSpPr>
          <p:nvPr/>
        </p:nvSpPr>
        <p:spPr bwMode="auto">
          <a:xfrm>
            <a:off x="5192713" y="6259513"/>
            <a:ext cx="428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i</a:t>
            </a:r>
            <a:endParaRPr lang="en-US" sz="1400" b="1">
              <a:latin typeface="Palatino" charset="0"/>
            </a:endParaRPr>
          </a:p>
        </p:txBody>
      </p:sp>
      <p:sp>
        <p:nvSpPr>
          <p:cNvPr id="25651" name="Rectangle 121"/>
          <p:cNvSpPr>
            <a:spLocks noChangeArrowheads="1"/>
          </p:cNvSpPr>
          <p:nvPr/>
        </p:nvSpPr>
        <p:spPr bwMode="auto">
          <a:xfrm>
            <a:off x="5230813" y="6259513"/>
            <a:ext cx="50800"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t</a:t>
            </a:r>
            <a:endParaRPr lang="en-US" sz="1400" b="1">
              <a:latin typeface="Palatino" charset="0"/>
            </a:endParaRPr>
          </a:p>
        </p:txBody>
      </p:sp>
      <p:sp>
        <p:nvSpPr>
          <p:cNvPr id="25652" name="Rectangle 122"/>
          <p:cNvSpPr>
            <a:spLocks noChangeArrowheads="1"/>
          </p:cNvSpPr>
          <p:nvPr/>
        </p:nvSpPr>
        <p:spPr bwMode="auto">
          <a:xfrm>
            <a:off x="5275263" y="6259513"/>
            <a:ext cx="84137"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e</a:t>
            </a:r>
            <a:endParaRPr lang="en-US" sz="1400" b="1">
              <a:latin typeface="Palatino" charset="0"/>
            </a:endParaRPr>
          </a:p>
        </p:txBody>
      </p:sp>
      <p:grpSp>
        <p:nvGrpSpPr>
          <p:cNvPr id="14" name="Group 123"/>
          <p:cNvGrpSpPr>
            <a:grpSpLocks/>
          </p:cNvGrpSpPr>
          <p:nvPr/>
        </p:nvGrpSpPr>
        <p:grpSpPr bwMode="auto">
          <a:xfrm>
            <a:off x="3375025" y="6167438"/>
            <a:ext cx="2057400" cy="17462"/>
            <a:chOff x="2126" y="3885"/>
            <a:chExt cx="1296" cy="11"/>
          </a:xfrm>
        </p:grpSpPr>
        <p:sp>
          <p:nvSpPr>
            <p:cNvPr id="25801" name="Line 124"/>
            <p:cNvSpPr>
              <a:spLocks noChangeShapeType="1"/>
            </p:cNvSpPr>
            <p:nvPr/>
          </p:nvSpPr>
          <p:spPr bwMode="auto">
            <a:xfrm flipV="1">
              <a:off x="2126" y="3885"/>
              <a:ext cx="1" cy="1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802" name="Line 125"/>
            <p:cNvSpPr>
              <a:spLocks noChangeShapeType="1"/>
            </p:cNvSpPr>
            <p:nvPr/>
          </p:nvSpPr>
          <p:spPr bwMode="auto">
            <a:xfrm flipV="1">
              <a:off x="2777" y="3885"/>
              <a:ext cx="1" cy="1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803" name="Line 126"/>
            <p:cNvSpPr>
              <a:spLocks noChangeShapeType="1"/>
            </p:cNvSpPr>
            <p:nvPr/>
          </p:nvSpPr>
          <p:spPr bwMode="auto">
            <a:xfrm flipV="1">
              <a:off x="3421" y="3885"/>
              <a:ext cx="1" cy="1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804" name="Line 127"/>
            <p:cNvSpPr>
              <a:spLocks noChangeShapeType="1"/>
            </p:cNvSpPr>
            <p:nvPr/>
          </p:nvSpPr>
          <p:spPr bwMode="auto">
            <a:xfrm>
              <a:off x="2126" y="3885"/>
              <a:ext cx="1295" cy="1"/>
            </a:xfrm>
            <a:prstGeom prst="line">
              <a:avLst/>
            </a:prstGeom>
            <a:noFill/>
            <a:ln w="15875">
              <a:solidFill>
                <a:srgbClr val="000000"/>
              </a:solidFill>
              <a:round/>
              <a:headEnd/>
              <a:tailEnd/>
            </a:ln>
          </p:spPr>
          <p:txBody>
            <a:bodyPr>
              <a:prstTxWarp prst="textNoShape">
                <a:avLst/>
              </a:prstTxWarp>
            </a:bodyPr>
            <a:lstStyle/>
            <a:p>
              <a:endParaRPr lang="en-US"/>
            </a:p>
          </p:txBody>
        </p:sp>
      </p:grpSp>
      <p:grpSp>
        <p:nvGrpSpPr>
          <p:cNvPr id="15" name="Group 128"/>
          <p:cNvGrpSpPr>
            <a:grpSpLocks/>
          </p:cNvGrpSpPr>
          <p:nvPr/>
        </p:nvGrpSpPr>
        <p:grpSpPr bwMode="auto">
          <a:xfrm>
            <a:off x="3078163" y="4354513"/>
            <a:ext cx="144462" cy="1882775"/>
            <a:chOff x="1939" y="2743"/>
            <a:chExt cx="91" cy="1186"/>
          </a:xfrm>
        </p:grpSpPr>
        <p:sp>
          <p:nvSpPr>
            <p:cNvPr id="25780" name="Rectangle 129"/>
            <p:cNvSpPr>
              <a:spLocks noChangeArrowheads="1"/>
            </p:cNvSpPr>
            <p:nvPr/>
          </p:nvSpPr>
          <p:spPr bwMode="auto">
            <a:xfrm>
              <a:off x="1939" y="3862"/>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1</a:t>
              </a:r>
              <a:endParaRPr lang="en-US" sz="1400" b="1">
                <a:latin typeface="Palatino" charset="0"/>
              </a:endParaRPr>
            </a:p>
          </p:txBody>
        </p:sp>
        <p:sp>
          <p:nvSpPr>
            <p:cNvPr id="25781" name="Rectangle 130"/>
            <p:cNvSpPr>
              <a:spLocks noChangeArrowheads="1"/>
            </p:cNvSpPr>
            <p:nvPr/>
          </p:nvSpPr>
          <p:spPr bwMode="auto">
            <a:xfrm>
              <a:off x="1969" y="3862"/>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82" name="Rectangle 131"/>
            <p:cNvSpPr>
              <a:spLocks noChangeArrowheads="1"/>
            </p:cNvSpPr>
            <p:nvPr/>
          </p:nvSpPr>
          <p:spPr bwMode="auto">
            <a:xfrm>
              <a:off x="1999" y="3862"/>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83" name="Rectangle 132"/>
            <p:cNvSpPr>
              <a:spLocks noChangeArrowheads="1"/>
            </p:cNvSpPr>
            <p:nvPr/>
          </p:nvSpPr>
          <p:spPr bwMode="auto">
            <a:xfrm>
              <a:off x="1939" y="3674"/>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2</a:t>
              </a:r>
              <a:endParaRPr lang="en-US" sz="1400" b="1">
                <a:latin typeface="Palatino" charset="0"/>
              </a:endParaRPr>
            </a:p>
          </p:txBody>
        </p:sp>
        <p:sp>
          <p:nvSpPr>
            <p:cNvPr id="25784" name="Rectangle 133"/>
            <p:cNvSpPr>
              <a:spLocks noChangeArrowheads="1"/>
            </p:cNvSpPr>
            <p:nvPr/>
          </p:nvSpPr>
          <p:spPr bwMode="auto">
            <a:xfrm>
              <a:off x="1969" y="3674"/>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85" name="Rectangle 134"/>
            <p:cNvSpPr>
              <a:spLocks noChangeArrowheads="1"/>
            </p:cNvSpPr>
            <p:nvPr/>
          </p:nvSpPr>
          <p:spPr bwMode="auto">
            <a:xfrm>
              <a:off x="1999" y="3674"/>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86" name="Rectangle 135"/>
            <p:cNvSpPr>
              <a:spLocks noChangeArrowheads="1"/>
            </p:cNvSpPr>
            <p:nvPr/>
          </p:nvSpPr>
          <p:spPr bwMode="auto">
            <a:xfrm>
              <a:off x="1939" y="3493"/>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3</a:t>
              </a:r>
              <a:endParaRPr lang="en-US" sz="1400" b="1">
                <a:latin typeface="Palatino" charset="0"/>
              </a:endParaRPr>
            </a:p>
          </p:txBody>
        </p:sp>
        <p:sp>
          <p:nvSpPr>
            <p:cNvPr id="25787" name="Rectangle 136"/>
            <p:cNvSpPr>
              <a:spLocks noChangeArrowheads="1"/>
            </p:cNvSpPr>
            <p:nvPr/>
          </p:nvSpPr>
          <p:spPr bwMode="auto">
            <a:xfrm>
              <a:off x="1969" y="3493"/>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88" name="Rectangle 137"/>
            <p:cNvSpPr>
              <a:spLocks noChangeArrowheads="1"/>
            </p:cNvSpPr>
            <p:nvPr/>
          </p:nvSpPr>
          <p:spPr bwMode="auto">
            <a:xfrm>
              <a:off x="1999" y="3493"/>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89" name="Rectangle 138"/>
            <p:cNvSpPr>
              <a:spLocks noChangeArrowheads="1"/>
            </p:cNvSpPr>
            <p:nvPr/>
          </p:nvSpPr>
          <p:spPr bwMode="auto">
            <a:xfrm>
              <a:off x="1939" y="3304"/>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4</a:t>
              </a:r>
              <a:endParaRPr lang="en-US" sz="1400" b="1">
                <a:latin typeface="Palatino" charset="0"/>
              </a:endParaRPr>
            </a:p>
          </p:txBody>
        </p:sp>
        <p:sp>
          <p:nvSpPr>
            <p:cNvPr id="25790" name="Rectangle 139"/>
            <p:cNvSpPr>
              <a:spLocks noChangeArrowheads="1"/>
            </p:cNvSpPr>
            <p:nvPr/>
          </p:nvSpPr>
          <p:spPr bwMode="auto">
            <a:xfrm>
              <a:off x="1969" y="3304"/>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91" name="Rectangle 140"/>
            <p:cNvSpPr>
              <a:spLocks noChangeArrowheads="1"/>
            </p:cNvSpPr>
            <p:nvPr/>
          </p:nvSpPr>
          <p:spPr bwMode="auto">
            <a:xfrm>
              <a:off x="1999" y="3304"/>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92" name="Rectangle 141"/>
            <p:cNvSpPr>
              <a:spLocks noChangeArrowheads="1"/>
            </p:cNvSpPr>
            <p:nvPr/>
          </p:nvSpPr>
          <p:spPr bwMode="auto">
            <a:xfrm>
              <a:off x="1939" y="3113"/>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5</a:t>
              </a:r>
              <a:endParaRPr lang="en-US" sz="1400" b="1">
                <a:latin typeface="Palatino" charset="0"/>
              </a:endParaRPr>
            </a:p>
          </p:txBody>
        </p:sp>
        <p:sp>
          <p:nvSpPr>
            <p:cNvPr id="25793" name="Rectangle 142"/>
            <p:cNvSpPr>
              <a:spLocks noChangeArrowheads="1"/>
            </p:cNvSpPr>
            <p:nvPr/>
          </p:nvSpPr>
          <p:spPr bwMode="auto">
            <a:xfrm>
              <a:off x="1969" y="3113"/>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94" name="Rectangle 143"/>
            <p:cNvSpPr>
              <a:spLocks noChangeArrowheads="1"/>
            </p:cNvSpPr>
            <p:nvPr/>
          </p:nvSpPr>
          <p:spPr bwMode="auto">
            <a:xfrm>
              <a:off x="1999" y="3113"/>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95" name="Rectangle 144"/>
            <p:cNvSpPr>
              <a:spLocks noChangeArrowheads="1"/>
            </p:cNvSpPr>
            <p:nvPr/>
          </p:nvSpPr>
          <p:spPr bwMode="auto">
            <a:xfrm>
              <a:off x="1939" y="2924"/>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6</a:t>
              </a:r>
              <a:endParaRPr lang="en-US" sz="1400" b="1">
                <a:latin typeface="Palatino" charset="0"/>
              </a:endParaRPr>
            </a:p>
          </p:txBody>
        </p:sp>
        <p:sp>
          <p:nvSpPr>
            <p:cNvPr id="25796" name="Rectangle 145"/>
            <p:cNvSpPr>
              <a:spLocks noChangeArrowheads="1"/>
            </p:cNvSpPr>
            <p:nvPr/>
          </p:nvSpPr>
          <p:spPr bwMode="auto">
            <a:xfrm>
              <a:off x="1969" y="2924"/>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97" name="Rectangle 146"/>
            <p:cNvSpPr>
              <a:spLocks noChangeArrowheads="1"/>
            </p:cNvSpPr>
            <p:nvPr/>
          </p:nvSpPr>
          <p:spPr bwMode="auto">
            <a:xfrm>
              <a:off x="1999" y="2924"/>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798" name="Rectangle 147"/>
            <p:cNvSpPr>
              <a:spLocks noChangeArrowheads="1"/>
            </p:cNvSpPr>
            <p:nvPr/>
          </p:nvSpPr>
          <p:spPr bwMode="auto">
            <a:xfrm>
              <a:off x="1939" y="2743"/>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7</a:t>
              </a:r>
              <a:endParaRPr lang="en-US" sz="1400" b="1">
                <a:latin typeface="Palatino" charset="0"/>
              </a:endParaRPr>
            </a:p>
          </p:txBody>
        </p:sp>
        <p:sp>
          <p:nvSpPr>
            <p:cNvPr id="25799" name="Rectangle 148"/>
            <p:cNvSpPr>
              <a:spLocks noChangeArrowheads="1"/>
            </p:cNvSpPr>
            <p:nvPr/>
          </p:nvSpPr>
          <p:spPr bwMode="auto">
            <a:xfrm>
              <a:off x="1969" y="2743"/>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sp>
          <p:nvSpPr>
            <p:cNvPr id="25800" name="Rectangle 149"/>
            <p:cNvSpPr>
              <a:spLocks noChangeArrowheads="1"/>
            </p:cNvSpPr>
            <p:nvPr/>
          </p:nvSpPr>
          <p:spPr bwMode="auto">
            <a:xfrm>
              <a:off x="1999" y="2743"/>
              <a:ext cx="31" cy="67"/>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0</a:t>
              </a:r>
              <a:endParaRPr lang="en-US" sz="1400" b="1">
                <a:latin typeface="Palatino" charset="0"/>
              </a:endParaRPr>
            </a:p>
          </p:txBody>
        </p:sp>
      </p:grpSp>
      <p:grpSp>
        <p:nvGrpSpPr>
          <p:cNvPr id="16" name="Group 150"/>
          <p:cNvGrpSpPr>
            <a:grpSpLocks/>
          </p:cNvGrpSpPr>
          <p:nvPr/>
        </p:nvGrpSpPr>
        <p:grpSpPr bwMode="auto">
          <a:xfrm>
            <a:off x="3346450" y="4379913"/>
            <a:ext cx="30163" cy="1789112"/>
            <a:chOff x="2108" y="2759"/>
            <a:chExt cx="19" cy="1127"/>
          </a:xfrm>
        </p:grpSpPr>
        <p:sp>
          <p:nvSpPr>
            <p:cNvPr id="25766" name="Line 151"/>
            <p:cNvSpPr>
              <a:spLocks noChangeShapeType="1"/>
            </p:cNvSpPr>
            <p:nvPr/>
          </p:nvSpPr>
          <p:spPr bwMode="auto">
            <a:xfrm flipH="1">
              <a:off x="2108" y="3885"/>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67" name="Line 152"/>
            <p:cNvSpPr>
              <a:spLocks noChangeShapeType="1"/>
            </p:cNvSpPr>
            <p:nvPr/>
          </p:nvSpPr>
          <p:spPr bwMode="auto">
            <a:xfrm flipH="1">
              <a:off x="2119" y="3787"/>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68" name="Line 153"/>
            <p:cNvSpPr>
              <a:spLocks noChangeShapeType="1"/>
            </p:cNvSpPr>
            <p:nvPr/>
          </p:nvSpPr>
          <p:spPr bwMode="auto">
            <a:xfrm flipH="1">
              <a:off x="2108" y="3697"/>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69" name="Line 154"/>
            <p:cNvSpPr>
              <a:spLocks noChangeShapeType="1"/>
            </p:cNvSpPr>
            <p:nvPr/>
          </p:nvSpPr>
          <p:spPr bwMode="auto">
            <a:xfrm flipH="1">
              <a:off x="2119" y="3606"/>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0" name="Line 155"/>
            <p:cNvSpPr>
              <a:spLocks noChangeShapeType="1"/>
            </p:cNvSpPr>
            <p:nvPr/>
          </p:nvSpPr>
          <p:spPr bwMode="auto">
            <a:xfrm flipH="1">
              <a:off x="2108" y="3508"/>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1" name="Line 156"/>
            <p:cNvSpPr>
              <a:spLocks noChangeShapeType="1"/>
            </p:cNvSpPr>
            <p:nvPr/>
          </p:nvSpPr>
          <p:spPr bwMode="auto">
            <a:xfrm flipH="1">
              <a:off x="2119" y="3418"/>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2" name="Line 157"/>
            <p:cNvSpPr>
              <a:spLocks noChangeShapeType="1"/>
            </p:cNvSpPr>
            <p:nvPr/>
          </p:nvSpPr>
          <p:spPr bwMode="auto">
            <a:xfrm flipH="1">
              <a:off x="2108" y="3327"/>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3" name="Line 158"/>
            <p:cNvSpPr>
              <a:spLocks noChangeShapeType="1"/>
            </p:cNvSpPr>
            <p:nvPr/>
          </p:nvSpPr>
          <p:spPr bwMode="auto">
            <a:xfrm flipH="1">
              <a:off x="2119" y="3226"/>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4" name="Line 159"/>
            <p:cNvSpPr>
              <a:spLocks noChangeShapeType="1"/>
            </p:cNvSpPr>
            <p:nvPr/>
          </p:nvSpPr>
          <p:spPr bwMode="auto">
            <a:xfrm flipH="1">
              <a:off x="2108" y="3138"/>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5" name="Line 160"/>
            <p:cNvSpPr>
              <a:spLocks noChangeShapeType="1"/>
            </p:cNvSpPr>
            <p:nvPr/>
          </p:nvSpPr>
          <p:spPr bwMode="auto">
            <a:xfrm flipH="1">
              <a:off x="2119" y="3038"/>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6" name="Line 161"/>
            <p:cNvSpPr>
              <a:spLocks noChangeShapeType="1"/>
            </p:cNvSpPr>
            <p:nvPr/>
          </p:nvSpPr>
          <p:spPr bwMode="auto">
            <a:xfrm flipH="1">
              <a:off x="2108" y="2947"/>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7" name="Line 162"/>
            <p:cNvSpPr>
              <a:spLocks noChangeShapeType="1"/>
            </p:cNvSpPr>
            <p:nvPr/>
          </p:nvSpPr>
          <p:spPr bwMode="auto">
            <a:xfrm flipH="1">
              <a:off x="2119" y="2857"/>
              <a:ext cx="7"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8" name="Line 163"/>
            <p:cNvSpPr>
              <a:spLocks noChangeShapeType="1"/>
            </p:cNvSpPr>
            <p:nvPr/>
          </p:nvSpPr>
          <p:spPr bwMode="auto">
            <a:xfrm flipH="1">
              <a:off x="2108" y="2759"/>
              <a:ext cx="18" cy="1"/>
            </a:xfrm>
            <a:prstGeom prst="line">
              <a:avLst/>
            </a:prstGeom>
            <a:noFill/>
            <a:ln w="15875">
              <a:solidFill>
                <a:srgbClr val="000000"/>
              </a:solidFill>
              <a:round/>
              <a:headEnd/>
              <a:tailEnd/>
            </a:ln>
          </p:spPr>
          <p:txBody>
            <a:bodyPr>
              <a:prstTxWarp prst="textNoShape">
                <a:avLst/>
              </a:prstTxWarp>
            </a:bodyPr>
            <a:lstStyle/>
            <a:p>
              <a:endParaRPr lang="en-US"/>
            </a:p>
          </p:txBody>
        </p:sp>
        <p:sp>
          <p:nvSpPr>
            <p:cNvPr id="25779" name="Line 164"/>
            <p:cNvSpPr>
              <a:spLocks noChangeShapeType="1"/>
            </p:cNvSpPr>
            <p:nvPr/>
          </p:nvSpPr>
          <p:spPr bwMode="auto">
            <a:xfrm flipV="1">
              <a:off x="2126" y="2759"/>
              <a:ext cx="1" cy="1126"/>
            </a:xfrm>
            <a:prstGeom prst="line">
              <a:avLst/>
            </a:prstGeom>
            <a:noFill/>
            <a:ln w="15875">
              <a:solidFill>
                <a:srgbClr val="000000"/>
              </a:solidFill>
              <a:round/>
              <a:headEnd/>
              <a:tailEnd/>
            </a:ln>
          </p:spPr>
          <p:txBody>
            <a:bodyPr>
              <a:prstTxWarp prst="textNoShape">
                <a:avLst/>
              </a:prstTxWarp>
            </a:bodyPr>
            <a:lstStyle/>
            <a:p>
              <a:endParaRPr lang="en-US"/>
            </a:p>
          </p:txBody>
        </p:sp>
      </p:grpSp>
      <p:grpSp>
        <p:nvGrpSpPr>
          <p:cNvPr id="17" name="Group 165"/>
          <p:cNvGrpSpPr>
            <a:grpSpLocks/>
          </p:cNvGrpSpPr>
          <p:nvPr/>
        </p:nvGrpSpPr>
        <p:grpSpPr bwMode="auto">
          <a:xfrm>
            <a:off x="3571875" y="5408613"/>
            <a:ext cx="320675" cy="758825"/>
            <a:chOff x="2250" y="3407"/>
            <a:chExt cx="202" cy="478"/>
          </a:xfrm>
        </p:grpSpPr>
        <p:sp>
          <p:nvSpPr>
            <p:cNvPr id="25762" name="Rectangle 166"/>
            <p:cNvSpPr>
              <a:spLocks noChangeArrowheads="1"/>
            </p:cNvSpPr>
            <p:nvPr/>
          </p:nvSpPr>
          <p:spPr bwMode="auto">
            <a:xfrm>
              <a:off x="2253" y="3490"/>
              <a:ext cx="199" cy="395"/>
            </a:xfrm>
            <a:prstGeom prst="rect">
              <a:avLst/>
            </a:prstGeom>
            <a:solidFill>
              <a:srgbClr val="DD0806"/>
            </a:solidFill>
            <a:ln w="9525">
              <a:noFill/>
              <a:miter lim="800000"/>
              <a:headEnd/>
              <a:tailEnd/>
            </a:ln>
          </p:spPr>
          <p:txBody>
            <a:bodyPr>
              <a:prstTxWarp prst="textNoShape">
                <a:avLst/>
              </a:prstTxWarp>
            </a:bodyPr>
            <a:lstStyle/>
            <a:p>
              <a:endParaRPr lang="en-US"/>
            </a:p>
          </p:txBody>
        </p:sp>
        <p:sp>
          <p:nvSpPr>
            <p:cNvPr id="25763" name="Rectangle 167"/>
            <p:cNvSpPr>
              <a:spLocks noChangeArrowheads="1"/>
            </p:cNvSpPr>
            <p:nvPr/>
          </p:nvSpPr>
          <p:spPr bwMode="auto">
            <a:xfrm>
              <a:off x="2250" y="3485"/>
              <a:ext cx="199" cy="398"/>
            </a:xfrm>
            <a:prstGeom prst="rect">
              <a:avLst/>
            </a:prstGeom>
            <a:noFill/>
            <a:ln w="15875">
              <a:solidFill>
                <a:srgbClr val="000000"/>
              </a:solidFill>
              <a:miter lim="800000"/>
              <a:headEnd/>
              <a:tailEnd/>
            </a:ln>
          </p:spPr>
          <p:txBody>
            <a:bodyPr>
              <a:prstTxWarp prst="textNoShape">
                <a:avLst/>
              </a:prstTxWarp>
            </a:bodyPr>
            <a:lstStyle/>
            <a:p>
              <a:endParaRPr lang="en-US"/>
            </a:p>
          </p:txBody>
        </p:sp>
        <p:sp>
          <p:nvSpPr>
            <p:cNvPr id="25764" name="Line 168"/>
            <p:cNvSpPr>
              <a:spLocks noChangeShapeType="1"/>
            </p:cNvSpPr>
            <p:nvPr/>
          </p:nvSpPr>
          <p:spPr bwMode="auto">
            <a:xfrm flipV="1">
              <a:off x="2354" y="3407"/>
              <a:ext cx="1" cy="83"/>
            </a:xfrm>
            <a:prstGeom prst="line">
              <a:avLst/>
            </a:prstGeom>
            <a:noFill/>
            <a:ln w="15875">
              <a:solidFill>
                <a:srgbClr val="DD0806"/>
              </a:solidFill>
              <a:round/>
              <a:headEnd/>
              <a:tailEnd/>
            </a:ln>
          </p:spPr>
          <p:txBody>
            <a:bodyPr>
              <a:prstTxWarp prst="textNoShape">
                <a:avLst/>
              </a:prstTxWarp>
            </a:bodyPr>
            <a:lstStyle/>
            <a:p>
              <a:endParaRPr lang="en-US"/>
            </a:p>
          </p:txBody>
        </p:sp>
        <p:sp>
          <p:nvSpPr>
            <p:cNvPr id="25765" name="Line 169"/>
            <p:cNvSpPr>
              <a:spLocks noChangeShapeType="1"/>
            </p:cNvSpPr>
            <p:nvPr/>
          </p:nvSpPr>
          <p:spPr bwMode="auto">
            <a:xfrm>
              <a:off x="2307" y="3407"/>
              <a:ext cx="91" cy="1"/>
            </a:xfrm>
            <a:prstGeom prst="line">
              <a:avLst/>
            </a:prstGeom>
            <a:noFill/>
            <a:ln w="15875">
              <a:solidFill>
                <a:srgbClr val="DD0806"/>
              </a:solidFill>
              <a:round/>
              <a:headEnd/>
              <a:tailEnd/>
            </a:ln>
          </p:spPr>
          <p:txBody>
            <a:bodyPr>
              <a:prstTxWarp prst="textNoShape">
                <a:avLst/>
              </a:prstTxWarp>
            </a:bodyPr>
            <a:lstStyle/>
            <a:p>
              <a:endParaRPr lang="en-US"/>
            </a:p>
          </p:txBody>
        </p:sp>
      </p:grpSp>
      <p:grpSp>
        <p:nvGrpSpPr>
          <p:cNvPr id="18" name="Group 170"/>
          <p:cNvGrpSpPr>
            <a:grpSpLocks/>
          </p:cNvGrpSpPr>
          <p:nvPr/>
        </p:nvGrpSpPr>
        <p:grpSpPr bwMode="auto">
          <a:xfrm>
            <a:off x="4605338" y="4867275"/>
            <a:ext cx="307975" cy="1300163"/>
            <a:chOff x="2901" y="3066"/>
            <a:chExt cx="194" cy="819"/>
          </a:xfrm>
        </p:grpSpPr>
        <p:sp>
          <p:nvSpPr>
            <p:cNvPr id="25758" name="Rectangle 171"/>
            <p:cNvSpPr>
              <a:spLocks noChangeArrowheads="1"/>
            </p:cNvSpPr>
            <p:nvPr/>
          </p:nvSpPr>
          <p:spPr bwMode="auto">
            <a:xfrm>
              <a:off x="2904" y="3164"/>
              <a:ext cx="191" cy="721"/>
            </a:xfrm>
            <a:prstGeom prst="rect">
              <a:avLst/>
            </a:prstGeom>
            <a:solidFill>
              <a:srgbClr val="DD0806"/>
            </a:solidFill>
            <a:ln w="9525">
              <a:noFill/>
              <a:miter lim="800000"/>
              <a:headEnd/>
              <a:tailEnd/>
            </a:ln>
          </p:spPr>
          <p:txBody>
            <a:bodyPr>
              <a:prstTxWarp prst="textNoShape">
                <a:avLst/>
              </a:prstTxWarp>
            </a:bodyPr>
            <a:lstStyle/>
            <a:p>
              <a:endParaRPr lang="en-US"/>
            </a:p>
          </p:txBody>
        </p:sp>
        <p:sp>
          <p:nvSpPr>
            <p:cNvPr id="25759" name="Rectangle 172"/>
            <p:cNvSpPr>
              <a:spLocks noChangeArrowheads="1"/>
            </p:cNvSpPr>
            <p:nvPr/>
          </p:nvSpPr>
          <p:spPr bwMode="auto">
            <a:xfrm>
              <a:off x="2901" y="3159"/>
              <a:ext cx="189" cy="724"/>
            </a:xfrm>
            <a:prstGeom prst="rect">
              <a:avLst/>
            </a:prstGeom>
            <a:noFill/>
            <a:ln w="15875">
              <a:solidFill>
                <a:srgbClr val="000000"/>
              </a:solidFill>
              <a:miter lim="800000"/>
              <a:headEnd/>
              <a:tailEnd/>
            </a:ln>
          </p:spPr>
          <p:txBody>
            <a:bodyPr>
              <a:prstTxWarp prst="textNoShape">
                <a:avLst/>
              </a:prstTxWarp>
            </a:bodyPr>
            <a:lstStyle/>
            <a:p>
              <a:endParaRPr lang="en-US"/>
            </a:p>
          </p:txBody>
        </p:sp>
        <p:sp>
          <p:nvSpPr>
            <p:cNvPr id="25760" name="Line 173"/>
            <p:cNvSpPr>
              <a:spLocks noChangeShapeType="1"/>
            </p:cNvSpPr>
            <p:nvPr/>
          </p:nvSpPr>
          <p:spPr bwMode="auto">
            <a:xfrm flipV="1">
              <a:off x="2994" y="3066"/>
              <a:ext cx="1" cy="98"/>
            </a:xfrm>
            <a:prstGeom prst="line">
              <a:avLst/>
            </a:prstGeom>
            <a:noFill/>
            <a:ln w="15875">
              <a:solidFill>
                <a:srgbClr val="DD0806"/>
              </a:solidFill>
              <a:round/>
              <a:headEnd/>
              <a:tailEnd/>
            </a:ln>
          </p:spPr>
          <p:txBody>
            <a:bodyPr>
              <a:prstTxWarp prst="textNoShape">
                <a:avLst/>
              </a:prstTxWarp>
            </a:bodyPr>
            <a:lstStyle/>
            <a:p>
              <a:endParaRPr lang="en-US"/>
            </a:p>
          </p:txBody>
        </p:sp>
        <p:sp>
          <p:nvSpPr>
            <p:cNvPr id="25761" name="Line 174"/>
            <p:cNvSpPr>
              <a:spLocks noChangeShapeType="1"/>
            </p:cNvSpPr>
            <p:nvPr/>
          </p:nvSpPr>
          <p:spPr bwMode="auto">
            <a:xfrm>
              <a:off x="2950" y="3066"/>
              <a:ext cx="91" cy="1"/>
            </a:xfrm>
            <a:prstGeom prst="line">
              <a:avLst/>
            </a:prstGeom>
            <a:noFill/>
            <a:ln w="15875">
              <a:solidFill>
                <a:srgbClr val="DD0806"/>
              </a:solidFill>
              <a:round/>
              <a:headEnd/>
              <a:tailEnd/>
            </a:ln>
          </p:spPr>
          <p:txBody>
            <a:bodyPr>
              <a:prstTxWarp prst="textNoShape">
                <a:avLst/>
              </a:prstTxWarp>
            </a:bodyPr>
            <a:lstStyle/>
            <a:p>
              <a:endParaRPr lang="en-US"/>
            </a:p>
          </p:txBody>
        </p:sp>
      </p:grpSp>
      <p:grpSp>
        <p:nvGrpSpPr>
          <p:cNvPr id="19" name="Group 175"/>
          <p:cNvGrpSpPr>
            <a:grpSpLocks/>
          </p:cNvGrpSpPr>
          <p:nvPr/>
        </p:nvGrpSpPr>
        <p:grpSpPr bwMode="auto">
          <a:xfrm>
            <a:off x="3887788" y="4752975"/>
            <a:ext cx="1341437" cy="1414463"/>
            <a:chOff x="2449" y="2994"/>
            <a:chExt cx="845" cy="891"/>
          </a:xfrm>
        </p:grpSpPr>
        <p:grpSp>
          <p:nvGrpSpPr>
            <p:cNvPr id="20" name="Group 176"/>
            <p:cNvGrpSpPr>
              <a:grpSpLocks/>
            </p:cNvGrpSpPr>
            <p:nvPr/>
          </p:nvGrpSpPr>
          <p:grpSpPr bwMode="auto">
            <a:xfrm>
              <a:off x="2449" y="2994"/>
              <a:ext cx="194" cy="891"/>
              <a:chOff x="2449" y="2994"/>
              <a:chExt cx="194" cy="891"/>
            </a:xfrm>
          </p:grpSpPr>
          <p:sp>
            <p:nvSpPr>
              <p:cNvPr id="25754" name="Rectangle 177"/>
              <p:cNvSpPr>
                <a:spLocks noChangeArrowheads="1"/>
              </p:cNvSpPr>
              <p:nvPr/>
            </p:nvSpPr>
            <p:spPr bwMode="auto">
              <a:xfrm>
                <a:off x="2452" y="3084"/>
                <a:ext cx="191" cy="801"/>
              </a:xfrm>
              <a:prstGeom prst="rect">
                <a:avLst/>
              </a:prstGeom>
              <a:blipFill dpi="0" rotWithShape="0">
                <a:blip/>
                <a:srcRect/>
                <a:tile tx="0" ty="0" sx="100000" sy="100000" flip="none" algn="tl"/>
              </a:blipFill>
              <a:ln w="9525">
                <a:noFill/>
                <a:miter lim="800000"/>
                <a:headEnd/>
                <a:tailEnd/>
              </a:ln>
            </p:spPr>
            <p:txBody>
              <a:bodyPr>
                <a:prstTxWarp prst="textNoShape">
                  <a:avLst/>
                </a:prstTxWarp>
              </a:bodyPr>
              <a:lstStyle/>
              <a:p>
                <a:endParaRPr lang="en-US"/>
              </a:p>
            </p:txBody>
          </p:sp>
          <p:sp>
            <p:nvSpPr>
              <p:cNvPr id="25755" name="Rectangle 178"/>
              <p:cNvSpPr>
                <a:spLocks noChangeArrowheads="1"/>
              </p:cNvSpPr>
              <p:nvPr/>
            </p:nvSpPr>
            <p:spPr bwMode="auto">
              <a:xfrm>
                <a:off x="2449" y="3079"/>
                <a:ext cx="189" cy="804"/>
              </a:xfrm>
              <a:prstGeom prst="rect">
                <a:avLst/>
              </a:prstGeom>
              <a:noFill/>
              <a:ln w="15875">
                <a:solidFill>
                  <a:srgbClr val="000000"/>
                </a:solidFill>
                <a:miter lim="800000"/>
                <a:headEnd/>
                <a:tailEnd/>
              </a:ln>
            </p:spPr>
            <p:txBody>
              <a:bodyPr>
                <a:prstTxWarp prst="textNoShape">
                  <a:avLst/>
                </a:prstTxWarp>
              </a:bodyPr>
              <a:lstStyle/>
              <a:p>
                <a:endParaRPr lang="en-US"/>
              </a:p>
            </p:txBody>
          </p:sp>
          <p:sp>
            <p:nvSpPr>
              <p:cNvPr id="25756" name="Line 179"/>
              <p:cNvSpPr>
                <a:spLocks noChangeShapeType="1"/>
              </p:cNvSpPr>
              <p:nvPr/>
            </p:nvSpPr>
            <p:spPr bwMode="auto">
              <a:xfrm flipV="1">
                <a:off x="2542" y="2994"/>
                <a:ext cx="1" cy="90"/>
              </a:xfrm>
              <a:prstGeom prst="line">
                <a:avLst/>
              </a:prstGeom>
              <a:noFill/>
              <a:ln w="15875">
                <a:solidFill>
                  <a:srgbClr val="0000D4"/>
                </a:solidFill>
                <a:round/>
                <a:headEnd/>
                <a:tailEnd/>
              </a:ln>
            </p:spPr>
            <p:txBody>
              <a:bodyPr>
                <a:prstTxWarp prst="textNoShape">
                  <a:avLst/>
                </a:prstTxWarp>
              </a:bodyPr>
              <a:lstStyle/>
              <a:p>
                <a:endParaRPr lang="en-US"/>
              </a:p>
            </p:txBody>
          </p:sp>
          <p:sp>
            <p:nvSpPr>
              <p:cNvPr id="25757" name="Line 180"/>
              <p:cNvSpPr>
                <a:spLocks noChangeShapeType="1"/>
              </p:cNvSpPr>
              <p:nvPr/>
            </p:nvSpPr>
            <p:spPr bwMode="auto">
              <a:xfrm>
                <a:off x="2498" y="2994"/>
                <a:ext cx="91" cy="1"/>
              </a:xfrm>
              <a:prstGeom prst="line">
                <a:avLst/>
              </a:prstGeom>
              <a:noFill/>
              <a:ln w="15875">
                <a:solidFill>
                  <a:srgbClr val="0000D4"/>
                </a:solidFill>
                <a:round/>
                <a:headEnd/>
                <a:tailEnd/>
              </a:ln>
            </p:spPr>
            <p:txBody>
              <a:bodyPr>
                <a:prstTxWarp prst="textNoShape">
                  <a:avLst/>
                </a:prstTxWarp>
              </a:bodyPr>
              <a:lstStyle/>
              <a:p>
                <a:endParaRPr lang="en-US"/>
              </a:p>
            </p:txBody>
          </p:sp>
        </p:grpSp>
        <p:grpSp>
          <p:nvGrpSpPr>
            <p:cNvPr id="21" name="Group 181"/>
            <p:cNvGrpSpPr>
              <a:grpSpLocks/>
            </p:cNvGrpSpPr>
            <p:nvPr/>
          </p:nvGrpSpPr>
          <p:grpSpPr bwMode="auto">
            <a:xfrm>
              <a:off x="3090" y="3226"/>
              <a:ext cx="204" cy="659"/>
              <a:chOff x="3090" y="3226"/>
              <a:chExt cx="204" cy="659"/>
            </a:xfrm>
          </p:grpSpPr>
          <p:sp>
            <p:nvSpPr>
              <p:cNvPr id="25750" name="Rectangle 182"/>
              <p:cNvSpPr>
                <a:spLocks noChangeArrowheads="1"/>
              </p:cNvSpPr>
              <p:nvPr/>
            </p:nvSpPr>
            <p:spPr bwMode="auto">
              <a:xfrm>
                <a:off x="3095" y="3345"/>
                <a:ext cx="199" cy="540"/>
              </a:xfrm>
              <a:prstGeom prst="rect">
                <a:avLst/>
              </a:prstGeom>
              <a:blipFill dpi="0" rotWithShape="0">
                <a:blip/>
                <a:srcRect/>
                <a:tile tx="0" ty="0" sx="100000" sy="100000" flip="none" algn="tl"/>
              </a:blipFill>
              <a:ln w="9525">
                <a:noFill/>
                <a:miter lim="800000"/>
                <a:headEnd/>
                <a:tailEnd/>
              </a:ln>
            </p:spPr>
            <p:txBody>
              <a:bodyPr>
                <a:prstTxWarp prst="textNoShape">
                  <a:avLst/>
                </a:prstTxWarp>
              </a:bodyPr>
              <a:lstStyle/>
              <a:p>
                <a:endParaRPr lang="en-US"/>
              </a:p>
            </p:txBody>
          </p:sp>
          <p:sp>
            <p:nvSpPr>
              <p:cNvPr id="25751" name="Rectangle 183"/>
              <p:cNvSpPr>
                <a:spLocks noChangeArrowheads="1"/>
              </p:cNvSpPr>
              <p:nvPr/>
            </p:nvSpPr>
            <p:spPr bwMode="auto">
              <a:xfrm>
                <a:off x="3090" y="3340"/>
                <a:ext cx="199" cy="543"/>
              </a:xfrm>
              <a:prstGeom prst="rect">
                <a:avLst/>
              </a:prstGeom>
              <a:noFill/>
              <a:ln w="15875">
                <a:solidFill>
                  <a:srgbClr val="000000"/>
                </a:solidFill>
                <a:miter lim="800000"/>
                <a:headEnd/>
                <a:tailEnd/>
              </a:ln>
            </p:spPr>
            <p:txBody>
              <a:bodyPr>
                <a:prstTxWarp prst="textNoShape">
                  <a:avLst/>
                </a:prstTxWarp>
              </a:bodyPr>
              <a:lstStyle/>
              <a:p>
                <a:endParaRPr lang="en-US"/>
              </a:p>
            </p:txBody>
          </p:sp>
          <p:sp>
            <p:nvSpPr>
              <p:cNvPr id="25752" name="Line 184"/>
              <p:cNvSpPr>
                <a:spLocks noChangeShapeType="1"/>
              </p:cNvSpPr>
              <p:nvPr/>
            </p:nvSpPr>
            <p:spPr bwMode="auto">
              <a:xfrm flipV="1">
                <a:off x="3193" y="3226"/>
                <a:ext cx="1" cy="119"/>
              </a:xfrm>
              <a:prstGeom prst="line">
                <a:avLst/>
              </a:prstGeom>
              <a:noFill/>
              <a:ln w="15875">
                <a:solidFill>
                  <a:srgbClr val="0000D4"/>
                </a:solidFill>
                <a:round/>
                <a:headEnd/>
                <a:tailEnd/>
              </a:ln>
            </p:spPr>
            <p:txBody>
              <a:bodyPr>
                <a:prstTxWarp prst="textNoShape">
                  <a:avLst/>
                </a:prstTxWarp>
              </a:bodyPr>
              <a:lstStyle/>
              <a:p>
                <a:endParaRPr lang="en-US"/>
              </a:p>
            </p:txBody>
          </p:sp>
          <p:sp>
            <p:nvSpPr>
              <p:cNvPr id="25753" name="Line 185"/>
              <p:cNvSpPr>
                <a:spLocks noChangeShapeType="1"/>
              </p:cNvSpPr>
              <p:nvPr/>
            </p:nvSpPr>
            <p:spPr bwMode="auto">
              <a:xfrm>
                <a:off x="3149" y="3226"/>
                <a:ext cx="91" cy="1"/>
              </a:xfrm>
              <a:prstGeom prst="line">
                <a:avLst/>
              </a:prstGeom>
              <a:noFill/>
              <a:ln w="15875">
                <a:solidFill>
                  <a:srgbClr val="0000D4"/>
                </a:solidFill>
                <a:round/>
                <a:headEnd/>
                <a:tailEnd/>
              </a:ln>
            </p:spPr>
            <p:txBody>
              <a:bodyPr>
                <a:prstTxWarp prst="textNoShape">
                  <a:avLst/>
                </a:prstTxWarp>
              </a:bodyPr>
              <a:lstStyle/>
              <a:p>
                <a:endParaRPr lang="en-US"/>
              </a:p>
            </p:txBody>
          </p:sp>
        </p:grpSp>
      </p:grpSp>
      <p:sp>
        <p:nvSpPr>
          <p:cNvPr id="25659" name="Rectangle 186"/>
          <p:cNvSpPr>
            <a:spLocks noChangeArrowheads="1"/>
          </p:cNvSpPr>
          <p:nvPr/>
        </p:nvSpPr>
        <p:spPr bwMode="auto">
          <a:xfrm>
            <a:off x="3498850" y="4398963"/>
            <a:ext cx="73025" cy="74612"/>
          </a:xfrm>
          <a:prstGeom prst="rect">
            <a:avLst/>
          </a:prstGeom>
          <a:solidFill>
            <a:srgbClr val="DD0806"/>
          </a:solidFill>
          <a:ln w="15875">
            <a:solidFill>
              <a:srgbClr val="000000"/>
            </a:solidFill>
            <a:miter lim="800000"/>
            <a:headEnd/>
            <a:tailEnd/>
          </a:ln>
        </p:spPr>
        <p:txBody>
          <a:bodyPr>
            <a:prstTxWarp prst="textNoShape">
              <a:avLst/>
            </a:prstTxWarp>
          </a:bodyPr>
          <a:lstStyle/>
          <a:p>
            <a:endParaRPr lang="en-US"/>
          </a:p>
        </p:txBody>
      </p:sp>
      <p:sp>
        <p:nvSpPr>
          <p:cNvPr id="25660" name="Rectangle 187"/>
          <p:cNvSpPr>
            <a:spLocks noChangeArrowheads="1"/>
          </p:cNvSpPr>
          <p:nvPr/>
        </p:nvSpPr>
        <p:spPr bwMode="auto">
          <a:xfrm>
            <a:off x="3654425" y="4359275"/>
            <a:ext cx="119063"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O</a:t>
            </a:r>
            <a:endParaRPr lang="en-US" sz="1400" b="1">
              <a:latin typeface="Palatino" charset="0"/>
            </a:endParaRPr>
          </a:p>
        </p:txBody>
      </p:sp>
      <p:sp>
        <p:nvSpPr>
          <p:cNvPr id="25661" name="Rectangle 188"/>
          <p:cNvSpPr>
            <a:spLocks noChangeArrowheads="1"/>
          </p:cNvSpPr>
          <p:nvPr/>
        </p:nvSpPr>
        <p:spPr bwMode="auto">
          <a:xfrm>
            <a:off x="3765550" y="4359275"/>
            <a:ext cx="93663"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n</a:t>
            </a:r>
            <a:endParaRPr lang="en-US" sz="1400" b="1">
              <a:latin typeface="Palatino" charset="0"/>
            </a:endParaRPr>
          </a:p>
        </p:txBody>
      </p:sp>
      <p:sp>
        <p:nvSpPr>
          <p:cNvPr id="25662" name="Rectangle 189"/>
          <p:cNvSpPr>
            <a:spLocks noChangeArrowheads="1"/>
          </p:cNvSpPr>
          <p:nvPr/>
        </p:nvSpPr>
        <p:spPr bwMode="auto">
          <a:xfrm>
            <a:off x="3851275" y="4359275"/>
            <a:ext cx="84138"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e</a:t>
            </a:r>
            <a:endParaRPr lang="en-US" sz="1400" b="1">
              <a:latin typeface="Palatino" charset="0"/>
            </a:endParaRPr>
          </a:p>
        </p:txBody>
      </p:sp>
      <p:sp>
        <p:nvSpPr>
          <p:cNvPr id="25663" name="Rectangle 190"/>
          <p:cNvSpPr>
            <a:spLocks noChangeArrowheads="1"/>
          </p:cNvSpPr>
          <p:nvPr/>
        </p:nvSpPr>
        <p:spPr bwMode="auto">
          <a:xfrm>
            <a:off x="3932238" y="4359275"/>
            <a:ext cx="42862"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 </a:t>
            </a:r>
            <a:endParaRPr lang="en-US" sz="1400" b="1">
              <a:latin typeface="Palatino" charset="0"/>
            </a:endParaRPr>
          </a:p>
        </p:txBody>
      </p:sp>
      <p:sp>
        <p:nvSpPr>
          <p:cNvPr id="25664" name="Rectangle 191"/>
          <p:cNvSpPr>
            <a:spLocks noChangeArrowheads="1"/>
          </p:cNvSpPr>
          <p:nvPr/>
        </p:nvSpPr>
        <p:spPr bwMode="auto">
          <a:xfrm>
            <a:off x="3968750" y="4359275"/>
            <a:ext cx="109538"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C</a:t>
            </a:r>
            <a:endParaRPr lang="en-US" sz="1400" b="1">
              <a:latin typeface="Palatino" charset="0"/>
            </a:endParaRPr>
          </a:p>
        </p:txBody>
      </p:sp>
      <p:sp>
        <p:nvSpPr>
          <p:cNvPr id="25665" name="Rectangle 192"/>
          <p:cNvSpPr>
            <a:spLocks noChangeArrowheads="1"/>
          </p:cNvSpPr>
          <p:nvPr/>
        </p:nvSpPr>
        <p:spPr bwMode="auto">
          <a:xfrm>
            <a:off x="4068763" y="4359275"/>
            <a:ext cx="93662"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o</a:t>
            </a:r>
            <a:endParaRPr lang="en-US" sz="1400" b="1">
              <a:latin typeface="Palatino" charset="0"/>
            </a:endParaRPr>
          </a:p>
        </p:txBody>
      </p:sp>
      <p:sp>
        <p:nvSpPr>
          <p:cNvPr id="25666" name="Rectangle 193"/>
          <p:cNvSpPr>
            <a:spLocks noChangeArrowheads="1"/>
          </p:cNvSpPr>
          <p:nvPr/>
        </p:nvSpPr>
        <p:spPr bwMode="auto">
          <a:xfrm>
            <a:off x="4152900" y="4359275"/>
            <a:ext cx="134938"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m</a:t>
            </a:r>
            <a:endParaRPr lang="en-US" sz="1400" b="1">
              <a:latin typeface="Palatino" charset="0"/>
            </a:endParaRPr>
          </a:p>
        </p:txBody>
      </p:sp>
      <p:sp>
        <p:nvSpPr>
          <p:cNvPr id="25667" name="Rectangle 194"/>
          <p:cNvSpPr>
            <a:spLocks noChangeArrowheads="1"/>
          </p:cNvSpPr>
          <p:nvPr/>
        </p:nvSpPr>
        <p:spPr bwMode="auto">
          <a:xfrm>
            <a:off x="4281488" y="4359275"/>
            <a:ext cx="93662"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p</a:t>
            </a:r>
            <a:endParaRPr lang="en-US" sz="1400" b="1">
              <a:latin typeface="Palatino" charset="0"/>
            </a:endParaRPr>
          </a:p>
        </p:txBody>
      </p:sp>
      <p:sp>
        <p:nvSpPr>
          <p:cNvPr id="25668" name="Rectangle 195"/>
          <p:cNvSpPr>
            <a:spLocks noChangeArrowheads="1"/>
          </p:cNvSpPr>
          <p:nvPr/>
        </p:nvSpPr>
        <p:spPr bwMode="auto">
          <a:xfrm>
            <a:off x="4370388" y="4359275"/>
            <a:ext cx="84137"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a</a:t>
            </a:r>
            <a:endParaRPr lang="en-US" sz="1400" b="1">
              <a:latin typeface="Palatino" charset="0"/>
            </a:endParaRPr>
          </a:p>
        </p:txBody>
      </p:sp>
      <p:sp>
        <p:nvSpPr>
          <p:cNvPr id="25669" name="Rectangle 196"/>
          <p:cNvSpPr>
            <a:spLocks noChangeArrowheads="1"/>
          </p:cNvSpPr>
          <p:nvPr/>
        </p:nvSpPr>
        <p:spPr bwMode="auto">
          <a:xfrm>
            <a:off x="4449763" y="4359275"/>
            <a:ext cx="50800"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t</a:t>
            </a:r>
            <a:endParaRPr lang="en-US" sz="1400" b="1">
              <a:latin typeface="Palatino" charset="0"/>
            </a:endParaRPr>
          </a:p>
        </p:txBody>
      </p:sp>
      <p:sp>
        <p:nvSpPr>
          <p:cNvPr id="25670" name="Rectangle 197"/>
          <p:cNvSpPr>
            <a:spLocks noChangeArrowheads="1"/>
          </p:cNvSpPr>
          <p:nvPr/>
        </p:nvSpPr>
        <p:spPr bwMode="auto">
          <a:xfrm>
            <a:off x="4498975" y="4359275"/>
            <a:ext cx="42863"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i</a:t>
            </a:r>
            <a:endParaRPr lang="en-US" sz="1400" b="1">
              <a:latin typeface="Palatino" charset="0"/>
            </a:endParaRPr>
          </a:p>
        </p:txBody>
      </p:sp>
      <p:sp>
        <p:nvSpPr>
          <p:cNvPr id="25671" name="Rectangle 198"/>
          <p:cNvSpPr>
            <a:spLocks noChangeArrowheads="1"/>
          </p:cNvSpPr>
          <p:nvPr/>
        </p:nvSpPr>
        <p:spPr bwMode="auto">
          <a:xfrm>
            <a:off x="4535488" y="4359275"/>
            <a:ext cx="93662"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b</a:t>
            </a:r>
            <a:endParaRPr lang="en-US" sz="1400" b="1">
              <a:latin typeface="Palatino" charset="0"/>
            </a:endParaRPr>
          </a:p>
        </p:txBody>
      </p:sp>
      <p:sp>
        <p:nvSpPr>
          <p:cNvPr id="25672" name="Rectangle 199"/>
          <p:cNvSpPr>
            <a:spLocks noChangeArrowheads="1"/>
          </p:cNvSpPr>
          <p:nvPr/>
        </p:nvSpPr>
        <p:spPr bwMode="auto">
          <a:xfrm>
            <a:off x="4625975" y="4359275"/>
            <a:ext cx="42863"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l</a:t>
            </a:r>
            <a:endParaRPr lang="en-US" sz="1400" b="1">
              <a:latin typeface="Palatino" charset="0"/>
            </a:endParaRPr>
          </a:p>
        </p:txBody>
      </p:sp>
      <p:sp>
        <p:nvSpPr>
          <p:cNvPr id="25673" name="Rectangle 200"/>
          <p:cNvSpPr>
            <a:spLocks noChangeArrowheads="1"/>
          </p:cNvSpPr>
          <p:nvPr/>
        </p:nvSpPr>
        <p:spPr bwMode="auto">
          <a:xfrm>
            <a:off x="4665663" y="4359275"/>
            <a:ext cx="84137"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e</a:t>
            </a:r>
            <a:endParaRPr lang="en-US" sz="1400" b="1">
              <a:latin typeface="Palatino" charset="0"/>
            </a:endParaRPr>
          </a:p>
        </p:txBody>
      </p:sp>
      <p:sp>
        <p:nvSpPr>
          <p:cNvPr id="25674" name="Rectangle 201"/>
          <p:cNvSpPr>
            <a:spLocks noChangeArrowheads="1"/>
          </p:cNvSpPr>
          <p:nvPr/>
        </p:nvSpPr>
        <p:spPr bwMode="auto">
          <a:xfrm>
            <a:off x="4743450" y="4359275"/>
            <a:ext cx="42863"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 </a:t>
            </a:r>
            <a:endParaRPr lang="en-US" sz="1400" b="1">
              <a:latin typeface="Palatino" charset="0"/>
            </a:endParaRPr>
          </a:p>
        </p:txBody>
      </p:sp>
      <p:sp>
        <p:nvSpPr>
          <p:cNvPr id="25675" name="Rectangle 202"/>
          <p:cNvSpPr>
            <a:spLocks noChangeArrowheads="1"/>
          </p:cNvSpPr>
          <p:nvPr/>
        </p:nvSpPr>
        <p:spPr bwMode="auto">
          <a:xfrm>
            <a:off x="4779963" y="4359275"/>
            <a:ext cx="93662"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T</a:t>
            </a:r>
            <a:endParaRPr lang="en-US" sz="1400" b="1">
              <a:latin typeface="Palatino" charset="0"/>
            </a:endParaRPr>
          </a:p>
        </p:txBody>
      </p:sp>
      <p:sp>
        <p:nvSpPr>
          <p:cNvPr id="25676" name="Rectangle 203"/>
          <p:cNvSpPr>
            <a:spLocks noChangeArrowheads="1"/>
          </p:cNvSpPr>
          <p:nvPr/>
        </p:nvSpPr>
        <p:spPr bwMode="auto">
          <a:xfrm>
            <a:off x="4868863" y="4359275"/>
            <a:ext cx="84137"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a</a:t>
            </a:r>
            <a:endParaRPr lang="en-US" sz="1400" b="1">
              <a:latin typeface="Palatino" charset="0"/>
            </a:endParaRPr>
          </a:p>
        </p:txBody>
      </p:sp>
      <p:sp>
        <p:nvSpPr>
          <p:cNvPr id="25677" name="Rectangle 204"/>
          <p:cNvSpPr>
            <a:spLocks noChangeArrowheads="1"/>
          </p:cNvSpPr>
          <p:nvPr/>
        </p:nvSpPr>
        <p:spPr bwMode="auto">
          <a:xfrm>
            <a:off x="4948238" y="4359275"/>
            <a:ext cx="58737"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r</a:t>
            </a:r>
            <a:endParaRPr lang="en-US" sz="1400" b="1">
              <a:latin typeface="Palatino" charset="0"/>
            </a:endParaRPr>
          </a:p>
        </p:txBody>
      </p:sp>
      <p:sp>
        <p:nvSpPr>
          <p:cNvPr id="25678" name="Rectangle 205"/>
          <p:cNvSpPr>
            <a:spLocks noChangeArrowheads="1"/>
          </p:cNvSpPr>
          <p:nvPr/>
        </p:nvSpPr>
        <p:spPr bwMode="auto">
          <a:xfrm>
            <a:off x="5002213" y="4359275"/>
            <a:ext cx="93662"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g</a:t>
            </a:r>
            <a:endParaRPr lang="en-US" sz="1400" b="1">
              <a:latin typeface="Palatino" charset="0"/>
            </a:endParaRPr>
          </a:p>
        </p:txBody>
      </p:sp>
      <p:sp>
        <p:nvSpPr>
          <p:cNvPr id="25679" name="Rectangle 206"/>
          <p:cNvSpPr>
            <a:spLocks noChangeArrowheads="1"/>
          </p:cNvSpPr>
          <p:nvPr/>
        </p:nvSpPr>
        <p:spPr bwMode="auto">
          <a:xfrm>
            <a:off x="5087938" y="4359275"/>
            <a:ext cx="84137"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e</a:t>
            </a:r>
            <a:endParaRPr lang="en-US" sz="1400" b="1">
              <a:latin typeface="Palatino" charset="0"/>
            </a:endParaRPr>
          </a:p>
        </p:txBody>
      </p:sp>
      <p:sp>
        <p:nvSpPr>
          <p:cNvPr id="25680" name="Rectangle 207"/>
          <p:cNvSpPr>
            <a:spLocks noChangeArrowheads="1"/>
          </p:cNvSpPr>
          <p:nvPr/>
        </p:nvSpPr>
        <p:spPr bwMode="auto">
          <a:xfrm>
            <a:off x="5164138" y="4359275"/>
            <a:ext cx="50800" cy="182563"/>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t</a:t>
            </a:r>
            <a:endParaRPr lang="en-US" sz="1400" b="1">
              <a:latin typeface="Palatino" charset="0"/>
            </a:endParaRPr>
          </a:p>
        </p:txBody>
      </p:sp>
      <p:sp>
        <p:nvSpPr>
          <p:cNvPr id="25681" name="Rectangle 208"/>
          <p:cNvSpPr>
            <a:spLocks noChangeArrowheads="1"/>
          </p:cNvSpPr>
          <p:nvPr/>
        </p:nvSpPr>
        <p:spPr bwMode="auto">
          <a:xfrm>
            <a:off x="3498850" y="4556125"/>
            <a:ext cx="73025" cy="73025"/>
          </a:xfrm>
          <a:prstGeom prst="rect">
            <a:avLst/>
          </a:prstGeom>
          <a:blipFill dpi="0" rotWithShape="0">
            <a:blip/>
            <a:srcRect/>
            <a:tile tx="0" ty="0" sx="100000" sy="100000" flip="none" algn="tl"/>
          </a:blipFill>
          <a:ln w="15875">
            <a:solidFill>
              <a:srgbClr val="000000"/>
            </a:solidFill>
            <a:miter lim="800000"/>
            <a:headEnd/>
            <a:tailEnd/>
          </a:ln>
        </p:spPr>
        <p:txBody>
          <a:bodyPr>
            <a:prstTxWarp prst="textNoShape">
              <a:avLst/>
            </a:prstTxWarp>
          </a:bodyPr>
          <a:lstStyle/>
          <a:p>
            <a:endParaRPr lang="en-US"/>
          </a:p>
        </p:txBody>
      </p:sp>
      <p:sp>
        <p:nvSpPr>
          <p:cNvPr id="25682" name="Rectangle 209"/>
          <p:cNvSpPr>
            <a:spLocks noChangeArrowheads="1"/>
          </p:cNvSpPr>
          <p:nvPr/>
        </p:nvSpPr>
        <p:spPr bwMode="auto">
          <a:xfrm>
            <a:off x="3654425" y="4532313"/>
            <a:ext cx="936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T</a:t>
            </a:r>
            <a:endParaRPr lang="en-US" sz="1400" b="1">
              <a:latin typeface="Palatino" charset="0"/>
            </a:endParaRPr>
          </a:p>
        </p:txBody>
      </p:sp>
      <p:sp>
        <p:nvSpPr>
          <p:cNvPr id="25683" name="Rectangle 210"/>
          <p:cNvSpPr>
            <a:spLocks noChangeArrowheads="1"/>
          </p:cNvSpPr>
          <p:nvPr/>
        </p:nvSpPr>
        <p:spPr bwMode="auto">
          <a:xfrm>
            <a:off x="3738563" y="4532313"/>
            <a:ext cx="1190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w</a:t>
            </a:r>
            <a:endParaRPr lang="en-US" sz="1400" b="1">
              <a:latin typeface="Palatino" charset="0"/>
            </a:endParaRPr>
          </a:p>
        </p:txBody>
      </p:sp>
      <p:sp>
        <p:nvSpPr>
          <p:cNvPr id="25684" name="Rectangle 211"/>
          <p:cNvSpPr>
            <a:spLocks noChangeArrowheads="1"/>
          </p:cNvSpPr>
          <p:nvPr/>
        </p:nvSpPr>
        <p:spPr bwMode="auto">
          <a:xfrm>
            <a:off x="3846513" y="4532313"/>
            <a:ext cx="936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o</a:t>
            </a:r>
            <a:endParaRPr lang="en-US" sz="1400" b="1">
              <a:latin typeface="Palatino" charset="0"/>
            </a:endParaRPr>
          </a:p>
        </p:txBody>
      </p:sp>
      <p:sp>
        <p:nvSpPr>
          <p:cNvPr id="25685" name="Rectangle 212"/>
          <p:cNvSpPr>
            <a:spLocks noChangeArrowheads="1"/>
          </p:cNvSpPr>
          <p:nvPr/>
        </p:nvSpPr>
        <p:spPr bwMode="auto">
          <a:xfrm>
            <a:off x="3937000" y="4532313"/>
            <a:ext cx="428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 </a:t>
            </a:r>
            <a:endParaRPr lang="en-US" sz="1400" b="1">
              <a:latin typeface="Palatino" charset="0"/>
            </a:endParaRPr>
          </a:p>
        </p:txBody>
      </p:sp>
      <p:sp>
        <p:nvSpPr>
          <p:cNvPr id="25686" name="Rectangle 213"/>
          <p:cNvSpPr>
            <a:spLocks noChangeArrowheads="1"/>
          </p:cNvSpPr>
          <p:nvPr/>
        </p:nvSpPr>
        <p:spPr bwMode="auto">
          <a:xfrm>
            <a:off x="3973513" y="4532313"/>
            <a:ext cx="109537"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C</a:t>
            </a:r>
            <a:endParaRPr lang="en-US" sz="1400" b="1">
              <a:latin typeface="Palatino" charset="0"/>
            </a:endParaRPr>
          </a:p>
        </p:txBody>
      </p:sp>
      <p:sp>
        <p:nvSpPr>
          <p:cNvPr id="25687" name="Rectangle 214"/>
          <p:cNvSpPr>
            <a:spLocks noChangeArrowheads="1"/>
          </p:cNvSpPr>
          <p:nvPr/>
        </p:nvSpPr>
        <p:spPr bwMode="auto">
          <a:xfrm>
            <a:off x="4073525" y="4532313"/>
            <a:ext cx="936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o</a:t>
            </a:r>
            <a:endParaRPr lang="en-US" sz="1400" b="1">
              <a:latin typeface="Palatino" charset="0"/>
            </a:endParaRPr>
          </a:p>
        </p:txBody>
      </p:sp>
      <p:sp>
        <p:nvSpPr>
          <p:cNvPr id="25688" name="Rectangle 215"/>
          <p:cNvSpPr>
            <a:spLocks noChangeArrowheads="1"/>
          </p:cNvSpPr>
          <p:nvPr/>
        </p:nvSpPr>
        <p:spPr bwMode="auto">
          <a:xfrm>
            <a:off x="4157663" y="4532313"/>
            <a:ext cx="134937"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m</a:t>
            </a:r>
            <a:endParaRPr lang="en-US" sz="1400" b="1">
              <a:latin typeface="Palatino" charset="0"/>
            </a:endParaRPr>
          </a:p>
        </p:txBody>
      </p:sp>
      <p:sp>
        <p:nvSpPr>
          <p:cNvPr id="25689" name="Rectangle 216"/>
          <p:cNvSpPr>
            <a:spLocks noChangeArrowheads="1"/>
          </p:cNvSpPr>
          <p:nvPr/>
        </p:nvSpPr>
        <p:spPr bwMode="auto">
          <a:xfrm>
            <a:off x="4284663" y="4532313"/>
            <a:ext cx="936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p</a:t>
            </a:r>
            <a:endParaRPr lang="en-US" sz="1400" b="1">
              <a:latin typeface="Palatino" charset="0"/>
            </a:endParaRPr>
          </a:p>
        </p:txBody>
      </p:sp>
      <p:sp>
        <p:nvSpPr>
          <p:cNvPr id="25690" name="Rectangle 217"/>
          <p:cNvSpPr>
            <a:spLocks noChangeArrowheads="1"/>
          </p:cNvSpPr>
          <p:nvPr/>
        </p:nvSpPr>
        <p:spPr bwMode="auto">
          <a:xfrm>
            <a:off x="4370388" y="4532313"/>
            <a:ext cx="84137"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a</a:t>
            </a:r>
            <a:endParaRPr lang="en-US" sz="1400" b="1">
              <a:latin typeface="Palatino" charset="0"/>
            </a:endParaRPr>
          </a:p>
        </p:txBody>
      </p:sp>
      <p:sp>
        <p:nvSpPr>
          <p:cNvPr id="25691" name="Rectangle 218"/>
          <p:cNvSpPr>
            <a:spLocks noChangeArrowheads="1"/>
          </p:cNvSpPr>
          <p:nvPr/>
        </p:nvSpPr>
        <p:spPr bwMode="auto">
          <a:xfrm>
            <a:off x="4446588" y="4532313"/>
            <a:ext cx="50800"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t</a:t>
            </a:r>
            <a:endParaRPr lang="en-US" sz="1400" b="1">
              <a:latin typeface="Palatino" charset="0"/>
            </a:endParaRPr>
          </a:p>
        </p:txBody>
      </p:sp>
      <p:sp>
        <p:nvSpPr>
          <p:cNvPr id="25692" name="Rectangle 219"/>
          <p:cNvSpPr>
            <a:spLocks noChangeArrowheads="1"/>
          </p:cNvSpPr>
          <p:nvPr/>
        </p:nvSpPr>
        <p:spPr bwMode="auto">
          <a:xfrm>
            <a:off x="4495800" y="4532313"/>
            <a:ext cx="428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i</a:t>
            </a:r>
            <a:endParaRPr lang="en-US" sz="1400" b="1">
              <a:latin typeface="Palatino" charset="0"/>
            </a:endParaRPr>
          </a:p>
        </p:txBody>
      </p:sp>
      <p:sp>
        <p:nvSpPr>
          <p:cNvPr id="25693" name="Rectangle 220"/>
          <p:cNvSpPr>
            <a:spLocks noChangeArrowheads="1"/>
          </p:cNvSpPr>
          <p:nvPr/>
        </p:nvSpPr>
        <p:spPr bwMode="auto">
          <a:xfrm>
            <a:off x="4532313" y="4532313"/>
            <a:ext cx="936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b</a:t>
            </a:r>
            <a:endParaRPr lang="en-US" sz="1400" b="1">
              <a:latin typeface="Palatino" charset="0"/>
            </a:endParaRPr>
          </a:p>
        </p:txBody>
      </p:sp>
      <p:sp>
        <p:nvSpPr>
          <p:cNvPr id="25694" name="Rectangle 221"/>
          <p:cNvSpPr>
            <a:spLocks noChangeArrowheads="1"/>
          </p:cNvSpPr>
          <p:nvPr/>
        </p:nvSpPr>
        <p:spPr bwMode="auto">
          <a:xfrm>
            <a:off x="4619625" y="4532313"/>
            <a:ext cx="428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l</a:t>
            </a:r>
            <a:endParaRPr lang="en-US" sz="1400" b="1">
              <a:latin typeface="Palatino" charset="0"/>
            </a:endParaRPr>
          </a:p>
        </p:txBody>
      </p:sp>
      <p:sp>
        <p:nvSpPr>
          <p:cNvPr id="25695" name="Rectangle 222"/>
          <p:cNvSpPr>
            <a:spLocks noChangeArrowheads="1"/>
          </p:cNvSpPr>
          <p:nvPr/>
        </p:nvSpPr>
        <p:spPr bwMode="auto">
          <a:xfrm>
            <a:off x="4657725" y="4532313"/>
            <a:ext cx="84138"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e</a:t>
            </a:r>
            <a:endParaRPr lang="en-US" sz="1400" b="1">
              <a:latin typeface="Palatino" charset="0"/>
            </a:endParaRPr>
          </a:p>
        </p:txBody>
      </p:sp>
      <p:sp>
        <p:nvSpPr>
          <p:cNvPr id="25696" name="Rectangle 223"/>
          <p:cNvSpPr>
            <a:spLocks noChangeArrowheads="1"/>
          </p:cNvSpPr>
          <p:nvPr/>
        </p:nvSpPr>
        <p:spPr bwMode="auto">
          <a:xfrm>
            <a:off x="4740275" y="4532313"/>
            <a:ext cx="42863"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 </a:t>
            </a:r>
            <a:endParaRPr lang="en-US" sz="1400" b="1">
              <a:latin typeface="Palatino" charset="0"/>
            </a:endParaRPr>
          </a:p>
        </p:txBody>
      </p:sp>
      <p:sp>
        <p:nvSpPr>
          <p:cNvPr id="25697" name="Rectangle 224"/>
          <p:cNvSpPr>
            <a:spLocks noChangeArrowheads="1"/>
          </p:cNvSpPr>
          <p:nvPr/>
        </p:nvSpPr>
        <p:spPr bwMode="auto">
          <a:xfrm>
            <a:off x="4776788" y="4532313"/>
            <a:ext cx="936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T</a:t>
            </a:r>
            <a:endParaRPr lang="en-US" sz="1400" b="1">
              <a:latin typeface="Palatino" charset="0"/>
            </a:endParaRPr>
          </a:p>
        </p:txBody>
      </p:sp>
      <p:sp>
        <p:nvSpPr>
          <p:cNvPr id="25698" name="Rectangle 225"/>
          <p:cNvSpPr>
            <a:spLocks noChangeArrowheads="1"/>
          </p:cNvSpPr>
          <p:nvPr/>
        </p:nvSpPr>
        <p:spPr bwMode="auto">
          <a:xfrm>
            <a:off x="4862513" y="4532313"/>
            <a:ext cx="84137"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a</a:t>
            </a:r>
            <a:endParaRPr lang="en-US" sz="1400" b="1">
              <a:latin typeface="Palatino" charset="0"/>
            </a:endParaRPr>
          </a:p>
        </p:txBody>
      </p:sp>
      <p:sp>
        <p:nvSpPr>
          <p:cNvPr id="25699" name="Rectangle 226"/>
          <p:cNvSpPr>
            <a:spLocks noChangeArrowheads="1"/>
          </p:cNvSpPr>
          <p:nvPr/>
        </p:nvSpPr>
        <p:spPr bwMode="auto">
          <a:xfrm>
            <a:off x="4938713" y="4532313"/>
            <a:ext cx="58737"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r</a:t>
            </a:r>
            <a:endParaRPr lang="en-US" sz="1400" b="1">
              <a:latin typeface="Palatino" charset="0"/>
            </a:endParaRPr>
          </a:p>
        </p:txBody>
      </p:sp>
      <p:sp>
        <p:nvSpPr>
          <p:cNvPr id="25700" name="Rectangle 227"/>
          <p:cNvSpPr>
            <a:spLocks noChangeArrowheads="1"/>
          </p:cNvSpPr>
          <p:nvPr/>
        </p:nvSpPr>
        <p:spPr bwMode="auto">
          <a:xfrm>
            <a:off x="4992688" y="4532313"/>
            <a:ext cx="93662"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g</a:t>
            </a:r>
            <a:endParaRPr lang="en-US" sz="1400" b="1">
              <a:latin typeface="Palatino" charset="0"/>
            </a:endParaRPr>
          </a:p>
        </p:txBody>
      </p:sp>
      <p:sp>
        <p:nvSpPr>
          <p:cNvPr id="25701" name="Rectangle 228"/>
          <p:cNvSpPr>
            <a:spLocks noChangeArrowheads="1"/>
          </p:cNvSpPr>
          <p:nvPr/>
        </p:nvSpPr>
        <p:spPr bwMode="auto">
          <a:xfrm>
            <a:off x="5078413" y="4532313"/>
            <a:ext cx="84137"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e</a:t>
            </a:r>
            <a:endParaRPr lang="en-US" sz="1400" b="1">
              <a:latin typeface="Palatino" charset="0"/>
            </a:endParaRPr>
          </a:p>
        </p:txBody>
      </p:sp>
      <p:sp>
        <p:nvSpPr>
          <p:cNvPr id="25702" name="Rectangle 229"/>
          <p:cNvSpPr>
            <a:spLocks noChangeArrowheads="1"/>
          </p:cNvSpPr>
          <p:nvPr/>
        </p:nvSpPr>
        <p:spPr bwMode="auto">
          <a:xfrm>
            <a:off x="5157788" y="4532313"/>
            <a:ext cx="50800"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t</a:t>
            </a:r>
            <a:endParaRPr lang="en-US" sz="1400" b="1">
              <a:latin typeface="Palatino" charset="0"/>
            </a:endParaRPr>
          </a:p>
        </p:txBody>
      </p:sp>
      <p:sp>
        <p:nvSpPr>
          <p:cNvPr id="25703" name="Rectangle 230"/>
          <p:cNvSpPr>
            <a:spLocks noChangeArrowheads="1"/>
          </p:cNvSpPr>
          <p:nvPr/>
        </p:nvSpPr>
        <p:spPr bwMode="auto">
          <a:xfrm>
            <a:off x="5205413" y="4532313"/>
            <a:ext cx="84137" cy="1825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200" b="1">
                <a:solidFill>
                  <a:srgbClr val="000000"/>
                </a:solidFill>
                <a:latin typeface="Helvetica" charset="0"/>
              </a:rPr>
              <a:t>s</a:t>
            </a:r>
            <a:endParaRPr lang="en-US" sz="1400" b="1">
              <a:latin typeface="Palatino" charset="0"/>
            </a:endParaRPr>
          </a:p>
        </p:txBody>
      </p:sp>
      <p:sp>
        <p:nvSpPr>
          <p:cNvPr id="25704" name="Rectangle 231"/>
          <p:cNvSpPr>
            <a:spLocks noChangeArrowheads="1"/>
          </p:cNvSpPr>
          <p:nvPr/>
        </p:nvSpPr>
        <p:spPr bwMode="auto">
          <a:xfrm>
            <a:off x="2909888" y="4054475"/>
            <a:ext cx="119062"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E</a:t>
            </a:r>
            <a:endParaRPr lang="en-US" sz="1400" b="1">
              <a:latin typeface="Palatino" charset="0"/>
            </a:endParaRPr>
          </a:p>
        </p:txBody>
      </p:sp>
      <p:sp>
        <p:nvSpPr>
          <p:cNvPr id="25705" name="Rectangle 232"/>
          <p:cNvSpPr>
            <a:spLocks noChangeArrowheads="1"/>
          </p:cNvSpPr>
          <p:nvPr/>
        </p:nvSpPr>
        <p:spPr bwMode="auto">
          <a:xfrm>
            <a:off x="3030538"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y</a:t>
            </a:r>
            <a:endParaRPr lang="en-US" sz="1400" b="1">
              <a:latin typeface="Palatino" charset="0"/>
            </a:endParaRPr>
          </a:p>
        </p:txBody>
      </p:sp>
      <p:sp>
        <p:nvSpPr>
          <p:cNvPr id="25706" name="Rectangle 233"/>
          <p:cNvSpPr>
            <a:spLocks noChangeArrowheads="1"/>
          </p:cNvSpPr>
          <p:nvPr/>
        </p:nvSpPr>
        <p:spPr bwMode="auto">
          <a:xfrm>
            <a:off x="3125788"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e</a:t>
            </a:r>
            <a:endParaRPr lang="en-US" sz="1400" b="1">
              <a:latin typeface="Palatino" charset="0"/>
            </a:endParaRPr>
          </a:p>
        </p:txBody>
      </p:sp>
      <p:sp>
        <p:nvSpPr>
          <p:cNvPr id="25707" name="Rectangle 234"/>
          <p:cNvSpPr>
            <a:spLocks noChangeArrowheads="1"/>
          </p:cNvSpPr>
          <p:nvPr/>
        </p:nvSpPr>
        <p:spPr bwMode="auto">
          <a:xfrm>
            <a:off x="3241675" y="4054475"/>
            <a:ext cx="49213"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 </a:t>
            </a:r>
            <a:endParaRPr lang="en-US" sz="1400" b="1">
              <a:latin typeface="Palatino" charset="0"/>
            </a:endParaRPr>
          </a:p>
        </p:txBody>
      </p:sp>
      <p:sp>
        <p:nvSpPr>
          <p:cNvPr id="25708" name="Rectangle 235"/>
          <p:cNvSpPr>
            <a:spLocks noChangeArrowheads="1"/>
          </p:cNvSpPr>
          <p:nvPr/>
        </p:nvSpPr>
        <p:spPr bwMode="auto">
          <a:xfrm>
            <a:off x="3235325" y="4054475"/>
            <a:ext cx="158750"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m</a:t>
            </a:r>
            <a:endParaRPr lang="en-US" sz="1400" b="1">
              <a:latin typeface="Palatino" charset="0"/>
            </a:endParaRPr>
          </a:p>
        </p:txBody>
      </p:sp>
      <p:sp>
        <p:nvSpPr>
          <p:cNvPr id="25709" name="Rectangle 236"/>
          <p:cNvSpPr>
            <a:spLocks noChangeArrowheads="1"/>
          </p:cNvSpPr>
          <p:nvPr/>
        </p:nvSpPr>
        <p:spPr bwMode="auto">
          <a:xfrm>
            <a:off x="3409950" y="4054475"/>
            <a:ext cx="107950"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o</a:t>
            </a:r>
            <a:endParaRPr lang="en-US" sz="1400" b="1">
              <a:latin typeface="Palatino" charset="0"/>
            </a:endParaRPr>
          </a:p>
        </p:txBody>
      </p:sp>
      <p:sp>
        <p:nvSpPr>
          <p:cNvPr id="25710" name="Rectangle 237"/>
          <p:cNvSpPr>
            <a:spLocks noChangeArrowheads="1"/>
          </p:cNvSpPr>
          <p:nvPr/>
        </p:nvSpPr>
        <p:spPr bwMode="auto">
          <a:xfrm>
            <a:off x="3521075"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v</a:t>
            </a:r>
            <a:endParaRPr lang="en-US" sz="1400" b="1">
              <a:latin typeface="Palatino" charset="0"/>
            </a:endParaRPr>
          </a:p>
        </p:txBody>
      </p:sp>
      <p:sp>
        <p:nvSpPr>
          <p:cNvPr id="25711" name="Rectangle 238"/>
          <p:cNvSpPr>
            <a:spLocks noChangeArrowheads="1"/>
          </p:cNvSpPr>
          <p:nvPr/>
        </p:nvSpPr>
        <p:spPr bwMode="auto">
          <a:xfrm>
            <a:off x="3613150"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e</a:t>
            </a:r>
            <a:endParaRPr lang="en-US" sz="1400" b="1">
              <a:latin typeface="Palatino" charset="0"/>
            </a:endParaRPr>
          </a:p>
        </p:txBody>
      </p:sp>
      <p:sp>
        <p:nvSpPr>
          <p:cNvPr id="25712" name="Rectangle 239"/>
          <p:cNvSpPr>
            <a:spLocks noChangeArrowheads="1"/>
          </p:cNvSpPr>
          <p:nvPr/>
        </p:nvSpPr>
        <p:spPr bwMode="auto">
          <a:xfrm>
            <a:off x="3675063" y="4054475"/>
            <a:ext cx="158750"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m</a:t>
            </a:r>
            <a:endParaRPr lang="en-US" sz="1400" b="1">
              <a:latin typeface="Palatino" charset="0"/>
            </a:endParaRPr>
          </a:p>
        </p:txBody>
      </p:sp>
      <p:sp>
        <p:nvSpPr>
          <p:cNvPr id="25713" name="Rectangle 240"/>
          <p:cNvSpPr>
            <a:spLocks noChangeArrowheads="1"/>
          </p:cNvSpPr>
          <p:nvPr/>
        </p:nvSpPr>
        <p:spPr bwMode="auto">
          <a:xfrm>
            <a:off x="3857625"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e</a:t>
            </a:r>
            <a:endParaRPr lang="en-US" sz="1400" b="1">
              <a:latin typeface="Palatino" charset="0"/>
            </a:endParaRPr>
          </a:p>
        </p:txBody>
      </p:sp>
      <p:sp>
        <p:nvSpPr>
          <p:cNvPr id="25714" name="Rectangle 241"/>
          <p:cNvSpPr>
            <a:spLocks noChangeArrowheads="1"/>
          </p:cNvSpPr>
          <p:nvPr/>
        </p:nvSpPr>
        <p:spPr bwMode="auto">
          <a:xfrm>
            <a:off x="3944938" y="4054475"/>
            <a:ext cx="107950"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n</a:t>
            </a:r>
            <a:endParaRPr lang="en-US" sz="1400" b="1">
              <a:latin typeface="Palatino" charset="0"/>
            </a:endParaRPr>
          </a:p>
        </p:txBody>
      </p:sp>
      <p:sp>
        <p:nvSpPr>
          <p:cNvPr id="25715" name="Rectangle 242"/>
          <p:cNvSpPr>
            <a:spLocks noChangeArrowheads="1"/>
          </p:cNvSpPr>
          <p:nvPr/>
        </p:nvSpPr>
        <p:spPr bwMode="auto">
          <a:xfrm>
            <a:off x="4073525" y="4054475"/>
            <a:ext cx="58738"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t</a:t>
            </a:r>
            <a:endParaRPr lang="en-US" sz="1400" b="1">
              <a:latin typeface="Palatino" charset="0"/>
            </a:endParaRPr>
          </a:p>
        </p:txBody>
      </p:sp>
      <p:sp>
        <p:nvSpPr>
          <p:cNvPr id="25716" name="Rectangle 243"/>
          <p:cNvSpPr>
            <a:spLocks noChangeArrowheads="1"/>
          </p:cNvSpPr>
          <p:nvPr/>
        </p:nvSpPr>
        <p:spPr bwMode="auto">
          <a:xfrm>
            <a:off x="4132263" y="4054475"/>
            <a:ext cx="49212"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 </a:t>
            </a:r>
            <a:endParaRPr lang="en-US" sz="1400" b="1">
              <a:latin typeface="Palatino" charset="0"/>
            </a:endParaRPr>
          </a:p>
        </p:txBody>
      </p:sp>
      <p:sp>
        <p:nvSpPr>
          <p:cNvPr id="25717" name="Rectangle 244"/>
          <p:cNvSpPr>
            <a:spLocks noChangeArrowheads="1"/>
          </p:cNvSpPr>
          <p:nvPr/>
        </p:nvSpPr>
        <p:spPr bwMode="auto">
          <a:xfrm>
            <a:off x="4179888" y="4054475"/>
            <a:ext cx="49212"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l</a:t>
            </a:r>
            <a:endParaRPr lang="en-US" sz="1400" b="1">
              <a:latin typeface="Palatino" charset="0"/>
            </a:endParaRPr>
          </a:p>
        </p:txBody>
      </p:sp>
      <p:sp>
        <p:nvSpPr>
          <p:cNvPr id="25718" name="Rectangle 245"/>
          <p:cNvSpPr>
            <a:spLocks noChangeArrowheads="1"/>
          </p:cNvSpPr>
          <p:nvPr/>
        </p:nvSpPr>
        <p:spPr bwMode="auto">
          <a:xfrm>
            <a:off x="4203700"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a</a:t>
            </a:r>
            <a:endParaRPr lang="en-US" sz="1400" b="1">
              <a:latin typeface="Palatino" charset="0"/>
            </a:endParaRPr>
          </a:p>
        </p:txBody>
      </p:sp>
      <p:sp>
        <p:nvSpPr>
          <p:cNvPr id="25719" name="Rectangle 246"/>
          <p:cNvSpPr>
            <a:spLocks noChangeArrowheads="1"/>
          </p:cNvSpPr>
          <p:nvPr/>
        </p:nvSpPr>
        <p:spPr bwMode="auto">
          <a:xfrm>
            <a:off x="4319588" y="4054475"/>
            <a:ext cx="58737"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t</a:t>
            </a:r>
            <a:endParaRPr lang="en-US" sz="1400" b="1">
              <a:latin typeface="Palatino" charset="0"/>
            </a:endParaRPr>
          </a:p>
        </p:txBody>
      </p:sp>
      <p:sp>
        <p:nvSpPr>
          <p:cNvPr id="25720" name="Rectangle 247"/>
          <p:cNvSpPr>
            <a:spLocks noChangeArrowheads="1"/>
          </p:cNvSpPr>
          <p:nvPr/>
        </p:nvSpPr>
        <p:spPr bwMode="auto">
          <a:xfrm>
            <a:off x="4354513"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e</a:t>
            </a:r>
            <a:endParaRPr lang="en-US" sz="1400" b="1">
              <a:latin typeface="Palatino" charset="0"/>
            </a:endParaRPr>
          </a:p>
        </p:txBody>
      </p:sp>
      <p:sp>
        <p:nvSpPr>
          <p:cNvPr id="25721" name="Rectangle 248"/>
          <p:cNvSpPr>
            <a:spLocks noChangeArrowheads="1"/>
          </p:cNvSpPr>
          <p:nvPr/>
        </p:nvSpPr>
        <p:spPr bwMode="auto">
          <a:xfrm>
            <a:off x="4441825" y="4054475"/>
            <a:ext cx="107950"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n</a:t>
            </a:r>
            <a:endParaRPr lang="en-US" sz="1400" b="1">
              <a:latin typeface="Palatino" charset="0"/>
            </a:endParaRPr>
          </a:p>
        </p:txBody>
      </p:sp>
      <p:sp>
        <p:nvSpPr>
          <p:cNvPr id="25722" name="Rectangle 249"/>
          <p:cNvSpPr>
            <a:spLocks noChangeArrowheads="1"/>
          </p:cNvSpPr>
          <p:nvPr/>
        </p:nvSpPr>
        <p:spPr bwMode="auto">
          <a:xfrm>
            <a:off x="4551363"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c</a:t>
            </a:r>
            <a:endParaRPr lang="en-US" sz="1400" b="1">
              <a:latin typeface="Palatino" charset="0"/>
            </a:endParaRPr>
          </a:p>
        </p:txBody>
      </p:sp>
      <p:sp>
        <p:nvSpPr>
          <p:cNvPr id="25723" name="Rectangle 250"/>
          <p:cNvSpPr>
            <a:spLocks noChangeArrowheads="1"/>
          </p:cNvSpPr>
          <p:nvPr/>
        </p:nvSpPr>
        <p:spPr bwMode="auto">
          <a:xfrm>
            <a:off x="4667250" y="4054475"/>
            <a:ext cx="49213"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i</a:t>
            </a:r>
            <a:endParaRPr lang="en-US" sz="1400" b="1">
              <a:latin typeface="Palatino" charset="0"/>
            </a:endParaRPr>
          </a:p>
        </p:txBody>
      </p:sp>
      <p:sp>
        <p:nvSpPr>
          <p:cNvPr id="25724" name="Rectangle 251"/>
          <p:cNvSpPr>
            <a:spLocks noChangeArrowheads="1"/>
          </p:cNvSpPr>
          <p:nvPr/>
        </p:nvSpPr>
        <p:spPr bwMode="auto">
          <a:xfrm>
            <a:off x="4691063"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e</a:t>
            </a:r>
            <a:endParaRPr lang="en-US" sz="1400" b="1">
              <a:latin typeface="Palatino" charset="0"/>
            </a:endParaRPr>
          </a:p>
        </p:txBody>
      </p:sp>
      <p:sp>
        <p:nvSpPr>
          <p:cNvPr id="25725" name="Rectangle 252"/>
          <p:cNvSpPr>
            <a:spLocks noChangeArrowheads="1"/>
          </p:cNvSpPr>
          <p:nvPr/>
        </p:nvSpPr>
        <p:spPr bwMode="auto">
          <a:xfrm>
            <a:off x="4783138"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s</a:t>
            </a:r>
            <a:endParaRPr lang="en-US" sz="1400" b="1">
              <a:latin typeface="Palatino" charset="0"/>
            </a:endParaRPr>
          </a:p>
        </p:txBody>
      </p:sp>
      <p:sp>
        <p:nvSpPr>
          <p:cNvPr id="25726" name="Rectangle 253"/>
          <p:cNvSpPr>
            <a:spLocks noChangeArrowheads="1"/>
          </p:cNvSpPr>
          <p:nvPr/>
        </p:nvSpPr>
        <p:spPr bwMode="auto">
          <a:xfrm>
            <a:off x="4899025" y="4054475"/>
            <a:ext cx="49213"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 </a:t>
            </a:r>
            <a:endParaRPr lang="en-US" sz="1400" b="1">
              <a:latin typeface="Palatino" charset="0"/>
            </a:endParaRPr>
          </a:p>
        </p:txBody>
      </p:sp>
      <p:sp>
        <p:nvSpPr>
          <p:cNvPr id="25727" name="Rectangle 254"/>
          <p:cNvSpPr>
            <a:spLocks noChangeArrowheads="1"/>
          </p:cNvSpPr>
          <p:nvPr/>
        </p:nvSpPr>
        <p:spPr bwMode="auto">
          <a:xfrm>
            <a:off x="4938713" y="4054475"/>
            <a:ext cx="58737"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t</a:t>
            </a:r>
            <a:endParaRPr lang="en-US" sz="1400" b="1">
              <a:latin typeface="Palatino" charset="0"/>
            </a:endParaRPr>
          </a:p>
        </p:txBody>
      </p:sp>
      <p:sp>
        <p:nvSpPr>
          <p:cNvPr id="25728" name="Rectangle 255"/>
          <p:cNvSpPr>
            <a:spLocks noChangeArrowheads="1"/>
          </p:cNvSpPr>
          <p:nvPr/>
        </p:nvSpPr>
        <p:spPr bwMode="auto">
          <a:xfrm>
            <a:off x="4968875" y="4054475"/>
            <a:ext cx="107950"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o</a:t>
            </a:r>
            <a:endParaRPr lang="en-US" sz="1400" b="1">
              <a:latin typeface="Palatino" charset="0"/>
            </a:endParaRPr>
          </a:p>
        </p:txBody>
      </p:sp>
      <p:sp>
        <p:nvSpPr>
          <p:cNvPr id="25729" name="Rectangle 256"/>
          <p:cNvSpPr>
            <a:spLocks noChangeArrowheads="1"/>
          </p:cNvSpPr>
          <p:nvPr/>
        </p:nvSpPr>
        <p:spPr bwMode="auto">
          <a:xfrm>
            <a:off x="5102225" y="4054475"/>
            <a:ext cx="49213"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 </a:t>
            </a:r>
            <a:endParaRPr lang="en-US" sz="1400" b="1">
              <a:latin typeface="Palatino" charset="0"/>
            </a:endParaRPr>
          </a:p>
        </p:txBody>
      </p:sp>
      <p:sp>
        <p:nvSpPr>
          <p:cNvPr id="25730" name="Rectangle 257"/>
          <p:cNvSpPr>
            <a:spLocks noChangeArrowheads="1"/>
          </p:cNvSpPr>
          <p:nvPr/>
        </p:nvSpPr>
        <p:spPr bwMode="auto">
          <a:xfrm>
            <a:off x="5145088" y="4054475"/>
            <a:ext cx="58737"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t</a:t>
            </a:r>
            <a:endParaRPr lang="en-US" sz="1400" b="1">
              <a:latin typeface="Palatino" charset="0"/>
            </a:endParaRPr>
          </a:p>
        </p:txBody>
      </p:sp>
      <p:sp>
        <p:nvSpPr>
          <p:cNvPr id="25731" name="Rectangle 258"/>
          <p:cNvSpPr>
            <a:spLocks noChangeArrowheads="1"/>
          </p:cNvSpPr>
          <p:nvPr/>
        </p:nvSpPr>
        <p:spPr bwMode="auto">
          <a:xfrm>
            <a:off x="5180013"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a</a:t>
            </a:r>
            <a:endParaRPr lang="en-US" sz="1400" b="1">
              <a:latin typeface="Palatino" charset="0"/>
            </a:endParaRPr>
          </a:p>
        </p:txBody>
      </p:sp>
      <p:sp>
        <p:nvSpPr>
          <p:cNvPr id="25732" name="Rectangle 259"/>
          <p:cNvSpPr>
            <a:spLocks noChangeArrowheads="1"/>
          </p:cNvSpPr>
          <p:nvPr/>
        </p:nvSpPr>
        <p:spPr bwMode="auto">
          <a:xfrm>
            <a:off x="5289550" y="4054475"/>
            <a:ext cx="69850"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r</a:t>
            </a:r>
            <a:endParaRPr lang="en-US" sz="1400" b="1">
              <a:latin typeface="Palatino" charset="0"/>
            </a:endParaRPr>
          </a:p>
        </p:txBody>
      </p:sp>
      <p:sp>
        <p:nvSpPr>
          <p:cNvPr id="25733" name="Rectangle 260"/>
          <p:cNvSpPr>
            <a:spLocks noChangeArrowheads="1"/>
          </p:cNvSpPr>
          <p:nvPr/>
        </p:nvSpPr>
        <p:spPr bwMode="auto">
          <a:xfrm>
            <a:off x="5334000" y="4054475"/>
            <a:ext cx="107950"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g</a:t>
            </a:r>
            <a:endParaRPr lang="en-US" sz="1400" b="1">
              <a:latin typeface="Palatino" charset="0"/>
            </a:endParaRPr>
          </a:p>
        </p:txBody>
      </p:sp>
      <p:sp>
        <p:nvSpPr>
          <p:cNvPr id="25734" name="Rectangle 261"/>
          <p:cNvSpPr>
            <a:spLocks noChangeArrowheads="1"/>
          </p:cNvSpPr>
          <p:nvPr/>
        </p:nvSpPr>
        <p:spPr bwMode="auto">
          <a:xfrm>
            <a:off x="5443538" y="4054475"/>
            <a:ext cx="98425"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e</a:t>
            </a:r>
            <a:endParaRPr lang="en-US" sz="1400" b="1">
              <a:latin typeface="Palatino" charset="0"/>
            </a:endParaRPr>
          </a:p>
        </p:txBody>
      </p:sp>
      <p:sp>
        <p:nvSpPr>
          <p:cNvPr id="25735" name="Rectangle 262"/>
          <p:cNvSpPr>
            <a:spLocks noChangeArrowheads="1"/>
          </p:cNvSpPr>
          <p:nvPr/>
        </p:nvSpPr>
        <p:spPr bwMode="auto">
          <a:xfrm>
            <a:off x="5554663" y="4054475"/>
            <a:ext cx="58737" cy="212725"/>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1400" b="1">
                <a:solidFill>
                  <a:srgbClr val="000000"/>
                </a:solidFill>
                <a:latin typeface="Helvetica" charset="0"/>
              </a:rPr>
              <a:t>t</a:t>
            </a:r>
            <a:endParaRPr lang="en-US" sz="1400" b="1">
              <a:latin typeface="Palatino" charset="0"/>
            </a:endParaRPr>
          </a:p>
        </p:txBody>
      </p:sp>
      <p:sp>
        <p:nvSpPr>
          <p:cNvPr id="25736" name="Rectangle 263"/>
          <p:cNvSpPr>
            <a:spLocks noChangeArrowheads="1"/>
          </p:cNvSpPr>
          <p:nvPr/>
        </p:nvSpPr>
        <p:spPr bwMode="auto">
          <a:xfrm rot="-5400000">
            <a:off x="3037681" y="5280820"/>
            <a:ext cx="79375" cy="1063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m</a:t>
            </a:r>
            <a:endParaRPr lang="en-US" sz="1400" b="1">
              <a:latin typeface="Palatino" charset="0"/>
            </a:endParaRPr>
          </a:p>
        </p:txBody>
      </p:sp>
      <p:sp>
        <p:nvSpPr>
          <p:cNvPr id="25737" name="Rectangle 264"/>
          <p:cNvSpPr>
            <a:spLocks noChangeArrowheads="1"/>
          </p:cNvSpPr>
          <p:nvPr/>
        </p:nvSpPr>
        <p:spPr bwMode="auto">
          <a:xfrm rot="-5400000">
            <a:off x="3128963" y="5297488"/>
            <a:ext cx="49212" cy="106362"/>
          </a:xfrm>
          <a:prstGeom prst="rect">
            <a:avLst/>
          </a:prstGeom>
          <a:noFill/>
          <a:ln w="9525">
            <a:noFill/>
            <a:miter lim="800000"/>
            <a:headEnd/>
            <a:tailEnd/>
          </a:ln>
        </p:spPr>
        <p:txBody>
          <a:bodyPr wrap="none" lIns="0" tIns="0" rIns="0" bIns="0">
            <a:prstTxWarp prst="textNoShape">
              <a:avLst/>
            </a:prstTxWarp>
            <a:spAutoFit/>
          </a:bodyPr>
          <a:lstStyle/>
          <a:p>
            <a:pPr algn="ctr" eaLnBrk="0" hangingPunct="0"/>
            <a:r>
              <a:rPr lang="en-US" sz="700" b="1">
                <a:solidFill>
                  <a:srgbClr val="000000"/>
                </a:solidFill>
                <a:latin typeface="Helvetica" charset="0"/>
              </a:rPr>
              <a:t>s</a:t>
            </a:r>
            <a:endParaRPr lang="en-US" sz="1400" b="1">
              <a:latin typeface="Palatino" charset="0"/>
            </a:endParaRPr>
          </a:p>
        </p:txBody>
      </p:sp>
      <p:sp>
        <p:nvSpPr>
          <p:cNvPr id="751881" name="Text Box 265"/>
          <p:cNvSpPr txBox="1">
            <a:spLocks noChangeArrowheads="1"/>
          </p:cNvSpPr>
          <p:nvPr/>
        </p:nvSpPr>
        <p:spPr bwMode="auto">
          <a:xfrm>
            <a:off x="5943600" y="4191000"/>
            <a:ext cx="990600" cy="303213"/>
          </a:xfrm>
          <a:prstGeom prst="rect">
            <a:avLst/>
          </a:prstGeom>
          <a:noFill/>
          <a:ln w="28575">
            <a:solidFill>
              <a:srgbClr val="FF0000"/>
            </a:solidFill>
            <a:miter lim="800000"/>
            <a:headEnd/>
            <a:tailEnd/>
          </a:ln>
          <a:effectLst/>
        </p:spPr>
        <p:txBody>
          <a:bodyPr>
            <a:prstTxWarp prst="textNoShape">
              <a:avLst/>
            </a:prstTxWarp>
            <a:spAutoFit/>
          </a:bodyPr>
          <a:lstStyle/>
          <a:p>
            <a:pPr eaLnBrk="0" hangingPunct="0">
              <a:spcBef>
                <a:spcPct val="50000"/>
              </a:spcBef>
              <a:defRPr/>
            </a:pPr>
            <a:r>
              <a:rPr lang="en-US" sz="1200" b="1">
                <a:solidFill>
                  <a:srgbClr val="FF0000"/>
                </a:solidFill>
                <a:effectLst>
                  <a:outerShdw blurRad="38100" dist="38100" dir="2700000" algn="tl">
                    <a:srgbClr val="000000"/>
                  </a:outerShdw>
                </a:effectLst>
                <a:latin typeface="Palatino" charset="0"/>
              </a:rPr>
              <a:t>Big cube</a:t>
            </a:r>
            <a:endParaRPr lang="en-US" sz="1200" b="1">
              <a:solidFill>
                <a:schemeClr val="hlink"/>
              </a:solidFill>
              <a:effectLst>
                <a:outerShdw blurRad="38100" dist="38100" dir="2700000" algn="tl">
                  <a:srgbClr val="000000"/>
                </a:outerShdw>
              </a:effectLst>
              <a:latin typeface="Palatino" charset="0"/>
            </a:endParaRPr>
          </a:p>
        </p:txBody>
      </p:sp>
      <p:sp>
        <p:nvSpPr>
          <p:cNvPr id="25739" name="Line 266"/>
          <p:cNvSpPr>
            <a:spLocks noChangeShapeType="1"/>
          </p:cNvSpPr>
          <p:nvPr/>
        </p:nvSpPr>
        <p:spPr bwMode="auto">
          <a:xfrm>
            <a:off x="5105400" y="4419600"/>
            <a:ext cx="762000" cy="0"/>
          </a:xfrm>
          <a:prstGeom prst="line">
            <a:avLst/>
          </a:prstGeom>
          <a:noFill/>
          <a:ln w="12700">
            <a:solidFill>
              <a:srgbClr val="FF0000"/>
            </a:solidFill>
            <a:round/>
            <a:headEnd/>
            <a:tailEnd type="triangle" w="med" len="med"/>
          </a:ln>
        </p:spPr>
        <p:txBody>
          <a:bodyPr wrap="none" anchor="ctr">
            <a:prstTxWarp prst="textNoShape">
              <a:avLst/>
            </a:prstTxWarp>
          </a:bodyPr>
          <a:lstStyle/>
          <a:p>
            <a:endParaRPr lang="en-US"/>
          </a:p>
        </p:txBody>
      </p:sp>
      <p:sp>
        <p:nvSpPr>
          <p:cNvPr id="25740" name="Line 267"/>
          <p:cNvSpPr>
            <a:spLocks noChangeShapeType="1"/>
          </p:cNvSpPr>
          <p:nvPr/>
        </p:nvSpPr>
        <p:spPr bwMode="auto">
          <a:xfrm>
            <a:off x="5257800" y="4648200"/>
            <a:ext cx="685800" cy="0"/>
          </a:xfrm>
          <a:prstGeom prst="line">
            <a:avLst/>
          </a:prstGeom>
          <a:noFill/>
          <a:ln w="12700">
            <a:solidFill>
              <a:srgbClr val="0006A9"/>
            </a:solidFill>
            <a:round/>
            <a:headEnd/>
            <a:tailEnd type="triangle" w="med" len="med"/>
          </a:ln>
        </p:spPr>
        <p:txBody>
          <a:bodyPr wrap="none" anchor="ctr">
            <a:prstTxWarp prst="textNoShape">
              <a:avLst/>
            </a:prstTxWarp>
          </a:bodyPr>
          <a:lstStyle/>
          <a:p>
            <a:endParaRPr lang="en-US"/>
          </a:p>
        </p:txBody>
      </p:sp>
      <p:sp>
        <p:nvSpPr>
          <p:cNvPr id="751884" name="Text Box 268"/>
          <p:cNvSpPr txBox="1">
            <a:spLocks noChangeArrowheads="1"/>
          </p:cNvSpPr>
          <p:nvPr/>
        </p:nvSpPr>
        <p:spPr bwMode="auto">
          <a:xfrm>
            <a:off x="5943600" y="4495800"/>
            <a:ext cx="990600" cy="303213"/>
          </a:xfrm>
          <a:prstGeom prst="rect">
            <a:avLst/>
          </a:prstGeom>
          <a:noFill/>
          <a:ln w="28575">
            <a:solidFill>
              <a:srgbClr val="0006A9"/>
            </a:solidFill>
            <a:miter lim="800000"/>
            <a:headEnd/>
            <a:tailEnd/>
          </a:ln>
          <a:effectLst/>
        </p:spPr>
        <p:txBody>
          <a:bodyPr>
            <a:prstTxWarp prst="textNoShape">
              <a:avLst/>
            </a:prstTxWarp>
            <a:spAutoFit/>
          </a:bodyPr>
          <a:lstStyle/>
          <a:p>
            <a:pPr eaLnBrk="0" hangingPunct="0">
              <a:spcBef>
                <a:spcPct val="50000"/>
              </a:spcBef>
              <a:defRPr/>
            </a:pPr>
            <a:r>
              <a:rPr lang="en-US" sz="1200" b="1">
                <a:solidFill>
                  <a:srgbClr val="0006A9"/>
                </a:solidFill>
                <a:effectLst>
                  <a:outerShdw blurRad="38100" dist="38100" dir="2700000" algn="tl">
                    <a:srgbClr val="000000"/>
                  </a:outerShdw>
                </a:effectLst>
                <a:latin typeface="Palatino" charset="0"/>
              </a:rPr>
              <a:t>Small cube</a:t>
            </a:r>
          </a:p>
        </p:txBody>
      </p:sp>
      <p:sp>
        <p:nvSpPr>
          <p:cNvPr id="751885" name="Text Box 269"/>
          <p:cNvSpPr txBox="1">
            <a:spLocks noChangeArrowheads="1"/>
          </p:cNvSpPr>
          <p:nvPr/>
        </p:nvSpPr>
        <p:spPr bwMode="auto">
          <a:xfrm>
            <a:off x="0" y="0"/>
            <a:ext cx="2971800" cy="379413"/>
          </a:xfrm>
          <a:prstGeom prst="rect">
            <a:avLst/>
          </a:prstGeom>
          <a:noFill/>
          <a:ln w="12700">
            <a:solidFill>
              <a:srgbClr val="990000"/>
            </a:solidFill>
            <a:miter lim="800000"/>
            <a:headEnd/>
            <a:tailEnd/>
          </a:ln>
          <a:effectLst/>
        </p:spPr>
        <p:txBody>
          <a:bodyPr>
            <a:prstTxWarp prst="textNoShape">
              <a:avLst/>
            </a:prstTxWarp>
            <a:spAutoFit/>
          </a:bodyPr>
          <a:lstStyle/>
          <a:p>
            <a:pPr eaLnBrk="0" hangingPunct="0">
              <a:spcBef>
                <a:spcPct val="50000"/>
              </a:spcBef>
              <a:defRPr/>
            </a:pPr>
            <a:r>
              <a:rPr lang="en-US" sz="1800" b="1">
                <a:solidFill>
                  <a:srgbClr val="990000"/>
                </a:solidFill>
                <a:effectLst>
                  <a:outerShdw blurRad="38100" dist="38100" dir="2700000" algn="tl">
                    <a:srgbClr val="000000"/>
                  </a:outerShdw>
                </a:effectLst>
                <a:latin typeface="Palatino" charset="0"/>
              </a:rPr>
              <a:t>Chambers et al., JML, 2002</a:t>
            </a:r>
          </a:p>
        </p:txBody>
      </p:sp>
      <p:sp>
        <p:nvSpPr>
          <p:cNvPr id="751887" name="Rectangle 271"/>
          <p:cNvSpPr>
            <a:spLocks noChangeArrowheads="1"/>
          </p:cNvSpPr>
          <p:nvPr/>
        </p:nvSpPr>
        <p:spPr bwMode="auto">
          <a:xfrm>
            <a:off x="4114800" y="3581400"/>
            <a:ext cx="3048000" cy="304800"/>
          </a:xfrm>
          <a:prstGeom prst="rect">
            <a:avLst/>
          </a:prstGeom>
          <a:solidFill>
            <a:srgbClr val="FFFFCC"/>
          </a:solidFill>
          <a:ln w="9525">
            <a:solidFill>
              <a:schemeClr val="tx1"/>
            </a:solidFill>
            <a:miter lim="800000"/>
            <a:headEnd/>
            <a:tailEnd/>
          </a:ln>
        </p:spPr>
        <p:txBody>
          <a:bodyPr wrap="none" anchor="ctr">
            <a:prstTxWarp prst="textNoShape">
              <a:avLst/>
            </a:prstTxWarp>
          </a:bodyPr>
          <a:lstStyle/>
          <a:p>
            <a:endParaRPr lang="en-US"/>
          </a:p>
        </p:txBody>
      </p:sp>
      <p:sp>
        <p:nvSpPr>
          <p:cNvPr id="751888" name="Text Box 272"/>
          <p:cNvSpPr txBox="1">
            <a:spLocks noChangeArrowheads="1"/>
          </p:cNvSpPr>
          <p:nvPr/>
        </p:nvSpPr>
        <p:spPr bwMode="auto">
          <a:xfrm>
            <a:off x="4114800" y="3581400"/>
            <a:ext cx="3352800" cy="3667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800" b="1">
                <a:latin typeface="Palatino" charset="0"/>
              </a:rPr>
              <a:t>Could you put it in/the/a can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18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1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887" grpId="0" animBg="1"/>
      <p:bldP spid="751888" grpId="0" autoUpdateAnimBg="0"/>
    </p:bld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626" name="Text Box 2"/>
          <p:cNvSpPr txBox="1">
            <a:spLocks noChangeArrowheads="1"/>
          </p:cNvSpPr>
          <p:nvPr/>
        </p:nvSpPr>
        <p:spPr bwMode="auto">
          <a:xfrm>
            <a:off x="457200" y="304800"/>
            <a:ext cx="7467600" cy="579438"/>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3200">
                <a:effectLst/>
              </a:rPr>
              <a:t>Summary</a:t>
            </a:r>
          </a:p>
        </p:txBody>
      </p:sp>
      <p:sp>
        <p:nvSpPr>
          <p:cNvPr id="538627" name="Text Box 3"/>
          <p:cNvSpPr txBox="1">
            <a:spLocks noChangeArrowheads="1"/>
          </p:cNvSpPr>
          <p:nvPr/>
        </p:nvSpPr>
        <p:spPr bwMode="auto">
          <a:xfrm>
            <a:off x="457200" y="1295400"/>
            <a:ext cx="7772400" cy="11604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800" b="0">
                <a:effectLst/>
              </a:rPr>
              <a:t>Speakers are frequently “underspecifying” </a:t>
            </a:r>
          </a:p>
          <a:p>
            <a:pPr>
              <a:spcBef>
                <a:spcPct val="50000"/>
              </a:spcBef>
            </a:pPr>
            <a:r>
              <a:rPr lang="en-US" sz="2800" b="0">
                <a:effectLst/>
              </a:rPr>
              <a:t>Listeners are not confused</a:t>
            </a:r>
          </a:p>
        </p:txBody>
      </p:sp>
      <p:sp>
        <p:nvSpPr>
          <p:cNvPr id="538628" name="Text Box 4"/>
          <p:cNvSpPr txBox="1">
            <a:spLocks noChangeArrowheads="1"/>
          </p:cNvSpPr>
          <p:nvPr/>
        </p:nvSpPr>
        <p:spPr bwMode="auto">
          <a:xfrm>
            <a:off x="838200" y="2895600"/>
            <a:ext cx="7543800" cy="308292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800" b="0">
                <a:effectLst>
                  <a:outerShdw blurRad="38100" dist="38100" dir="2700000" algn="tl">
                    <a:srgbClr val="FFFFFF"/>
                  </a:outerShdw>
                </a:effectLst>
              </a:rPr>
              <a:t>Speakers disambiguate only when there is a salient (proximal and task-relevant) competitor in their referential domain.</a:t>
            </a:r>
          </a:p>
          <a:p>
            <a:pPr>
              <a:spcBef>
                <a:spcPct val="50000"/>
              </a:spcBef>
            </a:pPr>
            <a:r>
              <a:rPr lang="en-US" sz="2800" b="0">
                <a:effectLst/>
              </a:rPr>
              <a:t>Speakers and addressees have similar, task-relevant, referential domains</a:t>
            </a:r>
            <a:endParaRPr lang="en-US" sz="2800" b="0">
              <a:effectLst>
                <a:outerShdw blurRad="38100" dist="38100" dir="2700000" algn="tl">
                  <a:srgbClr val="FFFFFF"/>
                </a:outerShdw>
              </a:effectLst>
            </a:endParaRPr>
          </a:p>
          <a:p>
            <a:pPr>
              <a:spcBef>
                <a:spcPct val="50000"/>
              </a:spcBef>
            </a:pPr>
            <a:endParaRPr lang="en-US" sz="2800" b="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8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8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86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86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build="p" autoUpdateAnimBg="0"/>
      <p:bldP spid="538628" grpId="0" build="p" autoUpdateAnimBg="0"/>
    </p:bld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pPr>
              <a:defRPr/>
            </a:pPr>
            <a:r>
              <a:rPr lang="en-US" dirty="0" smtClean="0"/>
              <a:t>Heuristics reconsidered</a:t>
            </a:r>
            <a:endParaRPr lang="en-US" dirty="0"/>
          </a:p>
        </p:txBody>
      </p:sp>
      <p:sp>
        <p:nvSpPr>
          <p:cNvPr id="3" name="Content Placeholder 2"/>
          <p:cNvSpPr>
            <a:spLocks noGrp="1"/>
          </p:cNvSpPr>
          <p:nvPr>
            <p:ph idx="1"/>
          </p:nvPr>
        </p:nvSpPr>
        <p:spPr>
          <a:xfrm>
            <a:off x="609600" y="1295400"/>
            <a:ext cx="7772400" cy="4724400"/>
          </a:xfrm>
        </p:spPr>
        <p:txBody>
          <a:bodyPr/>
          <a:lstStyle/>
          <a:p>
            <a:pPr>
              <a:defRPr/>
            </a:pPr>
            <a:r>
              <a:rPr lang="en-US" dirty="0" smtClean="0"/>
              <a:t>Two-stage parsing models failed because the initial stage was NOT a heuristic</a:t>
            </a:r>
          </a:p>
          <a:p>
            <a:pPr lvl="1">
              <a:defRPr/>
            </a:pPr>
            <a:r>
              <a:rPr lang="en-US" dirty="0" smtClean="0"/>
              <a:t>The information was in the input</a:t>
            </a:r>
          </a:p>
          <a:p>
            <a:pPr lvl="1">
              <a:defRPr/>
            </a:pPr>
            <a:r>
              <a:rPr lang="en-US" dirty="0" smtClean="0"/>
              <a:t>Domain-general mechanisms sufficient</a:t>
            </a:r>
          </a:p>
          <a:p>
            <a:pPr>
              <a:defRPr/>
            </a:pPr>
            <a:r>
              <a:rPr lang="en-US" dirty="0" smtClean="0"/>
              <a:t>But egocentric processing </a:t>
            </a:r>
            <a:r>
              <a:rPr lang="en-US" i="1" dirty="0" smtClean="0"/>
              <a:t>might </a:t>
            </a:r>
            <a:r>
              <a:rPr lang="en-US" dirty="0" smtClean="0"/>
              <a:t>be a heuristic in conversation</a:t>
            </a:r>
          </a:p>
          <a:p>
            <a:pPr lvl="1">
              <a:defRPr/>
            </a:pPr>
            <a:r>
              <a:rPr lang="en-US" dirty="0" smtClean="0"/>
              <a:t>Is there information in the input?</a:t>
            </a:r>
          </a:p>
          <a:p>
            <a:pPr lvl="1">
              <a:defRPr/>
            </a:pPr>
            <a:r>
              <a:rPr lang="en-US" dirty="0" smtClean="0"/>
              <a:t>Are there supporting domain-general mechanisms?</a:t>
            </a:r>
          </a:p>
          <a:p>
            <a:pPr lvl="1">
              <a:defRPr/>
            </a:pPr>
            <a:endParaRPr lang="en-US" dirty="0" smtClean="0"/>
          </a:p>
          <a:p>
            <a:pPr lvl="1">
              <a:defRPr/>
            </a:pP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a:xfrm>
            <a:off x="0" y="228600"/>
            <a:ext cx="8839200" cy="1143000"/>
          </a:xfrm>
        </p:spPr>
        <p:txBody>
          <a:bodyPr/>
          <a:lstStyle/>
          <a:p>
            <a:pPr eaLnBrk="1" hangingPunct="1">
              <a:defRPr/>
            </a:pPr>
            <a:r>
              <a:rPr lang="en-US" sz="3200"/>
              <a:t>Connecting knowledge state to the input/output</a:t>
            </a:r>
          </a:p>
        </p:txBody>
      </p:sp>
      <p:sp>
        <p:nvSpPr>
          <p:cNvPr id="991235" name="Rectangle 3"/>
          <p:cNvSpPr>
            <a:spLocks noGrp="1" noChangeArrowheads="1"/>
          </p:cNvSpPr>
          <p:nvPr>
            <p:ph type="body" idx="1"/>
          </p:nvPr>
        </p:nvSpPr>
        <p:spPr>
          <a:xfrm>
            <a:off x="0" y="1295400"/>
            <a:ext cx="9144000" cy="4648200"/>
          </a:xfrm>
        </p:spPr>
        <p:txBody>
          <a:bodyPr/>
          <a:lstStyle/>
          <a:p>
            <a:pPr eaLnBrk="1" hangingPunct="1">
              <a:lnSpc>
                <a:spcPct val="90000"/>
              </a:lnSpc>
              <a:defRPr/>
            </a:pPr>
            <a:r>
              <a:rPr lang="en-US" sz="2400"/>
              <a:t>Does information in an utterance provides probabilistic information about (assumed) knowledge state?</a:t>
            </a:r>
          </a:p>
          <a:p>
            <a:pPr lvl="1" eaLnBrk="1" hangingPunct="1">
              <a:lnSpc>
                <a:spcPct val="90000"/>
              </a:lnSpc>
              <a:defRPr/>
            </a:pPr>
            <a:r>
              <a:rPr lang="en-US" sz="2000"/>
              <a:t>Aside about audience design and ambiguity avoidance</a:t>
            </a:r>
          </a:p>
          <a:p>
            <a:pPr lvl="2" eaLnBrk="1" hangingPunct="1">
              <a:lnSpc>
                <a:spcPct val="90000"/>
              </a:lnSpc>
              <a:defRPr/>
            </a:pPr>
            <a:r>
              <a:rPr lang="en-US" sz="1800"/>
              <a:t>The landmine buried in the sand exploded</a:t>
            </a:r>
          </a:p>
          <a:p>
            <a:pPr eaLnBrk="1" hangingPunct="1">
              <a:lnSpc>
                <a:spcPct val="90000"/>
              </a:lnSpc>
              <a:defRPr/>
            </a:pPr>
            <a:r>
              <a:rPr lang="en-US" sz="2400"/>
              <a:t>Case 1: Information questions vs assertions:</a:t>
            </a:r>
          </a:p>
          <a:p>
            <a:pPr lvl="1" eaLnBrk="1" hangingPunct="1">
              <a:lnSpc>
                <a:spcPct val="90000"/>
              </a:lnSpc>
              <a:defRPr/>
            </a:pPr>
            <a:r>
              <a:rPr lang="en-US" sz="2000"/>
              <a:t>Assertions can be about both information in speaker privileged and common ground.</a:t>
            </a:r>
          </a:p>
          <a:p>
            <a:pPr lvl="2" eaLnBrk="1" hangingPunct="1">
              <a:lnSpc>
                <a:spcPct val="90000"/>
              </a:lnSpc>
              <a:defRPr/>
            </a:pPr>
            <a:r>
              <a:rPr lang="en-US" sz="1800"/>
              <a:t>The coffee is ready.</a:t>
            </a:r>
          </a:p>
          <a:p>
            <a:pPr lvl="1" eaLnBrk="1" hangingPunct="1">
              <a:lnSpc>
                <a:spcPct val="90000"/>
              </a:lnSpc>
              <a:defRPr/>
            </a:pPr>
            <a:r>
              <a:rPr lang="en-US" sz="2000"/>
              <a:t>Information questions are about information the speaker assumes the addressee might know.</a:t>
            </a:r>
          </a:p>
          <a:p>
            <a:pPr lvl="2" eaLnBrk="1" hangingPunct="1">
              <a:lnSpc>
                <a:spcPct val="90000"/>
              </a:lnSpc>
              <a:defRPr/>
            </a:pPr>
            <a:r>
              <a:rPr lang="en-US" sz="1800"/>
              <a:t>Is the coffee ready?</a:t>
            </a:r>
          </a:p>
          <a:p>
            <a:pPr eaLnBrk="1" hangingPunct="1">
              <a:lnSpc>
                <a:spcPct val="90000"/>
              </a:lnSpc>
              <a:defRPr/>
            </a:pPr>
            <a:r>
              <a:rPr lang="en-US" sz="2400"/>
              <a:t>Case 2: Forms of referring expressions</a:t>
            </a:r>
          </a:p>
          <a:p>
            <a:pPr lvl="2" eaLnBrk="1" hangingPunct="1">
              <a:lnSpc>
                <a:spcPct val="90000"/>
              </a:lnSpc>
              <a:defRPr/>
            </a:pPr>
            <a:r>
              <a:rPr lang="en-US" sz="1800"/>
              <a:t>Names versus descriptions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0178" name="Picture 2" descr="t14"/>
          <p:cNvPicPr>
            <a:picLocks noChangeAspect="1" noChangeArrowheads="1"/>
          </p:cNvPicPr>
          <p:nvPr/>
        </p:nvPicPr>
        <p:blipFill>
          <a:blip r:embed="rId3"/>
          <a:srcRect/>
          <a:stretch>
            <a:fillRect/>
          </a:stretch>
        </p:blipFill>
        <p:spPr bwMode="auto">
          <a:xfrm>
            <a:off x="506413" y="381000"/>
            <a:ext cx="8129587" cy="5945188"/>
          </a:xfrm>
          <a:prstGeom prst="rect">
            <a:avLst/>
          </a:prstGeom>
          <a:noFill/>
          <a:ln w="9525">
            <a:noFill/>
            <a:miter lim="800000"/>
            <a:headEnd/>
            <a:tailEnd/>
          </a:ln>
        </p:spPr>
      </p:pic>
      <p:sp>
        <p:nvSpPr>
          <p:cNvPr id="709635" name="Text Box 3"/>
          <p:cNvSpPr txBox="1">
            <a:spLocks noChangeArrowheads="1"/>
          </p:cNvSpPr>
          <p:nvPr/>
        </p:nvSpPr>
        <p:spPr bwMode="auto">
          <a:xfrm>
            <a:off x="1371600" y="457200"/>
            <a:ext cx="6400800" cy="457200"/>
          </a:xfrm>
          <a:prstGeom prst="rect">
            <a:avLst/>
          </a:prstGeom>
          <a:solidFill>
            <a:srgbClr val="FFFFFF"/>
          </a:solidFill>
          <a:ln w="9525">
            <a:noFill/>
            <a:miter lim="800000"/>
            <a:headEnd/>
            <a:tailEnd/>
          </a:ln>
          <a:effectLst/>
        </p:spPr>
        <p:txBody>
          <a:bodyPr>
            <a:prstTxWarp prst="textNoShape">
              <a:avLst/>
            </a:prstTxWarp>
            <a:spAutoFit/>
          </a:bodyPr>
          <a:lstStyle/>
          <a:p>
            <a:pPr>
              <a:spcBef>
                <a:spcPct val="50000"/>
              </a:spcBef>
              <a:defRPr/>
            </a:pPr>
            <a:r>
              <a:rPr lang="en-US">
                <a:effectLst>
                  <a:outerShdw blurRad="38100" dist="38100" dir="2700000" algn="tl">
                    <a:srgbClr val="DDDDDD"/>
                  </a:outerShdw>
                </a:effectLst>
              </a:rPr>
              <a:t>Processing Questions: The Barnyard Oscars</a:t>
            </a:r>
          </a:p>
        </p:txBody>
      </p:sp>
      <p:pic>
        <p:nvPicPr>
          <p:cNvPr id="50180" name="Picture 5"/>
          <p:cNvPicPr>
            <a:picLocks noChangeAspect="1" noChangeArrowheads="1"/>
          </p:cNvPicPr>
          <p:nvPr/>
        </p:nvPicPr>
        <p:blipFill>
          <a:blip r:embed="rId4"/>
          <a:srcRect/>
          <a:stretch>
            <a:fillRect/>
          </a:stretch>
        </p:blipFill>
        <p:spPr bwMode="auto">
          <a:xfrm>
            <a:off x="914400" y="1143000"/>
            <a:ext cx="2840038" cy="2128838"/>
          </a:xfrm>
          <a:prstGeom prst="rect">
            <a:avLst/>
          </a:prstGeom>
          <a:noFill/>
          <a:ln w="9525">
            <a:noFill/>
            <a:miter lim="800000"/>
            <a:headEnd/>
            <a:tailEnd/>
          </a:ln>
        </p:spPr>
      </p:pic>
      <p:sp>
        <p:nvSpPr>
          <p:cNvPr id="50181" name="Text Box 6"/>
          <p:cNvSpPr txBox="1">
            <a:spLocks noChangeAspect="1" noChangeArrowheads="1"/>
          </p:cNvSpPr>
          <p:nvPr/>
        </p:nvSpPr>
        <p:spPr bwMode="auto">
          <a:xfrm>
            <a:off x="609600" y="3124200"/>
            <a:ext cx="26670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chemeClr val="tx2"/>
                </a:solidFill>
              </a:rPr>
              <a:t>Sarah Brown-Schmidt</a:t>
            </a:r>
            <a:endParaRPr lang="en-US" sz="2000">
              <a:solidFill>
                <a:schemeClr val="tx2"/>
              </a:solidFill>
            </a:endParaRPr>
          </a:p>
        </p:txBody>
      </p:sp>
      <p:sp>
        <p:nvSpPr>
          <p:cNvPr id="50182" name="Rectangle 8"/>
          <p:cNvSpPr>
            <a:spLocks noChangeAspect="1" noChangeArrowheads="1"/>
          </p:cNvSpPr>
          <p:nvPr/>
        </p:nvSpPr>
        <p:spPr bwMode="auto">
          <a:xfrm>
            <a:off x="914400" y="5715000"/>
            <a:ext cx="2012950" cy="581025"/>
          </a:xfrm>
          <a:prstGeom prst="rect">
            <a:avLst/>
          </a:prstGeom>
          <a:noFill/>
          <a:ln w="9525">
            <a:noFill/>
            <a:miter lim="800000"/>
            <a:headEnd/>
            <a:tailEnd/>
          </a:ln>
        </p:spPr>
        <p:txBody>
          <a:bodyPr wrap="none">
            <a:prstTxWarp prst="textNoShape">
              <a:avLst/>
            </a:prstTxWarp>
            <a:spAutoFit/>
          </a:bodyPr>
          <a:lstStyle/>
          <a:p>
            <a:endParaRPr lang="en-US" sz="1600" b="0">
              <a:solidFill>
                <a:srgbClr val="3CE2BD"/>
              </a:solidFill>
              <a:latin typeface="Futura" charset="0"/>
            </a:endParaRPr>
          </a:p>
          <a:p>
            <a:r>
              <a:rPr lang="en-US" sz="1600" b="0">
                <a:solidFill>
                  <a:srgbClr val="3CE2BD"/>
                </a:solidFill>
                <a:latin typeface="Futura" charset="0"/>
              </a:rPr>
              <a:t>		</a:t>
            </a:r>
          </a:p>
        </p:txBody>
      </p:sp>
      <p:pic>
        <p:nvPicPr>
          <p:cNvPr id="50183" name="Picture 9"/>
          <p:cNvPicPr>
            <a:picLocks noChangeAspect="1" noChangeArrowheads="1"/>
          </p:cNvPicPr>
          <p:nvPr/>
        </p:nvPicPr>
        <p:blipFill>
          <a:blip r:embed="rId5"/>
          <a:srcRect/>
          <a:stretch>
            <a:fillRect/>
          </a:stretch>
        </p:blipFill>
        <p:spPr bwMode="auto">
          <a:xfrm>
            <a:off x="838200" y="3733800"/>
            <a:ext cx="2038350" cy="2027238"/>
          </a:xfrm>
          <a:prstGeom prst="rect">
            <a:avLst/>
          </a:prstGeom>
          <a:noFill/>
          <a:ln w="9525">
            <a:noFill/>
            <a:miter lim="800000"/>
            <a:headEnd/>
            <a:tailEnd/>
          </a:ln>
        </p:spPr>
      </p:pic>
      <p:sp>
        <p:nvSpPr>
          <p:cNvPr id="50184" name="Text Box 10"/>
          <p:cNvSpPr txBox="1">
            <a:spLocks noChangeAspect="1" noChangeArrowheads="1"/>
          </p:cNvSpPr>
          <p:nvPr/>
        </p:nvSpPr>
        <p:spPr bwMode="auto">
          <a:xfrm>
            <a:off x="609600" y="5791200"/>
            <a:ext cx="28956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rgbClr val="000000"/>
                </a:solidFill>
              </a:rPr>
              <a:t>Christine Gunlogson</a:t>
            </a:r>
          </a:p>
        </p:txBody>
      </p:sp>
      <p:sp>
        <p:nvSpPr>
          <p:cNvPr id="709643" name="Text Box 11"/>
          <p:cNvSpPr txBox="1">
            <a:spLocks noChangeArrowheads="1"/>
          </p:cNvSpPr>
          <p:nvPr/>
        </p:nvSpPr>
        <p:spPr bwMode="auto">
          <a:xfrm>
            <a:off x="1676400" y="0"/>
            <a:ext cx="5181600" cy="457200"/>
          </a:xfrm>
          <a:prstGeom prst="rect">
            <a:avLst/>
          </a:prstGeom>
          <a:noFill/>
          <a:ln w="9525">
            <a:noFill/>
            <a:miter lim="800000"/>
            <a:headEnd/>
            <a:tailEnd/>
          </a:ln>
          <a:effectLst/>
        </p:spPr>
        <p:txBody>
          <a:bodyPr>
            <a:prstTxWarp prst="textNoShape">
              <a:avLst/>
            </a:prstTxWarp>
            <a:spAutoFit/>
          </a:bodyPr>
          <a:lstStyle/>
          <a:p>
            <a:pPr>
              <a:spcBef>
                <a:spcPct val="50000"/>
              </a:spcBef>
              <a:defRPr/>
            </a:pPr>
            <a:endParaRPr lang="en-US">
              <a:effectLst>
                <a:outerShdw blurRad="38100" dist="38100" dir="2700000" algn="tl">
                  <a:srgbClr val="DDDDDD"/>
                </a:outerShdw>
              </a:effectLst>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1682" name="Text Box 2"/>
          <p:cNvSpPr txBox="1">
            <a:spLocks noChangeArrowheads="1"/>
          </p:cNvSpPr>
          <p:nvPr/>
        </p:nvSpPr>
        <p:spPr bwMode="auto">
          <a:xfrm>
            <a:off x="457200" y="381000"/>
            <a:ext cx="8229600" cy="579438"/>
          </a:xfrm>
          <a:prstGeom prst="rect">
            <a:avLst/>
          </a:prstGeom>
          <a:noFill/>
          <a:ln w="9525">
            <a:noFill/>
            <a:miter lim="800000"/>
            <a:headEnd/>
            <a:tailEnd/>
          </a:ln>
          <a:effectLst/>
        </p:spPr>
        <p:txBody>
          <a:bodyPr>
            <a:prstTxWarp prst="textNoShape">
              <a:avLst/>
            </a:prstTxWarp>
            <a:spAutoFit/>
          </a:bodyPr>
          <a:lstStyle/>
          <a:p>
            <a:pPr algn="ctr">
              <a:spcBef>
                <a:spcPct val="50000"/>
              </a:spcBef>
              <a:defRPr/>
            </a:pPr>
            <a:r>
              <a:rPr lang="en-US" sz="3200" b="0">
                <a:effectLst>
                  <a:outerShdw blurRad="38100" dist="38100" dir="2700000" algn="tl">
                    <a:srgbClr val="DDDDDD"/>
                  </a:outerShdw>
                </a:effectLst>
                <a:latin typeface="Palatino" charset="0"/>
              </a:rPr>
              <a:t>Proportion of questions</a:t>
            </a:r>
          </a:p>
        </p:txBody>
      </p:sp>
      <p:sp>
        <p:nvSpPr>
          <p:cNvPr id="711683" name="Text Box 3"/>
          <p:cNvSpPr txBox="1">
            <a:spLocks noChangeArrowheads="1"/>
          </p:cNvSpPr>
          <p:nvPr/>
        </p:nvSpPr>
        <p:spPr bwMode="auto">
          <a:xfrm>
            <a:off x="1219200" y="2971800"/>
            <a:ext cx="6629400" cy="1004888"/>
          </a:xfrm>
          <a:prstGeom prst="rect">
            <a:avLst/>
          </a:prstGeom>
          <a:noFill/>
          <a:ln w="9525">
            <a:noFill/>
            <a:miter lim="800000"/>
            <a:headEnd/>
            <a:tailEnd/>
          </a:ln>
          <a:effectLst/>
        </p:spPr>
        <p:txBody>
          <a:bodyPr>
            <a:prstTxWarp prst="textNoShape">
              <a:avLst/>
            </a:prstTxWarp>
            <a:spAutoFit/>
          </a:bodyPr>
          <a:lstStyle/>
          <a:p>
            <a:pPr>
              <a:defRPr/>
            </a:pPr>
            <a:endParaRPr lang="en-US" b="0">
              <a:latin typeface="Times New Roman" charset="0"/>
            </a:endParaRPr>
          </a:p>
          <a:p>
            <a:pPr>
              <a:spcBef>
                <a:spcPct val="50000"/>
              </a:spcBef>
              <a:defRPr/>
            </a:pPr>
            <a:endParaRPr lang="en-US">
              <a:effectLst>
                <a:outerShdw blurRad="38100" dist="38100" dir="2700000" algn="tl">
                  <a:srgbClr val="DDDDDD"/>
                </a:outerShdw>
              </a:effectLst>
              <a:latin typeface="Times" charset="0"/>
            </a:endParaRPr>
          </a:p>
        </p:txBody>
      </p:sp>
      <p:graphicFrame>
        <p:nvGraphicFramePr>
          <p:cNvPr id="711684" name="Group 4"/>
          <p:cNvGraphicFramePr>
            <a:graphicFrameLocks noGrp="1"/>
          </p:cNvGraphicFramePr>
          <p:nvPr/>
        </p:nvGraphicFramePr>
        <p:xfrm>
          <a:off x="1143000" y="2133600"/>
          <a:ext cx="7467600" cy="3255963"/>
        </p:xfrm>
        <a:graphic>
          <a:graphicData uri="http://schemas.openxmlformats.org/drawingml/2006/table">
            <a:tbl>
              <a:tblPr/>
              <a:tblGrid>
                <a:gridCol w="2355850"/>
                <a:gridCol w="2555875"/>
                <a:gridCol w="2555875"/>
              </a:tblGrid>
              <a:tr h="2311400">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en-US" sz="2800" b="0" i="0" u="none" strike="noStrike" cap="none" normalizeH="0" baseline="0">
                          <a:ln>
                            <a:noFill/>
                          </a:ln>
                          <a:solidFill>
                            <a:schemeClr val="tx1"/>
                          </a:solidFill>
                          <a:effectLst/>
                          <a:latin typeface="Times New Roman" charset="0"/>
                          <a:ea typeface="MS Pゴシック" pitchFamily="-92" charset="-128"/>
                          <a:cs typeface="MS Pゴシック" pitchFamily="-92" charset="-128"/>
                        </a:rPr>
                        <a:t>Common Ground</a:t>
                      </a:r>
                      <a:endParaRPr kumimoji="0" lang="en-US" sz="28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en-US" sz="2800" b="0" i="0" u="none" strike="noStrike" cap="none" normalizeH="0" baseline="0">
                          <a:ln>
                            <a:noFill/>
                          </a:ln>
                          <a:solidFill>
                            <a:schemeClr val="tx1"/>
                          </a:solidFill>
                          <a:effectLst/>
                          <a:latin typeface="Times New Roman" charset="0"/>
                          <a:ea typeface="MS Pゴシック" pitchFamily="-92" charset="-128"/>
                          <a:cs typeface="MS Pゴシック" pitchFamily="-92" charset="-128"/>
                        </a:rPr>
                        <a:t>Speaker’s </a:t>
                      </a:r>
                    </a:p>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en-US" sz="2800" b="0" i="0" u="none" strike="noStrike" cap="none" normalizeH="0" baseline="0">
                          <a:ln>
                            <a:noFill/>
                          </a:ln>
                          <a:solidFill>
                            <a:schemeClr val="tx1"/>
                          </a:solidFill>
                          <a:effectLst/>
                          <a:latin typeface="Times New Roman" charset="0"/>
                          <a:ea typeface="MS Pゴシック" pitchFamily="-92" charset="-128"/>
                          <a:cs typeface="MS Pゴシック" pitchFamily="-92" charset="-128"/>
                        </a:rPr>
                        <a:t>Privileged Ground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en-US" sz="2800" b="0" i="0" u="none" strike="noStrike" cap="none" normalizeH="0" baseline="0">
                          <a:ln>
                            <a:noFill/>
                          </a:ln>
                          <a:solidFill>
                            <a:schemeClr val="tx1"/>
                          </a:solidFill>
                          <a:effectLst/>
                          <a:latin typeface="Times New Roman" charset="0"/>
                          <a:ea typeface="MS Pゴシック" pitchFamily="-92" charset="-128"/>
                          <a:cs typeface="MS Pゴシック" pitchFamily="-92" charset="-128"/>
                        </a:rPr>
                        <a:t>Addressee’s </a:t>
                      </a:r>
                    </a:p>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en-US" sz="2800" b="0" i="0" u="none" strike="noStrike" cap="none" normalizeH="0" baseline="0">
                          <a:ln>
                            <a:noFill/>
                          </a:ln>
                          <a:solidFill>
                            <a:schemeClr val="tx1"/>
                          </a:solidFill>
                          <a:effectLst/>
                          <a:latin typeface="Times New Roman" charset="0"/>
                          <a:ea typeface="MS Pゴシック" pitchFamily="-92" charset="-128"/>
                          <a:cs typeface="MS Pゴシック" pitchFamily="-92" charset="-128"/>
                        </a:rPr>
                        <a:t>Privileged Ground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563">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en-US" sz="2800" b="0" i="0" u="none" strike="noStrike" cap="none" normalizeH="0" baseline="0">
                          <a:ln>
                            <a:noFill/>
                          </a:ln>
                          <a:solidFill>
                            <a:schemeClr val="tx1"/>
                          </a:solidFill>
                          <a:effectLst/>
                          <a:latin typeface="Times New Roman" charset="0"/>
                          <a:ea typeface="MS Pゴシック" pitchFamily="-92" charset="-128"/>
                          <a:cs typeface="MS Pゴシック" pitchFamily="-92" charset="-128"/>
                        </a:rPr>
                        <a:t>.00 (.01)</a:t>
                      </a:r>
                      <a:endParaRPr kumimoji="0" lang="en-US" sz="28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en-US" sz="2800" b="0" i="0" u="none" strike="noStrike" cap="none" normalizeH="0" baseline="0">
                          <a:ln>
                            <a:noFill/>
                          </a:ln>
                          <a:solidFill>
                            <a:schemeClr val="tx1"/>
                          </a:solidFill>
                          <a:effectLst/>
                          <a:latin typeface="Times New Roman" charset="0"/>
                          <a:ea typeface="MS Pゴシック" pitchFamily="-92" charset="-128"/>
                          <a:cs typeface="MS Pゴシック" pitchFamily="-92" charset="-128"/>
                        </a:rPr>
                        <a:t>.06 (.11)</a:t>
                      </a:r>
                      <a:endParaRPr kumimoji="0" lang="en-US" sz="28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Times" charset="0"/>
                        <a:buNone/>
                        <a:tabLst/>
                      </a:pPr>
                      <a:r>
                        <a:rPr kumimoji="0" lang="en-US" sz="2800" b="0" i="0" u="none" strike="noStrike" cap="none" normalizeH="0" baseline="0">
                          <a:ln>
                            <a:noFill/>
                          </a:ln>
                          <a:solidFill>
                            <a:schemeClr val="tx1"/>
                          </a:solidFill>
                          <a:effectLst/>
                          <a:latin typeface="Times New Roman" charset="0"/>
                          <a:ea typeface="MS Pゴシック" pitchFamily="-92" charset="-128"/>
                          <a:cs typeface="MS Pゴシック" pitchFamily="-92" charset="-128"/>
                        </a:rPr>
                        <a:t>.94 (.11)</a:t>
                      </a:r>
                      <a:endParaRPr kumimoji="0" lang="en-US" sz="28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1698" name="Text Box 18"/>
          <p:cNvSpPr txBox="1">
            <a:spLocks noChangeArrowheads="1"/>
          </p:cNvSpPr>
          <p:nvPr/>
        </p:nvSpPr>
        <p:spPr bwMode="auto">
          <a:xfrm>
            <a:off x="2209800" y="1066800"/>
            <a:ext cx="5121275" cy="457200"/>
          </a:xfrm>
          <a:prstGeom prst="rect">
            <a:avLst/>
          </a:prstGeom>
          <a:noFill/>
          <a:ln w="9525">
            <a:noFill/>
            <a:miter lim="800000"/>
            <a:headEnd/>
            <a:tailEnd/>
          </a:ln>
          <a:effectLst/>
        </p:spPr>
        <p:txBody>
          <a:bodyPr>
            <a:prstTxWarp prst="textNoShape">
              <a:avLst/>
            </a:prstTxWarp>
            <a:spAutoFit/>
          </a:bodyPr>
          <a:lstStyle/>
          <a:p>
            <a:pPr>
              <a:defRPr/>
            </a:pPr>
            <a:r>
              <a:rPr lang="en-US" i="1">
                <a:effectLst>
                  <a:outerShdw blurRad="38100" dist="38100" dir="2700000" algn="tl">
                    <a:srgbClr val="DDDDDD"/>
                  </a:outerShdw>
                </a:effectLst>
                <a:latin typeface="Times" charset="0"/>
              </a:rPr>
              <a:t>What’s above the cow with the hat?</a:t>
            </a:r>
            <a:endParaRPr lang="en-US">
              <a:effectLst>
                <a:outerShdw blurRad="38100" dist="38100" dir="2700000" algn="tl">
                  <a:srgbClr val="DDDDDD"/>
                </a:outerShdw>
              </a:effectLst>
              <a:latin typeface="Times"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5778" name="Text Box 2"/>
          <p:cNvSpPr txBox="1">
            <a:spLocks noChangeArrowheads="1"/>
          </p:cNvSpPr>
          <p:nvPr/>
        </p:nvSpPr>
        <p:spPr bwMode="auto">
          <a:xfrm>
            <a:off x="0" y="0"/>
            <a:ext cx="9144000" cy="519113"/>
          </a:xfrm>
          <a:prstGeom prst="rect">
            <a:avLst/>
          </a:prstGeom>
          <a:noFill/>
          <a:ln w="9525">
            <a:noFill/>
            <a:miter lim="800000"/>
            <a:headEnd/>
            <a:tailEnd/>
          </a:ln>
          <a:effectLst/>
        </p:spPr>
        <p:txBody>
          <a:bodyPr>
            <a:prstTxWarp prst="textNoShape">
              <a:avLst/>
            </a:prstTxWarp>
            <a:spAutoFit/>
          </a:bodyPr>
          <a:lstStyle/>
          <a:p>
            <a:pPr algn="ctr">
              <a:spcBef>
                <a:spcPct val="50000"/>
              </a:spcBef>
              <a:defRPr/>
            </a:pPr>
            <a:r>
              <a:rPr lang="en-US" sz="2800" b="0">
                <a:effectLst>
                  <a:outerShdw blurRad="38100" dist="38100" dir="2700000" algn="tl">
                    <a:srgbClr val="DDDDDD"/>
                  </a:outerShdw>
                </a:effectLst>
                <a:latin typeface="Palatino" charset="0"/>
              </a:rPr>
              <a:t>Targeted language game with confederate trials</a:t>
            </a:r>
            <a:endParaRPr lang="en-US" sz="3200" b="0">
              <a:effectLst>
                <a:outerShdw blurRad="38100" dist="38100" dir="2700000" algn="tl">
                  <a:srgbClr val="DDDDDD"/>
                </a:outerShdw>
              </a:effectLst>
              <a:latin typeface="Palatino" charset="0"/>
            </a:endParaRPr>
          </a:p>
        </p:txBody>
      </p:sp>
      <p:graphicFrame>
        <p:nvGraphicFramePr>
          <p:cNvPr id="54274" name="Object 2"/>
          <p:cNvGraphicFramePr>
            <a:graphicFrameLocks noChangeAspect="1"/>
          </p:cNvGraphicFramePr>
          <p:nvPr/>
        </p:nvGraphicFramePr>
        <p:xfrm>
          <a:off x="5105400" y="533400"/>
          <a:ext cx="2222500" cy="1868488"/>
        </p:xfrm>
        <a:graphic>
          <a:graphicData uri="http://schemas.openxmlformats.org/presentationml/2006/ole">
            <p:oleObj spid="_x0000_s300034" name="Document" r:id="rId4" imgW="2221992" imgH="1868424" progId="Word.Document.8">
              <p:embed/>
            </p:oleObj>
          </a:graphicData>
        </a:graphic>
      </p:graphicFrame>
      <p:graphicFrame>
        <p:nvGraphicFramePr>
          <p:cNvPr id="54275" name="Object 3"/>
          <p:cNvGraphicFramePr>
            <a:graphicFrameLocks noChangeAspect="1"/>
          </p:cNvGraphicFramePr>
          <p:nvPr/>
        </p:nvGraphicFramePr>
        <p:xfrm>
          <a:off x="914400" y="533400"/>
          <a:ext cx="2233613" cy="1862138"/>
        </p:xfrm>
        <a:graphic>
          <a:graphicData uri="http://schemas.openxmlformats.org/presentationml/2006/ole">
            <p:oleObj spid="_x0000_s300035" name="Document" r:id="rId5" imgW="2234184" imgH="1862328" progId="Word.Document.8">
              <p:embed/>
            </p:oleObj>
          </a:graphicData>
        </a:graphic>
      </p:graphicFrame>
      <p:pic>
        <p:nvPicPr>
          <p:cNvPr id="54277" name="Picture 5"/>
          <p:cNvPicPr>
            <a:picLocks noChangeAspect="1" noChangeArrowheads="1"/>
          </p:cNvPicPr>
          <p:nvPr/>
        </p:nvPicPr>
        <p:blipFill>
          <a:blip r:embed="rId6"/>
          <a:srcRect/>
          <a:stretch>
            <a:fillRect/>
          </a:stretch>
        </p:blipFill>
        <p:spPr bwMode="auto">
          <a:xfrm>
            <a:off x="1905000" y="3429000"/>
            <a:ext cx="4414838" cy="2773363"/>
          </a:xfrm>
          <a:prstGeom prst="rect">
            <a:avLst/>
          </a:prstGeom>
          <a:noFill/>
          <a:ln w="9525">
            <a:noFill/>
            <a:miter lim="800000"/>
            <a:headEnd/>
            <a:tailEnd/>
          </a:ln>
        </p:spPr>
      </p:pic>
      <p:sp>
        <p:nvSpPr>
          <p:cNvPr id="54278" name="Text Box 6"/>
          <p:cNvSpPr txBox="1">
            <a:spLocks noChangeArrowheads="1"/>
          </p:cNvSpPr>
          <p:nvPr/>
        </p:nvSpPr>
        <p:spPr bwMode="auto">
          <a:xfrm>
            <a:off x="304800" y="2438400"/>
            <a:ext cx="3733800" cy="1069975"/>
          </a:xfrm>
          <a:prstGeom prst="rect">
            <a:avLst/>
          </a:prstGeom>
          <a:noFill/>
          <a:ln w="9525">
            <a:noFill/>
            <a:miter lim="800000"/>
            <a:headEnd/>
            <a:tailEnd/>
          </a:ln>
        </p:spPr>
        <p:txBody>
          <a:bodyPr>
            <a:prstTxWarp prst="textNoShape">
              <a:avLst/>
            </a:prstTxWarp>
            <a:spAutoFit/>
          </a:bodyPr>
          <a:lstStyle/>
          <a:p>
            <a:r>
              <a:rPr lang="en-US" sz="1600">
                <a:latin typeface="Times New Roman" charset="0"/>
              </a:rPr>
              <a:t>Late point-of-disambiguation trials</a:t>
            </a:r>
            <a:endParaRPr lang="en-US" sz="1600" b="0">
              <a:latin typeface="Times New Roman" charset="0"/>
            </a:endParaRPr>
          </a:p>
          <a:p>
            <a:r>
              <a:rPr lang="en-US" sz="1600" b="0">
                <a:latin typeface="Times New Roman" charset="0"/>
              </a:rPr>
              <a:t>(E) </a:t>
            </a:r>
            <a:r>
              <a:rPr lang="en-US" sz="1600" b="0" i="1">
                <a:latin typeface="Times New Roman" charset="0"/>
              </a:rPr>
              <a:t>What’s in the bottom middle?</a:t>
            </a:r>
            <a:endParaRPr lang="en-US" sz="1600" b="0">
              <a:latin typeface="Times New Roman" charset="0"/>
            </a:endParaRPr>
          </a:p>
          <a:p>
            <a:r>
              <a:rPr lang="en-US" sz="1600" b="0">
                <a:latin typeface="Times New Roman" charset="0"/>
              </a:rPr>
              <a:t> (Participant: </a:t>
            </a:r>
            <a:r>
              <a:rPr lang="en-US" sz="1600" b="0" i="1">
                <a:latin typeface="Times New Roman" charset="0"/>
              </a:rPr>
              <a:t>A horse with glasses</a:t>
            </a:r>
            <a:r>
              <a:rPr lang="en-US" sz="1600" b="0">
                <a:latin typeface="Times New Roman" charset="0"/>
              </a:rPr>
              <a:t>)</a:t>
            </a:r>
          </a:p>
          <a:p>
            <a:r>
              <a:rPr lang="en-US" sz="1600" b="0">
                <a:latin typeface="Times New Roman" charset="0"/>
              </a:rPr>
              <a:t>(E)</a:t>
            </a:r>
            <a:r>
              <a:rPr lang="en-US" sz="1600" b="0" i="1">
                <a:latin typeface="Times New Roman" charset="0"/>
              </a:rPr>
              <a:t> What’s above the cow with the </a:t>
            </a:r>
            <a:r>
              <a:rPr lang="en-US" sz="1600" b="0" i="1" u="sng">
                <a:latin typeface="Times New Roman" charset="0"/>
              </a:rPr>
              <a:t>hat</a:t>
            </a:r>
            <a:r>
              <a:rPr lang="en-US" sz="1600" b="0" i="1">
                <a:latin typeface="Times New Roman" charset="0"/>
              </a:rPr>
              <a:t>?</a:t>
            </a:r>
          </a:p>
        </p:txBody>
      </p:sp>
      <p:sp>
        <p:nvSpPr>
          <p:cNvPr id="54279" name="Text Box 7"/>
          <p:cNvSpPr txBox="1">
            <a:spLocks noChangeArrowheads="1"/>
          </p:cNvSpPr>
          <p:nvPr/>
        </p:nvSpPr>
        <p:spPr bwMode="auto">
          <a:xfrm>
            <a:off x="4572000" y="2438400"/>
            <a:ext cx="3962400" cy="1069975"/>
          </a:xfrm>
          <a:prstGeom prst="rect">
            <a:avLst/>
          </a:prstGeom>
          <a:noFill/>
          <a:ln w="9525">
            <a:noFill/>
            <a:miter lim="800000"/>
            <a:headEnd/>
            <a:tailEnd/>
          </a:ln>
        </p:spPr>
        <p:txBody>
          <a:bodyPr>
            <a:prstTxWarp prst="textNoShape">
              <a:avLst/>
            </a:prstTxWarp>
            <a:spAutoFit/>
          </a:bodyPr>
          <a:lstStyle/>
          <a:p>
            <a:r>
              <a:rPr lang="en-US" sz="1600">
                <a:latin typeface="Times New Roman" charset="0"/>
              </a:rPr>
              <a:t>Early point-of-disambiguation trials</a:t>
            </a:r>
          </a:p>
          <a:p>
            <a:r>
              <a:rPr lang="en-US" sz="1600" b="0">
                <a:latin typeface="Times New Roman" charset="0"/>
              </a:rPr>
              <a:t>(E) </a:t>
            </a:r>
            <a:r>
              <a:rPr lang="en-US" sz="1600" b="0" i="1">
                <a:latin typeface="Times New Roman" charset="0"/>
              </a:rPr>
              <a:t>What’s in the bottom middle?</a:t>
            </a:r>
            <a:r>
              <a:rPr lang="en-US" sz="1600" b="0">
                <a:latin typeface="Times New Roman" charset="0"/>
              </a:rPr>
              <a:t>  (Participant: </a:t>
            </a:r>
            <a:r>
              <a:rPr lang="en-US" sz="1600" b="0" i="1">
                <a:latin typeface="Times New Roman" charset="0"/>
              </a:rPr>
              <a:t>A pig with shoes</a:t>
            </a:r>
            <a:r>
              <a:rPr lang="en-US" sz="1600" b="0">
                <a:latin typeface="Times New Roman" charset="0"/>
              </a:rPr>
              <a:t>)</a:t>
            </a:r>
          </a:p>
          <a:p>
            <a:r>
              <a:rPr lang="en-US" sz="1600" b="0">
                <a:latin typeface="Times New Roman" charset="0"/>
              </a:rPr>
              <a:t>(E)</a:t>
            </a:r>
            <a:r>
              <a:rPr lang="en-US" sz="1600" b="0" i="1">
                <a:latin typeface="Times New Roman" charset="0"/>
              </a:rPr>
              <a:t>What’s above the </a:t>
            </a:r>
            <a:r>
              <a:rPr lang="en-US" sz="1600" b="0" i="1" u="sng">
                <a:latin typeface="Times New Roman" charset="0"/>
              </a:rPr>
              <a:t>cow</a:t>
            </a:r>
            <a:r>
              <a:rPr lang="en-US" sz="1600" b="0">
                <a:latin typeface="Times New Roman" charset="0"/>
              </a:rPr>
              <a:t> </a:t>
            </a:r>
            <a:r>
              <a:rPr lang="en-US" sz="1600" b="0" i="1">
                <a:latin typeface="Times New Roman" charset="0"/>
              </a:rPr>
              <a:t>with the hat</a:t>
            </a:r>
          </a:p>
        </p:txBody>
      </p:sp>
      <p:sp>
        <p:nvSpPr>
          <p:cNvPr id="715784" name="Line 8"/>
          <p:cNvSpPr>
            <a:spLocks noChangeShapeType="1"/>
          </p:cNvSpPr>
          <p:nvPr/>
        </p:nvSpPr>
        <p:spPr bwMode="auto">
          <a:xfrm>
            <a:off x="4876800" y="5334000"/>
            <a:ext cx="0" cy="762000"/>
          </a:xfrm>
          <a:prstGeom prst="line">
            <a:avLst/>
          </a:prstGeom>
          <a:noFill/>
          <a:ln w="28575">
            <a:solidFill>
              <a:schemeClr val="tx1"/>
            </a:solidFill>
            <a:round/>
            <a:headEnd/>
            <a:tailEnd/>
          </a:ln>
          <a:effectLst/>
        </p:spPr>
        <p:txBody>
          <a:bodyPr wrap="none" anchor="ctr">
            <a:prstTxWarp prst="textNoShape">
              <a:avLst/>
            </a:prstTxWarp>
          </a:bodyPr>
          <a:lstStyle/>
          <a:p>
            <a:pPr>
              <a:defRPr/>
            </a:pPr>
            <a:endParaRPr lang="en-US">
              <a:effectLst>
                <a:outerShdw blurRad="38100" dist="38100" dir="2700000" algn="tl">
                  <a:srgbClr val="000000">
                    <a:alpha val="43137"/>
                  </a:srgbClr>
                </a:outerShdw>
              </a:effectLst>
            </a:endParaRPr>
          </a:p>
        </p:txBody>
      </p:sp>
      <p:sp>
        <p:nvSpPr>
          <p:cNvPr id="715785" name="Line 9"/>
          <p:cNvSpPr>
            <a:spLocks noChangeShapeType="1"/>
          </p:cNvSpPr>
          <p:nvPr/>
        </p:nvSpPr>
        <p:spPr bwMode="auto">
          <a:xfrm>
            <a:off x="3886200" y="5334000"/>
            <a:ext cx="0" cy="762000"/>
          </a:xfrm>
          <a:prstGeom prst="line">
            <a:avLst/>
          </a:prstGeom>
          <a:noFill/>
          <a:ln w="28575">
            <a:solidFill>
              <a:schemeClr val="tx1"/>
            </a:solidFill>
            <a:round/>
            <a:headEnd/>
            <a:tailEnd/>
          </a:ln>
          <a:effectLst/>
        </p:spPr>
        <p:txBody>
          <a:bodyPr wrap="none" anchor="ctr">
            <a:prstTxWarp prst="textNoShape">
              <a:avLst/>
            </a:prstTxWarp>
          </a:bodyPr>
          <a:lstStyle/>
          <a:p>
            <a:pPr>
              <a:defRPr/>
            </a:pPr>
            <a:endParaRPr lang="en-US">
              <a:effectLst>
                <a:outerShdw blurRad="38100" dist="38100" dir="2700000" algn="tl">
                  <a:srgbClr val="000000">
                    <a:alpha val="43137"/>
                  </a:srgbClr>
                </a:outerShdw>
              </a:effectLst>
            </a:endParaRPr>
          </a:p>
        </p:txBody>
      </p:sp>
      <p:sp>
        <p:nvSpPr>
          <p:cNvPr id="715786" name="Text Box 10"/>
          <p:cNvSpPr txBox="1">
            <a:spLocks noChangeArrowheads="1"/>
          </p:cNvSpPr>
          <p:nvPr/>
        </p:nvSpPr>
        <p:spPr bwMode="auto">
          <a:xfrm>
            <a:off x="3505200" y="4953000"/>
            <a:ext cx="1066800" cy="366713"/>
          </a:xfrm>
          <a:prstGeom prst="rect">
            <a:avLst/>
          </a:prstGeom>
          <a:noFill/>
          <a:ln w="9525">
            <a:noFill/>
            <a:miter lim="800000"/>
            <a:headEnd/>
            <a:tailEnd/>
          </a:ln>
          <a:effectLst/>
        </p:spPr>
        <p:txBody>
          <a:bodyPr>
            <a:prstTxWarp prst="textNoShape">
              <a:avLst/>
            </a:prstTxWarp>
            <a:spAutoFit/>
          </a:bodyPr>
          <a:lstStyle/>
          <a:p>
            <a:pPr>
              <a:spcBef>
                <a:spcPct val="50000"/>
              </a:spcBef>
              <a:defRPr/>
            </a:pPr>
            <a:r>
              <a:rPr lang="en-US" sz="1800" i="1">
                <a:effectLst>
                  <a:outerShdw blurRad="38100" dist="38100" dir="2700000" algn="tl">
                    <a:srgbClr val="DDDDDD"/>
                  </a:outerShdw>
                </a:effectLst>
                <a:latin typeface="Times" charset="0"/>
              </a:rPr>
              <a:t>cow</a:t>
            </a:r>
            <a:endParaRPr lang="en-US" sz="1600" i="1">
              <a:effectLst>
                <a:outerShdw blurRad="38100" dist="38100" dir="2700000" algn="tl">
                  <a:srgbClr val="DDDDDD"/>
                </a:outerShdw>
              </a:effectLst>
              <a:latin typeface="Times" charset="0"/>
            </a:endParaRPr>
          </a:p>
        </p:txBody>
      </p:sp>
      <p:sp>
        <p:nvSpPr>
          <p:cNvPr id="715787" name="Rectangle 11"/>
          <p:cNvSpPr>
            <a:spLocks noChangeArrowheads="1"/>
          </p:cNvSpPr>
          <p:nvPr/>
        </p:nvSpPr>
        <p:spPr bwMode="auto">
          <a:xfrm>
            <a:off x="4572000" y="4953000"/>
            <a:ext cx="488950" cy="366713"/>
          </a:xfrm>
          <a:prstGeom prst="rect">
            <a:avLst/>
          </a:prstGeom>
          <a:noFill/>
          <a:ln w="9525">
            <a:noFill/>
            <a:miter lim="800000"/>
            <a:headEnd/>
            <a:tailEnd/>
          </a:ln>
          <a:effectLst/>
        </p:spPr>
        <p:txBody>
          <a:bodyPr wrap="none">
            <a:prstTxWarp prst="textNoShape">
              <a:avLst/>
            </a:prstTxWarp>
            <a:spAutoFit/>
          </a:bodyPr>
          <a:lstStyle/>
          <a:p>
            <a:pPr>
              <a:spcBef>
                <a:spcPct val="50000"/>
              </a:spcBef>
              <a:defRPr/>
            </a:pPr>
            <a:r>
              <a:rPr lang="en-US" sz="1800" i="1">
                <a:effectLst>
                  <a:outerShdw blurRad="38100" dist="38100" dir="2700000" algn="tl">
                    <a:srgbClr val="DDDDDD"/>
                  </a:outerShdw>
                </a:effectLst>
                <a:latin typeface="Times" charset="0"/>
              </a:rPr>
              <a:t>hat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a:xfrm>
            <a:off x="685800" y="0"/>
            <a:ext cx="7772400" cy="1143000"/>
          </a:xfrm>
        </p:spPr>
        <p:txBody>
          <a:bodyPr/>
          <a:lstStyle/>
          <a:p>
            <a:pPr eaLnBrk="1" hangingPunct="1">
              <a:defRPr/>
            </a:pPr>
            <a:r>
              <a:rPr lang="en-US" dirty="0"/>
              <a:t>Wu &amp; </a:t>
            </a:r>
            <a:r>
              <a:rPr lang="en-US" dirty="0" err="1"/>
              <a:t>Keysar</a:t>
            </a:r>
            <a:endParaRPr lang="en-US" dirty="0"/>
          </a:p>
        </p:txBody>
      </p:sp>
      <p:sp>
        <p:nvSpPr>
          <p:cNvPr id="1005571" name="Rectangle 3"/>
          <p:cNvSpPr>
            <a:spLocks noGrp="1" noChangeArrowheads="1"/>
          </p:cNvSpPr>
          <p:nvPr>
            <p:ph type="body" idx="1"/>
          </p:nvPr>
        </p:nvSpPr>
        <p:spPr>
          <a:xfrm>
            <a:off x="228600" y="1066800"/>
            <a:ext cx="8610600" cy="5181600"/>
          </a:xfrm>
        </p:spPr>
        <p:txBody>
          <a:bodyPr/>
          <a:lstStyle/>
          <a:p>
            <a:pPr eaLnBrk="1" hangingPunct="1">
              <a:defRPr/>
            </a:pPr>
            <a:r>
              <a:rPr lang="en-US"/>
              <a:t>Wu &amp; Keysar propose that speakers use a global strategy to assess shared vs. privileged status. </a:t>
            </a:r>
          </a:p>
          <a:p>
            <a:pPr lvl="1" eaLnBrk="1" hangingPunct="1">
              <a:defRPr/>
            </a:pPr>
            <a:r>
              <a:rPr lang="en-US"/>
              <a:t>They assume: </a:t>
            </a:r>
          </a:p>
          <a:p>
            <a:pPr lvl="2" eaLnBrk="1" hangingPunct="1">
              <a:defRPr/>
            </a:pPr>
            <a:r>
              <a:rPr lang="en-US"/>
              <a:t>Interlocutors cannot effectively keep track of the shared vs. privileged status of individual names</a:t>
            </a:r>
          </a:p>
          <a:p>
            <a:pPr lvl="1" eaLnBrk="1" hangingPunct="1">
              <a:defRPr/>
            </a:pPr>
            <a:r>
              <a:rPr lang="en-US"/>
              <a:t>They propose: </a:t>
            </a:r>
          </a:p>
          <a:p>
            <a:pPr lvl="2" eaLnBrk="1" hangingPunct="1">
              <a:defRPr/>
            </a:pPr>
            <a:r>
              <a:rPr lang="en-US" sz="2000" i="1"/>
              <a:t>When overlap in information between two people is extensive, using one’s own information should work just fine because it is most likely to be shared.</a:t>
            </a: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418" name="Picture 2" descr="abypit"/>
          <p:cNvPicPr>
            <a:picLocks noChangeAspect="1" noChangeArrowheads="1"/>
          </p:cNvPicPr>
          <p:nvPr/>
        </p:nvPicPr>
        <p:blipFill>
          <a:blip r:embed="rId3"/>
          <a:srcRect/>
          <a:stretch>
            <a:fillRect/>
          </a:stretch>
        </p:blipFill>
        <p:spPr bwMode="auto">
          <a:xfrm>
            <a:off x="6019800" y="995363"/>
            <a:ext cx="731838" cy="731837"/>
          </a:xfrm>
          <a:prstGeom prst="rect">
            <a:avLst/>
          </a:prstGeom>
          <a:noFill/>
          <a:ln w="9525">
            <a:noFill/>
            <a:miter lim="800000"/>
            <a:headEnd/>
            <a:tailEnd/>
          </a:ln>
        </p:spPr>
      </p:pic>
      <p:pic>
        <p:nvPicPr>
          <p:cNvPr id="60419" name="Picture 3" descr="archow"/>
          <p:cNvPicPr>
            <a:picLocks noChangeAspect="1" noChangeArrowheads="1"/>
          </p:cNvPicPr>
          <p:nvPr/>
        </p:nvPicPr>
        <p:blipFill>
          <a:blip r:embed="rId4"/>
          <a:srcRect r="-3860" b="7336"/>
          <a:stretch>
            <a:fillRect/>
          </a:stretch>
        </p:blipFill>
        <p:spPr bwMode="auto">
          <a:xfrm>
            <a:off x="4708525" y="3098800"/>
            <a:ext cx="854075" cy="762000"/>
          </a:xfrm>
          <a:prstGeom prst="rect">
            <a:avLst/>
          </a:prstGeom>
          <a:noFill/>
          <a:ln w="9525">
            <a:noFill/>
            <a:miter lim="800000"/>
            <a:headEnd/>
            <a:tailEnd/>
          </a:ln>
        </p:spPr>
      </p:pic>
      <p:pic>
        <p:nvPicPr>
          <p:cNvPr id="60420" name="Picture 4" descr="banpar"/>
          <p:cNvPicPr>
            <a:picLocks noChangeAspect="1" noChangeArrowheads="1"/>
          </p:cNvPicPr>
          <p:nvPr/>
        </p:nvPicPr>
        <p:blipFill>
          <a:blip r:embed="rId5"/>
          <a:srcRect t="12355" r="-1930" b="18533"/>
          <a:stretch>
            <a:fillRect/>
          </a:stretch>
        </p:blipFill>
        <p:spPr bwMode="auto">
          <a:xfrm>
            <a:off x="4648200" y="1066800"/>
            <a:ext cx="838200" cy="568325"/>
          </a:xfrm>
          <a:prstGeom prst="rect">
            <a:avLst/>
          </a:prstGeom>
          <a:noFill/>
          <a:ln w="9525">
            <a:noFill/>
            <a:miter lim="800000"/>
            <a:headEnd/>
            <a:tailEnd/>
          </a:ln>
        </p:spPr>
      </p:pic>
      <p:pic>
        <p:nvPicPr>
          <p:cNvPr id="60421" name="Picture 5" descr="bluchek"/>
          <p:cNvPicPr>
            <a:picLocks noChangeAspect="1" noChangeArrowheads="1"/>
          </p:cNvPicPr>
          <p:nvPr/>
        </p:nvPicPr>
        <p:blipFill>
          <a:blip r:embed="rId6"/>
          <a:srcRect/>
          <a:stretch>
            <a:fillRect/>
          </a:stretch>
        </p:blipFill>
        <p:spPr bwMode="auto">
          <a:xfrm>
            <a:off x="4648200" y="4105275"/>
            <a:ext cx="822325" cy="822325"/>
          </a:xfrm>
          <a:prstGeom prst="rect">
            <a:avLst/>
          </a:prstGeom>
          <a:noFill/>
          <a:ln w="9525">
            <a:noFill/>
            <a:miter lim="800000"/>
            <a:headEnd/>
            <a:tailEnd/>
          </a:ln>
        </p:spPr>
      </p:pic>
      <p:pic>
        <p:nvPicPr>
          <p:cNvPr id="60422" name="Picture 6" descr="bolgan"/>
          <p:cNvPicPr>
            <a:picLocks noChangeAspect="1" noChangeArrowheads="1"/>
          </p:cNvPicPr>
          <p:nvPr/>
        </p:nvPicPr>
        <p:blipFill>
          <a:blip r:embed="rId7"/>
          <a:srcRect/>
          <a:stretch>
            <a:fillRect/>
          </a:stretch>
        </p:blipFill>
        <p:spPr bwMode="auto">
          <a:xfrm>
            <a:off x="5959475" y="3128963"/>
            <a:ext cx="731838" cy="731837"/>
          </a:xfrm>
          <a:prstGeom prst="rect">
            <a:avLst/>
          </a:prstGeom>
          <a:noFill/>
          <a:ln w="9525">
            <a:noFill/>
            <a:miter lim="800000"/>
            <a:headEnd/>
            <a:tailEnd/>
          </a:ln>
        </p:spPr>
      </p:pic>
      <p:pic>
        <p:nvPicPr>
          <p:cNvPr id="60423" name="Picture 7" descr="buttly"/>
          <p:cNvPicPr>
            <a:picLocks noChangeAspect="1" noChangeArrowheads="1"/>
          </p:cNvPicPr>
          <p:nvPr/>
        </p:nvPicPr>
        <p:blipFill>
          <a:blip r:embed="rId8"/>
          <a:srcRect/>
          <a:stretch>
            <a:fillRect/>
          </a:stretch>
        </p:blipFill>
        <p:spPr bwMode="auto">
          <a:xfrm>
            <a:off x="5943600" y="2032000"/>
            <a:ext cx="822325" cy="822325"/>
          </a:xfrm>
          <a:prstGeom prst="rect">
            <a:avLst/>
          </a:prstGeom>
          <a:noFill/>
          <a:ln w="9525">
            <a:noFill/>
            <a:miter lim="800000"/>
            <a:headEnd/>
            <a:tailEnd/>
          </a:ln>
        </p:spPr>
      </p:pic>
      <p:pic>
        <p:nvPicPr>
          <p:cNvPr id="60424" name="Picture 8" descr="chitey"/>
          <p:cNvPicPr>
            <a:picLocks noChangeAspect="1" noChangeArrowheads="1"/>
          </p:cNvPicPr>
          <p:nvPr/>
        </p:nvPicPr>
        <p:blipFill>
          <a:blip r:embed="rId9"/>
          <a:srcRect/>
          <a:stretch>
            <a:fillRect/>
          </a:stretch>
        </p:blipFill>
        <p:spPr bwMode="auto">
          <a:xfrm>
            <a:off x="3429000" y="3098800"/>
            <a:ext cx="731838" cy="731838"/>
          </a:xfrm>
          <a:prstGeom prst="rect">
            <a:avLst/>
          </a:prstGeom>
          <a:noFill/>
          <a:ln w="9525">
            <a:noFill/>
            <a:miter lim="800000"/>
            <a:headEnd/>
            <a:tailEnd/>
          </a:ln>
        </p:spPr>
      </p:pic>
      <p:pic>
        <p:nvPicPr>
          <p:cNvPr id="60425" name="Picture 9" descr="Cortlog"/>
          <p:cNvPicPr>
            <a:picLocks noChangeAspect="1" noChangeArrowheads="1"/>
          </p:cNvPicPr>
          <p:nvPr/>
        </p:nvPicPr>
        <p:blipFill>
          <a:blip r:embed="rId10"/>
          <a:srcRect/>
          <a:stretch>
            <a:fillRect/>
          </a:stretch>
        </p:blipFill>
        <p:spPr bwMode="auto">
          <a:xfrm>
            <a:off x="2163763" y="4195763"/>
            <a:ext cx="731837" cy="731837"/>
          </a:xfrm>
          <a:prstGeom prst="rect">
            <a:avLst/>
          </a:prstGeom>
          <a:noFill/>
          <a:ln w="9525">
            <a:noFill/>
            <a:miter lim="800000"/>
            <a:headEnd/>
            <a:tailEnd/>
          </a:ln>
        </p:spPr>
      </p:pic>
      <p:pic>
        <p:nvPicPr>
          <p:cNvPr id="60426" name="Picture 10" descr="danzo"/>
          <p:cNvPicPr>
            <a:picLocks noChangeAspect="1" noChangeArrowheads="1"/>
          </p:cNvPicPr>
          <p:nvPr/>
        </p:nvPicPr>
        <p:blipFill>
          <a:blip r:embed="rId11"/>
          <a:srcRect/>
          <a:stretch>
            <a:fillRect/>
          </a:stretch>
        </p:blipFill>
        <p:spPr bwMode="auto">
          <a:xfrm>
            <a:off x="868363" y="995363"/>
            <a:ext cx="731837" cy="731837"/>
          </a:xfrm>
          <a:prstGeom prst="rect">
            <a:avLst/>
          </a:prstGeom>
          <a:noFill/>
          <a:ln w="9525">
            <a:noFill/>
            <a:miter lim="800000"/>
            <a:headEnd/>
            <a:tailEnd/>
          </a:ln>
        </p:spPr>
      </p:pic>
      <p:pic>
        <p:nvPicPr>
          <p:cNvPr id="60427" name="Picture 11" descr="etrett"/>
          <p:cNvPicPr>
            <a:picLocks noChangeAspect="1" noChangeArrowheads="1"/>
          </p:cNvPicPr>
          <p:nvPr/>
        </p:nvPicPr>
        <p:blipFill>
          <a:blip r:embed="rId12"/>
          <a:srcRect/>
          <a:stretch>
            <a:fillRect/>
          </a:stretch>
        </p:blipFill>
        <p:spPr bwMode="auto">
          <a:xfrm>
            <a:off x="2073275" y="2047875"/>
            <a:ext cx="822325" cy="822325"/>
          </a:xfrm>
          <a:prstGeom prst="rect">
            <a:avLst/>
          </a:prstGeom>
          <a:noFill/>
          <a:ln w="9525">
            <a:noFill/>
            <a:miter lim="800000"/>
            <a:headEnd/>
            <a:tailEnd/>
          </a:ln>
        </p:spPr>
      </p:pic>
      <p:pic>
        <p:nvPicPr>
          <p:cNvPr id="60428" name="Picture 12" descr="Nelke"/>
          <p:cNvPicPr>
            <a:picLocks noChangeAspect="1" noChangeArrowheads="1"/>
          </p:cNvPicPr>
          <p:nvPr/>
        </p:nvPicPr>
        <p:blipFill>
          <a:blip r:embed="rId13"/>
          <a:srcRect t="10425"/>
          <a:stretch>
            <a:fillRect/>
          </a:stretch>
        </p:blipFill>
        <p:spPr bwMode="auto">
          <a:xfrm>
            <a:off x="2073275" y="990600"/>
            <a:ext cx="822325" cy="736600"/>
          </a:xfrm>
          <a:prstGeom prst="rect">
            <a:avLst/>
          </a:prstGeom>
          <a:noFill/>
          <a:ln w="9525">
            <a:noFill/>
            <a:miter lim="800000"/>
            <a:headEnd/>
            <a:tailEnd/>
          </a:ln>
        </p:spPr>
      </p:pic>
      <p:pic>
        <p:nvPicPr>
          <p:cNvPr id="60429" name="Picture 13" descr="flazap"/>
          <p:cNvPicPr>
            <a:picLocks noChangeAspect="1" noChangeArrowheads="1"/>
          </p:cNvPicPr>
          <p:nvPr/>
        </p:nvPicPr>
        <p:blipFill>
          <a:blip r:embed="rId14"/>
          <a:srcRect/>
          <a:stretch>
            <a:fillRect/>
          </a:stretch>
        </p:blipFill>
        <p:spPr bwMode="auto">
          <a:xfrm>
            <a:off x="7315200" y="4165600"/>
            <a:ext cx="822325" cy="822325"/>
          </a:xfrm>
          <a:prstGeom prst="rect">
            <a:avLst/>
          </a:prstGeom>
          <a:noFill/>
          <a:ln w="9525">
            <a:noFill/>
            <a:miter lim="800000"/>
            <a:headEnd/>
            <a:tailEnd/>
          </a:ln>
        </p:spPr>
      </p:pic>
      <p:pic>
        <p:nvPicPr>
          <p:cNvPr id="60430" name="Picture 14" descr="floogle"/>
          <p:cNvPicPr>
            <a:picLocks noChangeAspect="1" noChangeArrowheads="1"/>
          </p:cNvPicPr>
          <p:nvPr/>
        </p:nvPicPr>
        <p:blipFill>
          <a:blip r:embed="rId15"/>
          <a:srcRect t="10425" r="-1930" b="18533"/>
          <a:stretch>
            <a:fillRect/>
          </a:stretch>
        </p:blipFill>
        <p:spPr bwMode="auto">
          <a:xfrm>
            <a:off x="3352800" y="1066800"/>
            <a:ext cx="838200" cy="584200"/>
          </a:xfrm>
          <a:prstGeom prst="rect">
            <a:avLst/>
          </a:prstGeom>
          <a:noFill/>
          <a:ln w="9525">
            <a:noFill/>
            <a:miter lim="800000"/>
            <a:headEnd/>
            <a:tailEnd/>
          </a:ln>
        </p:spPr>
      </p:pic>
      <p:pic>
        <p:nvPicPr>
          <p:cNvPr id="60431" name="Picture 15" descr="flukium"/>
          <p:cNvPicPr>
            <a:picLocks noChangeAspect="1" noChangeArrowheads="1"/>
          </p:cNvPicPr>
          <p:nvPr/>
        </p:nvPicPr>
        <p:blipFill>
          <a:blip r:embed="rId16"/>
          <a:srcRect t="19691"/>
          <a:stretch>
            <a:fillRect/>
          </a:stretch>
        </p:blipFill>
        <p:spPr bwMode="auto">
          <a:xfrm>
            <a:off x="7239000" y="1066800"/>
            <a:ext cx="822325" cy="660400"/>
          </a:xfrm>
          <a:prstGeom prst="rect">
            <a:avLst/>
          </a:prstGeom>
          <a:noFill/>
          <a:ln w="9525">
            <a:noFill/>
            <a:miter lim="800000"/>
            <a:headEnd/>
            <a:tailEnd/>
          </a:ln>
        </p:spPr>
      </p:pic>
      <p:pic>
        <p:nvPicPr>
          <p:cNvPr id="60432" name="Picture 16" descr="fluliket"/>
          <p:cNvPicPr>
            <a:picLocks noChangeAspect="1" noChangeArrowheads="1"/>
          </p:cNvPicPr>
          <p:nvPr/>
        </p:nvPicPr>
        <p:blipFill>
          <a:blip r:embed="rId17"/>
          <a:srcRect/>
          <a:stretch>
            <a:fillRect/>
          </a:stretch>
        </p:blipFill>
        <p:spPr bwMode="auto">
          <a:xfrm>
            <a:off x="838200" y="4195763"/>
            <a:ext cx="731838" cy="731837"/>
          </a:xfrm>
          <a:prstGeom prst="rect">
            <a:avLst/>
          </a:prstGeom>
          <a:noFill/>
          <a:ln w="9525">
            <a:noFill/>
            <a:miter lim="800000"/>
            <a:headEnd/>
            <a:tailEnd/>
          </a:ln>
        </p:spPr>
      </p:pic>
      <p:pic>
        <p:nvPicPr>
          <p:cNvPr id="60433" name="Picture 17" descr="grampent"/>
          <p:cNvPicPr>
            <a:picLocks noChangeAspect="1" noChangeArrowheads="1"/>
          </p:cNvPicPr>
          <p:nvPr/>
        </p:nvPicPr>
        <p:blipFill>
          <a:blip r:embed="rId18"/>
          <a:srcRect/>
          <a:stretch>
            <a:fillRect/>
          </a:stretch>
        </p:blipFill>
        <p:spPr bwMode="auto">
          <a:xfrm>
            <a:off x="4648200" y="2047875"/>
            <a:ext cx="822325" cy="822325"/>
          </a:xfrm>
          <a:prstGeom prst="rect">
            <a:avLst/>
          </a:prstGeom>
          <a:noFill/>
          <a:ln w="9525">
            <a:noFill/>
            <a:miter lim="800000"/>
            <a:headEnd/>
            <a:tailEnd/>
          </a:ln>
        </p:spPr>
      </p:pic>
      <p:pic>
        <p:nvPicPr>
          <p:cNvPr id="60434" name="Picture 18" descr="hydron"/>
          <p:cNvPicPr>
            <a:picLocks noChangeAspect="1" noChangeArrowheads="1"/>
          </p:cNvPicPr>
          <p:nvPr/>
        </p:nvPicPr>
        <p:blipFill>
          <a:blip r:embed="rId19"/>
          <a:srcRect/>
          <a:stretch>
            <a:fillRect/>
          </a:stretch>
        </p:blipFill>
        <p:spPr bwMode="auto">
          <a:xfrm>
            <a:off x="7315200" y="3038475"/>
            <a:ext cx="822325" cy="822325"/>
          </a:xfrm>
          <a:prstGeom prst="rect">
            <a:avLst/>
          </a:prstGeom>
          <a:noFill/>
          <a:ln w="9525">
            <a:noFill/>
            <a:miter lim="800000"/>
            <a:headEnd/>
            <a:tailEnd/>
          </a:ln>
        </p:spPr>
      </p:pic>
      <p:pic>
        <p:nvPicPr>
          <p:cNvPr id="60435" name="Picture 19" descr="incylder"/>
          <p:cNvPicPr>
            <a:picLocks noChangeAspect="1" noChangeArrowheads="1"/>
          </p:cNvPicPr>
          <p:nvPr/>
        </p:nvPicPr>
        <p:blipFill>
          <a:blip r:embed="rId20"/>
          <a:srcRect b="9267"/>
          <a:stretch>
            <a:fillRect/>
          </a:stretch>
        </p:blipFill>
        <p:spPr bwMode="auto">
          <a:xfrm>
            <a:off x="2057400" y="3114675"/>
            <a:ext cx="822325" cy="746125"/>
          </a:xfrm>
          <a:prstGeom prst="rect">
            <a:avLst/>
          </a:prstGeom>
          <a:noFill/>
          <a:ln w="9525">
            <a:noFill/>
            <a:miter lim="800000"/>
            <a:headEnd/>
            <a:tailEnd/>
          </a:ln>
        </p:spPr>
      </p:pic>
      <p:pic>
        <p:nvPicPr>
          <p:cNvPr id="60436" name="Picture 20" descr="inta"/>
          <p:cNvPicPr>
            <a:picLocks noChangeAspect="1" noChangeArrowheads="1"/>
          </p:cNvPicPr>
          <p:nvPr/>
        </p:nvPicPr>
        <p:blipFill>
          <a:blip r:embed="rId21"/>
          <a:srcRect/>
          <a:stretch>
            <a:fillRect/>
          </a:stretch>
        </p:blipFill>
        <p:spPr bwMode="auto">
          <a:xfrm>
            <a:off x="3352800" y="4105275"/>
            <a:ext cx="822325" cy="822325"/>
          </a:xfrm>
          <a:prstGeom prst="rect">
            <a:avLst/>
          </a:prstGeom>
          <a:noFill/>
          <a:ln w="9525">
            <a:noFill/>
            <a:miter lim="800000"/>
            <a:headEnd/>
            <a:tailEnd/>
          </a:ln>
        </p:spPr>
      </p:pic>
      <p:pic>
        <p:nvPicPr>
          <p:cNvPr id="60437" name="Picture 21" descr="Jovethun"/>
          <p:cNvPicPr>
            <a:picLocks noChangeAspect="1" noChangeArrowheads="1"/>
          </p:cNvPicPr>
          <p:nvPr/>
        </p:nvPicPr>
        <p:blipFill>
          <a:blip r:embed="rId22"/>
          <a:srcRect/>
          <a:stretch>
            <a:fillRect/>
          </a:stretch>
        </p:blipFill>
        <p:spPr bwMode="auto">
          <a:xfrm>
            <a:off x="7315200" y="2047875"/>
            <a:ext cx="822325" cy="822325"/>
          </a:xfrm>
          <a:prstGeom prst="rect">
            <a:avLst/>
          </a:prstGeom>
          <a:noFill/>
          <a:ln w="9525">
            <a:noFill/>
            <a:miter lim="800000"/>
            <a:headEnd/>
            <a:tailEnd/>
          </a:ln>
        </p:spPr>
      </p:pic>
      <p:pic>
        <p:nvPicPr>
          <p:cNvPr id="60438" name="Picture 22" descr="molget"/>
          <p:cNvPicPr>
            <a:picLocks noChangeAspect="1" noChangeArrowheads="1"/>
          </p:cNvPicPr>
          <p:nvPr/>
        </p:nvPicPr>
        <p:blipFill>
          <a:blip r:embed="rId23"/>
          <a:srcRect/>
          <a:stretch>
            <a:fillRect/>
          </a:stretch>
        </p:blipFill>
        <p:spPr bwMode="auto">
          <a:xfrm>
            <a:off x="5959475" y="4165600"/>
            <a:ext cx="822325" cy="822325"/>
          </a:xfrm>
          <a:prstGeom prst="rect">
            <a:avLst/>
          </a:prstGeom>
          <a:noFill/>
          <a:ln w="9525">
            <a:noFill/>
            <a:miter lim="800000"/>
            <a:headEnd/>
            <a:tailEnd/>
          </a:ln>
        </p:spPr>
      </p:pic>
      <p:pic>
        <p:nvPicPr>
          <p:cNvPr id="60439" name="Picture 23" descr="pright"/>
          <p:cNvPicPr>
            <a:picLocks noChangeAspect="1" noChangeArrowheads="1"/>
          </p:cNvPicPr>
          <p:nvPr/>
        </p:nvPicPr>
        <p:blipFill>
          <a:blip r:embed="rId24"/>
          <a:srcRect/>
          <a:stretch>
            <a:fillRect/>
          </a:stretch>
        </p:blipFill>
        <p:spPr bwMode="auto">
          <a:xfrm>
            <a:off x="3444875" y="2032000"/>
            <a:ext cx="822325" cy="822325"/>
          </a:xfrm>
          <a:prstGeom prst="rect">
            <a:avLst/>
          </a:prstGeom>
          <a:noFill/>
          <a:ln w="9525">
            <a:noFill/>
            <a:miter lim="800000"/>
            <a:headEnd/>
            <a:tailEnd/>
          </a:ln>
        </p:spPr>
      </p:pic>
      <p:pic>
        <p:nvPicPr>
          <p:cNvPr id="60440" name="Picture 24" descr="rovzer"/>
          <p:cNvPicPr>
            <a:picLocks noChangeAspect="1" noChangeArrowheads="1"/>
          </p:cNvPicPr>
          <p:nvPr/>
        </p:nvPicPr>
        <p:blipFill>
          <a:blip r:embed="rId25"/>
          <a:srcRect/>
          <a:stretch>
            <a:fillRect/>
          </a:stretch>
        </p:blipFill>
        <p:spPr bwMode="auto">
          <a:xfrm>
            <a:off x="838200" y="2062163"/>
            <a:ext cx="731838" cy="731837"/>
          </a:xfrm>
          <a:prstGeom prst="rect">
            <a:avLst/>
          </a:prstGeom>
          <a:noFill/>
          <a:ln w="9525">
            <a:noFill/>
            <a:miter lim="800000"/>
            <a:headEnd/>
            <a:tailEnd/>
          </a:ln>
        </p:spPr>
      </p:pic>
      <p:pic>
        <p:nvPicPr>
          <p:cNvPr id="60441" name="Picture 25" descr="stoggy"/>
          <p:cNvPicPr>
            <a:picLocks noChangeAspect="1" noChangeArrowheads="1"/>
          </p:cNvPicPr>
          <p:nvPr/>
        </p:nvPicPr>
        <p:blipFill>
          <a:blip r:embed="rId26"/>
          <a:srcRect/>
          <a:stretch>
            <a:fillRect/>
          </a:stretch>
        </p:blipFill>
        <p:spPr bwMode="auto">
          <a:xfrm>
            <a:off x="854075" y="3038475"/>
            <a:ext cx="822325" cy="822325"/>
          </a:xfrm>
          <a:prstGeom prst="rect">
            <a:avLst/>
          </a:prstGeom>
          <a:noFill/>
          <a:ln w="9525">
            <a:noFill/>
            <a:miter lim="800000"/>
            <a:headEnd/>
            <a:tailEnd/>
          </a:ln>
        </p:spPr>
      </p:pic>
      <p:sp>
        <p:nvSpPr>
          <p:cNvPr id="995354" name="Rectangle 26"/>
          <p:cNvSpPr>
            <a:spLocks noGrp="1" noChangeArrowheads="1"/>
          </p:cNvSpPr>
          <p:nvPr>
            <p:ph type="title"/>
          </p:nvPr>
        </p:nvSpPr>
        <p:spPr>
          <a:xfrm>
            <a:off x="685800" y="0"/>
            <a:ext cx="7772400" cy="914400"/>
          </a:xfrm>
        </p:spPr>
        <p:txBody>
          <a:bodyPr/>
          <a:lstStyle/>
          <a:p>
            <a:pPr eaLnBrk="1" hangingPunct="1">
              <a:defRPr/>
            </a:pPr>
            <a:r>
              <a:rPr lang="en-US"/>
              <a:t>Wu &amp; Keysar </a:t>
            </a:r>
            <a:r>
              <a:rPr lang="en-US" sz="2000"/>
              <a:t>2007, </a:t>
            </a:r>
            <a:r>
              <a:rPr lang="en-US" sz="2000" i="1"/>
              <a:t>Cognitive Science</a:t>
            </a:r>
            <a:endParaRPr lang="en-US" sz="2000"/>
          </a:p>
        </p:txBody>
      </p:sp>
      <p:graphicFrame>
        <p:nvGraphicFramePr>
          <p:cNvPr id="995355" name="Group 27"/>
          <p:cNvGraphicFramePr>
            <a:graphicFrameLocks noGrp="1"/>
          </p:cNvGraphicFramePr>
          <p:nvPr/>
        </p:nvGraphicFramePr>
        <p:xfrm>
          <a:off x="533400" y="889000"/>
          <a:ext cx="7772400" cy="5359400"/>
        </p:xfrm>
        <a:graphic>
          <a:graphicData uri="http://schemas.openxmlformats.org/drawingml/2006/table">
            <a:tbl>
              <a:tblPr/>
              <a:tblGrid>
                <a:gridCol w="1341438"/>
                <a:gridCol w="1249362"/>
                <a:gridCol w="1295400"/>
                <a:gridCol w="1295400"/>
                <a:gridCol w="1295400"/>
                <a:gridCol w="1295400"/>
              </a:tblGrid>
              <a:tr h="1371600">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danzo</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nelke</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floogle</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banpar</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abypit</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flukium</a:t>
                      </a:r>
                    </a:p>
                  </a:txBody>
                  <a:tcPr horzOverflow="overflow">
                    <a:lnL>
                      <a:noFill/>
                    </a:lnL>
                    <a:lnR cap="flat">
                      <a:noFill/>
                    </a:lnR>
                    <a:lnT cap="flat">
                      <a:noFill/>
                    </a:lnT>
                    <a:lnB>
                      <a:noFill/>
                    </a:lnB>
                    <a:lnTlToBr>
                      <a:noFill/>
                    </a:lnTlToBr>
                    <a:lnBlToTr>
                      <a:noFill/>
                    </a:lnBlToTr>
                    <a:noFill/>
                  </a:tcPr>
                </a:tc>
              </a:tr>
              <a:tr h="1447800">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rovzer</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etrett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pright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grampent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buttly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jovethun</a:t>
                      </a:r>
                    </a:p>
                  </a:txBody>
                  <a:tcPr horzOverflow="overflow">
                    <a:lnL>
                      <a:noFill/>
                    </a:lnL>
                    <a:lnR cap="flat">
                      <a:noFill/>
                    </a:lnR>
                    <a:lnT>
                      <a:noFill/>
                    </a:lnT>
                    <a:lnB>
                      <a:noFill/>
                    </a:lnB>
                    <a:lnTlToBr>
                      <a:noFill/>
                    </a:lnTlToBr>
                    <a:lnBlToTr>
                      <a:noFill/>
                    </a:lnBlToTr>
                    <a:noFill/>
                  </a:tcPr>
                </a:tc>
              </a:tr>
              <a:tr h="1219200">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stoggy</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inclyder</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chitney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archow</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bolgan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hydron</a:t>
                      </a:r>
                    </a:p>
                  </a:txBody>
                  <a:tcPr horzOverflow="overflow">
                    <a:lnL>
                      <a:noFill/>
                    </a:lnL>
                    <a:lnR cap="flat">
                      <a:noFill/>
                    </a:lnR>
                    <a:lnT>
                      <a:noFill/>
                    </a:lnT>
                    <a:lnB>
                      <a:noFill/>
                    </a:lnB>
                    <a:lnTlToBr>
                      <a:noFill/>
                    </a:lnTlToBr>
                    <a:lnBlToTr>
                      <a:noFill/>
                    </a:lnBlToTr>
                    <a:noFill/>
                  </a:tcPr>
                </a:tc>
              </a:tr>
              <a:tr h="1320800">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fluliket</a:t>
                      </a: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cortlog</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inta</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bluchek</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molget</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flazap</a:t>
                      </a:r>
                    </a:p>
                  </a:txBody>
                  <a:tcPr horzOverflow="overflow">
                    <a:lnL>
                      <a:noFill/>
                    </a:lnL>
                    <a:lnR cap="flat">
                      <a:noFill/>
                    </a:lnR>
                    <a:ln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2466" name="Picture 2" descr="abypit"/>
          <p:cNvPicPr>
            <a:picLocks noChangeAspect="1" noChangeArrowheads="1"/>
          </p:cNvPicPr>
          <p:nvPr/>
        </p:nvPicPr>
        <p:blipFill>
          <a:blip r:embed="rId3"/>
          <a:srcRect/>
          <a:stretch>
            <a:fillRect/>
          </a:stretch>
        </p:blipFill>
        <p:spPr bwMode="auto">
          <a:xfrm>
            <a:off x="6629400" y="1300163"/>
            <a:ext cx="731838" cy="731837"/>
          </a:xfrm>
          <a:prstGeom prst="rect">
            <a:avLst/>
          </a:prstGeom>
          <a:noFill/>
          <a:ln w="9525">
            <a:noFill/>
            <a:miter lim="800000"/>
            <a:headEnd/>
            <a:tailEnd/>
          </a:ln>
        </p:spPr>
      </p:pic>
      <p:pic>
        <p:nvPicPr>
          <p:cNvPr id="62467" name="Picture 3" descr="archow"/>
          <p:cNvPicPr>
            <a:picLocks noChangeAspect="1" noChangeArrowheads="1"/>
          </p:cNvPicPr>
          <p:nvPr/>
        </p:nvPicPr>
        <p:blipFill>
          <a:blip r:embed="rId4"/>
          <a:srcRect r="-3860" b="7336"/>
          <a:stretch>
            <a:fillRect/>
          </a:stretch>
        </p:blipFill>
        <p:spPr bwMode="auto">
          <a:xfrm>
            <a:off x="5318125" y="3403600"/>
            <a:ext cx="854075" cy="762000"/>
          </a:xfrm>
          <a:prstGeom prst="rect">
            <a:avLst/>
          </a:prstGeom>
          <a:noFill/>
          <a:ln w="9525">
            <a:noFill/>
            <a:miter lim="800000"/>
            <a:headEnd/>
            <a:tailEnd/>
          </a:ln>
        </p:spPr>
      </p:pic>
      <p:pic>
        <p:nvPicPr>
          <p:cNvPr id="62468" name="Picture 4" descr="banpar"/>
          <p:cNvPicPr>
            <a:picLocks noChangeAspect="1" noChangeArrowheads="1"/>
          </p:cNvPicPr>
          <p:nvPr/>
        </p:nvPicPr>
        <p:blipFill>
          <a:blip r:embed="rId5"/>
          <a:srcRect t="12355" r="-1930" b="18533"/>
          <a:stretch>
            <a:fillRect/>
          </a:stretch>
        </p:blipFill>
        <p:spPr bwMode="auto">
          <a:xfrm>
            <a:off x="5257800" y="1371600"/>
            <a:ext cx="838200" cy="568325"/>
          </a:xfrm>
          <a:prstGeom prst="rect">
            <a:avLst/>
          </a:prstGeom>
          <a:noFill/>
          <a:ln w="9525">
            <a:noFill/>
            <a:miter lim="800000"/>
            <a:headEnd/>
            <a:tailEnd/>
          </a:ln>
        </p:spPr>
      </p:pic>
      <p:pic>
        <p:nvPicPr>
          <p:cNvPr id="62469" name="Picture 5" descr="bluchek"/>
          <p:cNvPicPr>
            <a:picLocks noChangeAspect="1" noChangeArrowheads="1"/>
          </p:cNvPicPr>
          <p:nvPr/>
        </p:nvPicPr>
        <p:blipFill>
          <a:blip r:embed="rId6"/>
          <a:srcRect/>
          <a:stretch>
            <a:fillRect/>
          </a:stretch>
        </p:blipFill>
        <p:spPr bwMode="auto">
          <a:xfrm>
            <a:off x="5257800" y="4410075"/>
            <a:ext cx="822325" cy="822325"/>
          </a:xfrm>
          <a:prstGeom prst="rect">
            <a:avLst/>
          </a:prstGeom>
          <a:noFill/>
          <a:ln w="9525">
            <a:noFill/>
            <a:miter lim="800000"/>
            <a:headEnd/>
            <a:tailEnd/>
          </a:ln>
        </p:spPr>
      </p:pic>
      <p:pic>
        <p:nvPicPr>
          <p:cNvPr id="62470" name="Picture 6" descr="bolgan"/>
          <p:cNvPicPr>
            <a:picLocks noChangeAspect="1" noChangeArrowheads="1"/>
          </p:cNvPicPr>
          <p:nvPr/>
        </p:nvPicPr>
        <p:blipFill>
          <a:blip r:embed="rId7"/>
          <a:srcRect/>
          <a:stretch>
            <a:fillRect/>
          </a:stretch>
        </p:blipFill>
        <p:spPr bwMode="auto">
          <a:xfrm>
            <a:off x="6569075" y="3433763"/>
            <a:ext cx="731838" cy="731837"/>
          </a:xfrm>
          <a:prstGeom prst="rect">
            <a:avLst/>
          </a:prstGeom>
          <a:noFill/>
          <a:ln w="9525">
            <a:noFill/>
            <a:miter lim="800000"/>
            <a:headEnd/>
            <a:tailEnd/>
          </a:ln>
        </p:spPr>
      </p:pic>
      <p:pic>
        <p:nvPicPr>
          <p:cNvPr id="62471" name="Picture 7" descr="buttly"/>
          <p:cNvPicPr>
            <a:picLocks noChangeAspect="1" noChangeArrowheads="1"/>
          </p:cNvPicPr>
          <p:nvPr/>
        </p:nvPicPr>
        <p:blipFill>
          <a:blip r:embed="rId8"/>
          <a:srcRect/>
          <a:stretch>
            <a:fillRect/>
          </a:stretch>
        </p:blipFill>
        <p:spPr bwMode="auto">
          <a:xfrm>
            <a:off x="6553200" y="2336800"/>
            <a:ext cx="822325" cy="822325"/>
          </a:xfrm>
          <a:prstGeom prst="rect">
            <a:avLst/>
          </a:prstGeom>
          <a:noFill/>
          <a:ln w="9525">
            <a:noFill/>
            <a:miter lim="800000"/>
            <a:headEnd/>
            <a:tailEnd/>
          </a:ln>
        </p:spPr>
      </p:pic>
      <p:pic>
        <p:nvPicPr>
          <p:cNvPr id="62472" name="Picture 8" descr="chitey"/>
          <p:cNvPicPr>
            <a:picLocks noChangeAspect="1" noChangeArrowheads="1"/>
          </p:cNvPicPr>
          <p:nvPr/>
        </p:nvPicPr>
        <p:blipFill>
          <a:blip r:embed="rId9"/>
          <a:srcRect/>
          <a:stretch>
            <a:fillRect/>
          </a:stretch>
        </p:blipFill>
        <p:spPr bwMode="auto">
          <a:xfrm>
            <a:off x="4038600" y="3403600"/>
            <a:ext cx="731838" cy="731838"/>
          </a:xfrm>
          <a:prstGeom prst="rect">
            <a:avLst/>
          </a:prstGeom>
          <a:noFill/>
          <a:ln w="9525">
            <a:noFill/>
            <a:miter lim="800000"/>
            <a:headEnd/>
            <a:tailEnd/>
          </a:ln>
        </p:spPr>
      </p:pic>
      <p:pic>
        <p:nvPicPr>
          <p:cNvPr id="62473" name="Picture 9" descr="Cortlog"/>
          <p:cNvPicPr>
            <a:picLocks noChangeAspect="1" noChangeArrowheads="1"/>
          </p:cNvPicPr>
          <p:nvPr/>
        </p:nvPicPr>
        <p:blipFill>
          <a:blip r:embed="rId10"/>
          <a:srcRect/>
          <a:stretch>
            <a:fillRect/>
          </a:stretch>
        </p:blipFill>
        <p:spPr bwMode="auto">
          <a:xfrm>
            <a:off x="2773363" y="4500563"/>
            <a:ext cx="731837" cy="731837"/>
          </a:xfrm>
          <a:prstGeom prst="rect">
            <a:avLst/>
          </a:prstGeom>
          <a:noFill/>
          <a:ln w="9525">
            <a:noFill/>
            <a:miter lim="800000"/>
            <a:headEnd/>
            <a:tailEnd/>
          </a:ln>
        </p:spPr>
      </p:pic>
      <p:pic>
        <p:nvPicPr>
          <p:cNvPr id="62474" name="Picture 10" descr="danzo"/>
          <p:cNvPicPr>
            <a:picLocks noChangeAspect="1" noChangeArrowheads="1"/>
          </p:cNvPicPr>
          <p:nvPr/>
        </p:nvPicPr>
        <p:blipFill>
          <a:blip r:embed="rId11"/>
          <a:srcRect/>
          <a:stretch>
            <a:fillRect/>
          </a:stretch>
        </p:blipFill>
        <p:spPr bwMode="auto">
          <a:xfrm>
            <a:off x="1477963" y="1300163"/>
            <a:ext cx="731837" cy="731837"/>
          </a:xfrm>
          <a:prstGeom prst="rect">
            <a:avLst/>
          </a:prstGeom>
          <a:noFill/>
          <a:ln w="9525">
            <a:noFill/>
            <a:miter lim="800000"/>
            <a:headEnd/>
            <a:tailEnd/>
          </a:ln>
        </p:spPr>
      </p:pic>
      <p:pic>
        <p:nvPicPr>
          <p:cNvPr id="62475" name="Picture 11" descr="etrett"/>
          <p:cNvPicPr>
            <a:picLocks noChangeAspect="1" noChangeArrowheads="1"/>
          </p:cNvPicPr>
          <p:nvPr/>
        </p:nvPicPr>
        <p:blipFill>
          <a:blip r:embed="rId12"/>
          <a:srcRect/>
          <a:stretch>
            <a:fillRect/>
          </a:stretch>
        </p:blipFill>
        <p:spPr bwMode="auto">
          <a:xfrm>
            <a:off x="2682875" y="2352675"/>
            <a:ext cx="822325" cy="822325"/>
          </a:xfrm>
          <a:prstGeom prst="rect">
            <a:avLst/>
          </a:prstGeom>
          <a:noFill/>
          <a:ln w="9525">
            <a:noFill/>
            <a:miter lim="800000"/>
            <a:headEnd/>
            <a:tailEnd/>
          </a:ln>
        </p:spPr>
      </p:pic>
      <p:pic>
        <p:nvPicPr>
          <p:cNvPr id="62476" name="Picture 12" descr="Nelke"/>
          <p:cNvPicPr>
            <a:picLocks noChangeAspect="1" noChangeArrowheads="1"/>
          </p:cNvPicPr>
          <p:nvPr/>
        </p:nvPicPr>
        <p:blipFill>
          <a:blip r:embed="rId13"/>
          <a:srcRect t="10425"/>
          <a:stretch>
            <a:fillRect/>
          </a:stretch>
        </p:blipFill>
        <p:spPr bwMode="auto">
          <a:xfrm>
            <a:off x="2682875" y="1295400"/>
            <a:ext cx="822325" cy="736600"/>
          </a:xfrm>
          <a:prstGeom prst="rect">
            <a:avLst/>
          </a:prstGeom>
          <a:noFill/>
          <a:ln w="9525">
            <a:noFill/>
            <a:miter lim="800000"/>
            <a:headEnd/>
            <a:tailEnd/>
          </a:ln>
        </p:spPr>
      </p:pic>
      <p:pic>
        <p:nvPicPr>
          <p:cNvPr id="62477" name="Picture 13" descr="flazap"/>
          <p:cNvPicPr>
            <a:picLocks noChangeAspect="1" noChangeArrowheads="1"/>
          </p:cNvPicPr>
          <p:nvPr/>
        </p:nvPicPr>
        <p:blipFill>
          <a:blip r:embed="rId14"/>
          <a:srcRect/>
          <a:stretch>
            <a:fillRect/>
          </a:stretch>
        </p:blipFill>
        <p:spPr bwMode="auto">
          <a:xfrm>
            <a:off x="7924800" y="4470400"/>
            <a:ext cx="822325" cy="822325"/>
          </a:xfrm>
          <a:prstGeom prst="rect">
            <a:avLst/>
          </a:prstGeom>
          <a:noFill/>
          <a:ln w="9525">
            <a:noFill/>
            <a:miter lim="800000"/>
            <a:headEnd/>
            <a:tailEnd/>
          </a:ln>
        </p:spPr>
      </p:pic>
      <p:pic>
        <p:nvPicPr>
          <p:cNvPr id="62478" name="Picture 14" descr="floogle"/>
          <p:cNvPicPr>
            <a:picLocks noChangeAspect="1" noChangeArrowheads="1"/>
          </p:cNvPicPr>
          <p:nvPr/>
        </p:nvPicPr>
        <p:blipFill>
          <a:blip r:embed="rId15"/>
          <a:srcRect t="10425" r="-1930" b="18533"/>
          <a:stretch>
            <a:fillRect/>
          </a:stretch>
        </p:blipFill>
        <p:spPr bwMode="auto">
          <a:xfrm>
            <a:off x="3962400" y="1371600"/>
            <a:ext cx="838200" cy="584200"/>
          </a:xfrm>
          <a:prstGeom prst="rect">
            <a:avLst/>
          </a:prstGeom>
          <a:noFill/>
          <a:ln w="9525">
            <a:noFill/>
            <a:miter lim="800000"/>
            <a:headEnd/>
            <a:tailEnd/>
          </a:ln>
        </p:spPr>
      </p:pic>
      <p:pic>
        <p:nvPicPr>
          <p:cNvPr id="62479" name="Picture 15" descr="flukium"/>
          <p:cNvPicPr>
            <a:picLocks noChangeAspect="1" noChangeArrowheads="1"/>
          </p:cNvPicPr>
          <p:nvPr/>
        </p:nvPicPr>
        <p:blipFill>
          <a:blip r:embed="rId16"/>
          <a:srcRect t="10425"/>
          <a:stretch>
            <a:fillRect/>
          </a:stretch>
        </p:blipFill>
        <p:spPr bwMode="auto">
          <a:xfrm>
            <a:off x="7848600" y="1295400"/>
            <a:ext cx="822325" cy="736600"/>
          </a:xfrm>
          <a:prstGeom prst="rect">
            <a:avLst/>
          </a:prstGeom>
          <a:noFill/>
          <a:ln w="9525">
            <a:noFill/>
            <a:miter lim="800000"/>
            <a:headEnd/>
            <a:tailEnd/>
          </a:ln>
        </p:spPr>
      </p:pic>
      <p:pic>
        <p:nvPicPr>
          <p:cNvPr id="62480" name="Picture 16" descr="fluliket"/>
          <p:cNvPicPr>
            <a:picLocks noChangeAspect="1" noChangeArrowheads="1"/>
          </p:cNvPicPr>
          <p:nvPr/>
        </p:nvPicPr>
        <p:blipFill>
          <a:blip r:embed="rId17"/>
          <a:srcRect/>
          <a:stretch>
            <a:fillRect/>
          </a:stretch>
        </p:blipFill>
        <p:spPr bwMode="auto">
          <a:xfrm>
            <a:off x="1447800" y="4500563"/>
            <a:ext cx="731838" cy="731837"/>
          </a:xfrm>
          <a:prstGeom prst="rect">
            <a:avLst/>
          </a:prstGeom>
          <a:noFill/>
          <a:ln w="9525">
            <a:noFill/>
            <a:miter lim="800000"/>
            <a:headEnd/>
            <a:tailEnd/>
          </a:ln>
        </p:spPr>
      </p:pic>
      <p:pic>
        <p:nvPicPr>
          <p:cNvPr id="62481" name="Picture 17" descr="grampent"/>
          <p:cNvPicPr>
            <a:picLocks noChangeAspect="1" noChangeArrowheads="1"/>
          </p:cNvPicPr>
          <p:nvPr/>
        </p:nvPicPr>
        <p:blipFill>
          <a:blip r:embed="rId18"/>
          <a:srcRect/>
          <a:stretch>
            <a:fillRect/>
          </a:stretch>
        </p:blipFill>
        <p:spPr bwMode="auto">
          <a:xfrm>
            <a:off x="5257800" y="2352675"/>
            <a:ext cx="822325" cy="822325"/>
          </a:xfrm>
          <a:prstGeom prst="rect">
            <a:avLst/>
          </a:prstGeom>
          <a:noFill/>
          <a:ln w="9525">
            <a:noFill/>
            <a:miter lim="800000"/>
            <a:headEnd/>
            <a:tailEnd/>
          </a:ln>
        </p:spPr>
      </p:pic>
      <p:pic>
        <p:nvPicPr>
          <p:cNvPr id="62482" name="Picture 18" descr="hydron"/>
          <p:cNvPicPr>
            <a:picLocks noChangeAspect="1" noChangeArrowheads="1"/>
          </p:cNvPicPr>
          <p:nvPr/>
        </p:nvPicPr>
        <p:blipFill>
          <a:blip r:embed="rId19"/>
          <a:srcRect/>
          <a:stretch>
            <a:fillRect/>
          </a:stretch>
        </p:blipFill>
        <p:spPr bwMode="auto">
          <a:xfrm>
            <a:off x="7924800" y="3343275"/>
            <a:ext cx="822325" cy="822325"/>
          </a:xfrm>
          <a:prstGeom prst="rect">
            <a:avLst/>
          </a:prstGeom>
          <a:noFill/>
          <a:ln w="9525">
            <a:noFill/>
            <a:miter lim="800000"/>
            <a:headEnd/>
            <a:tailEnd/>
          </a:ln>
        </p:spPr>
      </p:pic>
      <p:pic>
        <p:nvPicPr>
          <p:cNvPr id="62483" name="Picture 19" descr="incylder"/>
          <p:cNvPicPr>
            <a:picLocks noChangeAspect="1" noChangeArrowheads="1"/>
          </p:cNvPicPr>
          <p:nvPr/>
        </p:nvPicPr>
        <p:blipFill>
          <a:blip r:embed="rId20"/>
          <a:srcRect b="9267"/>
          <a:stretch>
            <a:fillRect/>
          </a:stretch>
        </p:blipFill>
        <p:spPr bwMode="auto">
          <a:xfrm>
            <a:off x="2667000" y="3419475"/>
            <a:ext cx="822325" cy="746125"/>
          </a:xfrm>
          <a:prstGeom prst="rect">
            <a:avLst/>
          </a:prstGeom>
          <a:noFill/>
          <a:ln w="9525">
            <a:noFill/>
            <a:miter lim="800000"/>
            <a:headEnd/>
            <a:tailEnd/>
          </a:ln>
        </p:spPr>
      </p:pic>
      <p:pic>
        <p:nvPicPr>
          <p:cNvPr id="62484" name="Picture 20" descr="inta"/>
          <p:cNvPicPr>
            <a:picLocks noChangeAspect="1" noChangeArrowheads="1"/>
          </p:cNvPicPr>
          <p:nvPr/>
        </p:nvPicPr>
        <p:blipFill>
          <a:blip r:embed="rId21"/>
          <a:srcRect/>
          <a:stretch>
            <a:fillRect/>
          </a:stretch>
        </p:blipFill>
        <p:spPr bwMode="auto">
          <a:xfrm>
            <a:off x="3962400" y="4410075"/>
            <a:ext cx="822325" cy="822325"/>
          </a:xfrm>
          <a:prstGeom prst="rect">
            <a:avLst/>
          </a:prstGeom>
          <a:noFill/>
          <a:ln w="9525">
            <a:noFill/>
            <a:miter lim="800000"/>
            <a:headEnd/>
            <a:tailEnd/>
          </a:ln>
        </p:spPr>
      </p:pic>
      <p:pic>
        <p:nvPicPr>
          <p:cNvPr id="62485" name="Picture 21" descr="Jovethun"/>
          <p:cNvPicPr>
            <a:picLocks noChangeAspect="1" noChangeArrowheads="1"/>
          </p:cNvPicPr>
          <p:nvPr/>
        </p:nvPicPr>
        <p:blipFill>
          <a:blip r:embed="rId22"/>
          <a:srcRect/>
          <a:stretch>
            <a:fillRect/>
          </a:stretch>
        </p:blipFill>
        <p:spPr bwMode="auto">
          <a:xfrm>
            <a:off x="7924800" y="2352675"/>
            <a:ext cx="822325" cy="822325"/>
          </a:xfrm>
          <a:prstGeom prst="rect">
            <a:avLst/>
          </a:prstGeom>
          <a:noFill/>
          <a:ln w="9525">
            <a:noFill/>
            <a:miter lim="800000"/>
            <a:headEnd/>
            <a:tailEnd/>
          </a:ln>
        </p:spPr>
      </p:pic>
      <p:pic>
        <p:nvPicPr>
          <p:cNvPr id="62486" name="Picture 22" descr="molget"/>
          <p:cNvPicPr>
            <a:picLocks noChangeAspect="1" noChangeArrowheads="1"/>
          </p:cNvPicPr>
          <p:nvPr/>
        </p:nvPicPr>
        <p:blipFill>
          <a:blip r:embed="rId23"/>
          <a:srcRect/>
          <a:stretch>
            <a:fillRect/>
          </a:stretch>
        </p:blipFill>
        <p:spPr bwMode="auto">
          <a:xfrm>
            <a:off x="6569075" y="4470400"/>
            <a:ext cx="822325" cy="822325"/>
          </a:xfrm>
          <a:prstGeom prst="rect">
            <a:avLst/>
          </a:prstGeom>
          <a:noFill/>
          <a:ln w="9525">
            <a:noFill/>
            <a:miter lim="800000"/>
            <a:headEnd/>
            <a:tailEnd/>
          </a:ln>
        </p:spPr>
      </p:pic>
      <p:pic>
        <p:nvPicPr>
          <p:cNvPr id="62487" name="Picture 23" descr="pright"/>
          <p:cNvPicPr>
            <a:picLocks noChangeAspect="1" noChangeArrowheads="1"/>
          </p:cNvPicPr>
          <p:nvPr/>
        </p:nvPicPr>
        <p:blipFill>
          <a:blip r:embed="rId24"/>
          <a:srcRect/>
          <a:stretch>
            <a:fillRect/>
          </a:stretch>
        </p:blipFill>
        <p:spPr bwMode="auto">
          <a:xfrm>
            <a:off x="4054475" y="2336800"/>
            <a:ext cx="822325" cy="822325"/>
          </a:xfrm>
          <a:prstGeom prst="rect">
            <a:avLst/>
          </a:prstGeom>
          <a:noFill/>
          <a:ln w="9525">
            <a:noFill/>
            <a:miter lim="800000"/>
            <a:headEnd/>
            <a:tailEnd/>
          </a:ln>
        </p:spPr>
      </p:pic>
      <p:pic>
        <p:nvPicPr>
          <p:cNvPr id="62488" name="Picture 24" descr="rovzer"/>
          <p:cNvPicPr>
            <a:picLocks noChangeAspect="1" noChangeArrowheads="1"/>
          </p:cNvPicPr>
          <p:nvPr/>
        </p:nvPicPr>
        <p:blipFill>
          <a:blip r:embed="rId25"/>
          <a:srcRect/>
          <a:stretch>
            <a:fillRect/>
          </a:stretch>
        </p:blipFill>
        <p:spPr bwMode="auto">
          <a:xfrm>
            <a:off x="1447800" y="2366963"/>
            <a:ext cx="731838" cy="731837"/>
          </a:xfrm>
          <a:prstGeom prst="rect">
            <a:avLst/>
          </a:prstGeom>
          <a:noFill/>
          <a:ln w="9525">
            <a:noFill/>
            <a:miter lim="800000"/>
            <a:headEnd/>
            <a:tailEnd/>
          </a:ln>
        </p:spPr>
      </p:pic>
      <p:pic>
        <p:nvPicPr>
          <p:cNvPr id="62489" name="Picture 25" descr="stoggy"/>
          <p:cNvPicPr>
            <a:picLocks noChangeAspect="1" noChangeArrowheads="1"/>
          </p:cNvPicPr>
          <p:nvPr/>
        </p:nvPicPr>
        <p:blipFill>
          <a:blip r:embed="rId26"/>
          <a:srcRect/>
          <a:stretch>
            <a:fillRect/>
          </a:stretch>
        </p:blipFill>
        <p:spPr bwMode="auto">
          <a:xfrm>
            <a:off x="1463675" y="3343275"/>
            <a:ext cx="822325" cy="822325"/>
          </a:xfrm>
          <a:prstGeom prst="rect">
            <a:avLst/>
          </a:prstGeom>
          <a:noFill/>
          <a:ln w="9525">
            <a:noFill/>
            <a:miter lim="800000"/>
            <a:headEnd/>
            <a:tailEnd/>
          </a:ln>
        </p:spPr>
      </p:pic>
      <p:graphicFrame>
        <p:nvGraphicFramePr>
          <p:cNvPr id="997402" name="Group 26"/>
          <p:cNvGraphicFramePr>
            <a:graphicFrameLocks noGrp="1"/>
          </p:cNvGraphicFramePr>
          <p:nvPr/>
        </p:nvGraphicFramePr>
        <p:xfrm>
          <a:off x="1143000" y="1193800"/>
          <a:ext cx="7772400" cy="5359400"/>
        </p:xfrm>
        <a:graphic>
          <a:graphicData uri="http://schemas.openxmlformats.org/drawingml/2006/table">
            <a:tbl>
              <a:tblPr/>
              <a:tblGrid>
                <a:gridCol w="1341438"/>
                <a:gridCol w="1249362"/>
                <a:gridCol w="1295400"/>
                <a:gridCol w="1295400"/>
                <a:gridCol w="1295400"/>
                <a:gridCol w="1295400"/>
              </a:tblGrid>
              <a:tr h="1371600">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danzo</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nelke</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floogle</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banpar</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abypit</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flukium</a:t>
                      </a:r>
                    </a:p>
                  </a:txBody>
                  <a:tcPr horzOverflow="overflow">
                    <a:lnL>
                      <a:noFill/>
                    </a:lnL>
                    <a:lnR cap="flat">
                      <a:noFill/>
                    </a:lnR>
                    <a:lnT cap="flat">
                      <a:noFill/>
                    </a:lnT>
                    <a:lnB>
                      <a:noFill/>
                    </a:lnB>
                    <a:lnTlToBr>
                      <a:noFill/>
                    </a:lnTlToBr>
                    <a:lnBlToTr>
                      <a:noFill/>
                    </a:lnBlToTr>
                    <a:noFill/>
                  </a:tcPr>
                </a:tc>
              </a:tr>
              <a:tr h="1447800">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rovzer</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etrett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pright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grampent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buttly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jovethun</a:t>
                      </a:r>
                    </a:p>
                  </a:txBody>
                  <a:tcPr horzOverflow="overflow">
                    <a:lnL>
                      <a:noFill/>
                    </a:lnL>
                    <a:lnR cap="flat">
                      <a:noFill/>
                    </a:lnR>
                    <a:lnT>
                      <a:noFill/>
                    </a:lnT>
                    <a:lnB>
                      <a:noFill/>
                    </a:lnB>
                    <a:lnTlToBr>
                      <a:noFill/>
                    </a:lnTlToBr>
                    <a:lnBlToTr>
                      <a:noFill/>
                    </a:lnBlToTr>
                    <a:noFill/>
                  </a:tcPr>
                </a:tc>
              </a:tr>
              <a:tr h="1219200">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stoggy</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inclyder</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chitney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archow</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bolgan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hydron</a:t>
                      </a:r>
                    </a:p>
                  </a:txBody>
                  <a:tcPr horzOverflow="overflow">
                    <a:lnL>
                      <a:noFill/>
                    </a:lnL>
                    <a:lnR cap="flat">
                      <a:noFill/>
                    </a:lnR>
                    <a:lnT>
                      <a:noFill/>
                    </a:lnT>
                    <a:lnB>
                      <a:noFill/>
                    </a:lnB>
                    <a:lnTlToBr>
                      <a:noFill/>
                    </a:lnTlToBr>
                    <a:lnBlToTr>
                      <a:noFill/>
                    </a:lnBlToTr>
                    <a:noFill/>
                  </a:tcPr>
                </a:tc>
              </a:tr>
              <a:tr h="1320800">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fluliket</a:t>
                      </a: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cortlog</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inta</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bluchek</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molget</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flazap</a:t>
                      </a:r>
                    </a:p>
                  </a:txBody>
                  <a:tcPr horzOverflow="overflow">
                    <a:lnL>
                      <a:noFill/>
                    </a:lnL>
                    <a:lnR cap="flat">
                      <a:noFill/>
                    </a:lnR>
                    <a:lnT>
                      <a:noFill/>
                    </a:lnT>
                    <a:lnB cap="flat">
                      <a:noFill/>
                    </a:lnB>
                    <a:lnTlToBr>
                      <a:noFill/>
                    </a:lnTlToBr>
                    <a:lnBlToTr>
                      <a:noFill/>
                    </a:lnBlToTr>
                    <a:noFill/>
                  </a:tcPr>
                </a:tc>
              </a:tr>
            </a:tbl>
          </a:graphicData>
        </a:graphic>
      </p:graphicFrame>
      <p:sp>
        <p:nvSpPr>
          <p:cNvPr id="997447" name="Rectangle 71"/>
          <p:cNvSpPr>
            <a:spLocks noChangeArrowheads="1"/>
          </p:cNvSpPr>
          <p:nvPr/>
        </p:nvSpPr>
        <p:spPr bwMode="auto">
          <a:xfrm>
            <a:off x="0" y="1295400"/>
            <a:ext cx="8839200" cy="3200400"/>
          </a:xfrm>
          <a:prstGeom prst="rect">
            <a:avLst/>
          </a:prstGeom>
          <a:solidFill>
            <a:srgbClr val="339966">
              <a:alpha val="20000"/>
            </a:srgbClr>
          </a:solidFill>
          <a:ln w="12700">
            <a:noFill/>
            <a:miter lim="800000"/>
            <a:headEnd/>
            <a:tailEnd/>
          </a:ln>
        </p:spPr>
        <p:txBody>
          <a:bodyPr wrap="none" anchor="ctr">
            <a:prstTxWarp prst="textNoShape">
              <a:avLst/>
            </a:prstTxWarp>
          </a:bodyPr>
          <a:lstStyle/>
          <a:p>
            <a:pPr>
              <a:defRPr/>
            </a:pPr>
            <a:endParaRPr lang="en-US">
              <a:effectLst>
                <a:outerShdw blurRad="38100" dist="38100" dir="2700000" algn="tl">
                  <a:srgbClr val="000000">
                    <a:alpha val="43137"/>
                  </a:srgbClr>
                </a:outerShdw>
              </a:effectLst>
            </a:endParaRPr>
          </a:p>
        </p:txBody>
      </p:sp>
      <p:sp>
        <p:nvSpPr>
          <p:cNvPr id="62516" name="Text Box 72"/>
          <p:cNvSpPr txBox="1">
            <a:spLocks noChangeArrowheads="1"/>
          </p:cNvSpPr>
          <p:nvPr/>
        </p:nvSpPr>
        <p:spPr bwMode="auto">
          <a:xfrm>
            <a:off x="76200" y="4495800"/>
            <a:ext cx="1447800" cy="1006475"/>
          </a:xfrm>
          <a:prstGeom prst="rect">
            <a:avLst/>
          </a:prstGeom>
          <a:noFill/>
          <a:ln w="9525">
            <a:noFill/>
            <a:miter lim="800000"/>
            <a:headEnd/>
            <a:tailEnd/>
          </a:ln>
        </p:spPr>
        <p:txBody>
          <a:bodyPr>
            <a:prstTxWarp prst="textNoShape">
              <a:avLst/>
            </a:prstTxWarp>
            <a:spAutoFit/>
          </a:bodyPr>
          <a:lstStyle/>
          <a:p>
            <a:pPr>
              <a:spcBef>
                <a:spcPct val="50000"/>
              </a:spcBef>
            </a:pPr>
            <a:r>
              <a:rPr lang="en-US" sz="2000" b="0">
                <a:latin typeface="Arial" charset="0"/>
              </a:rPr>
              <a:t>speaker</a:t>
            </a:r>
            <a:br>
              <a:rPr lang="en-US" sz="2000" b="0">
                <a:latin typeface="Arial" charset="0"/>
              </a:rPr>
            </a:br>
            <a:r>
              <a:rPr lang="en-US" sz="2000" b="0">
                <a:latin typeface="Arial" charset="0"/>
              </a:rPr>
              <a:t>only:</a:t>
            </a:r>
            <a:br>
              <a:rPr lang="en-US" sz="2000" b="0">
                <a:latin typeface="Arial" charset="0"/>
              </a:rPr>
            </a:br>
            <a:r>
              <a:rPr lang="en-US" sz="2000" i="1">
                <a:latin typeface="Arial" charset="0"/>
              </a:rPr>
              <a:t>privileged</a:t>
            </a:r>
          </a:p>
        </p:txBody>
      </p:sp>
      <p:sp>
        <p:nvSpPr>
          <p:cNvPr id="62517" name="Text Box 73"/>
          <p:cNvSpPr txBox="1">
            <a:spLocks noChangeArrowheads="1"/>
          </p:cNvSpPr>
          <p:nvPr/>
        </p:nvSpPr>
        <p:spPr bwMode="auto">
          <a:xfrm>
            <a:off x="76200" y="1295400"/>
            <a:ext cx="1447800" cy="1006475"/>
          </a:xfrm>
          <a:prstGeom prst="rect">
            <a:avLst/>
          </a:prstGeom>
          <a:noFill/>
          <a:ln w="9525">
            <a:noFill/>
            <a:miter lim="800000"/>
            <a:headEnd/>
            <a:tailEnd/>
          </a:ln>
        </p:spPr>
        <p:txBody>
          <a:bodyPr>
            <a:prstTxWarp prst="textNoShape">
              <a:avLst/>
            </a:prstTxWarp>
            <a:spAutoFit/>
          </a:bodyPr>
          <a:lstStyle/>
          <a:p>
            <a:pPr>
              <a:spcBef>
                <a:spcPct val="50000"/>
              </a:spcBef>
            </a:pPr>
            <a:r>
              <a:rPr lang="en-US" sz="2000" b="0">
                <a:latin typeface="Arial" charset="0"/>
              </a:rPr>
              <a:t>learned</a:t>
            </a:r>
            <a:br>
              <a:rPr lang="en-US" sz="2000" b="0">
                <a:latin typeface="Arial" charset="0"/>
              </a:rPr>
            </a:br>
            <a:r>
              <a:rPr lang="en-US" sz="2000" b="0">
                <a:latin typeface="Arial" charset="0"/>
              </a:rPr>
              <a:t>together:</a:t>
            </a:r>
            <a:r>
              <a:rPr lang="en-US" sz="2000">
                <a:latin typeface="Arial" charset="0"/>
              </a:rPr>
              <a:t/>
            </a:r>
            <a:br>
              <a:rPr lang="en-US" sz="2000">
                <a:latin typeface="Arial" charset="0"/>
              </a:rPr>
            </a:br>
            <a:r>
              <a:rPr lang="en-US" sz="2000" i="1">
                <a:latin typeface="Arial" charset="0"/>
              </a:rPr>
              <a:t>shared</a:t>
            </a:r>
          </a:p>
        </p:txBody>
      </p:sp>
      <p:sp>
        <p:nvSpPr>
          <p:cNvPr id="997450" name="Rectangle 74"/>
          <p:cNvSpPr>
            <a:spLocks noChangeArrowheads="1"/>
          </p:cNvSpPr>
          <p:nvPr/>
        </p:nvSpPr>
        <p:spPr bwMode="auto">
          <a:xfrm>
            <a:off x="0" y="4495800"/>
            <a:ext cx="8839200" cy="990600"/>
          </a:xfrm>
          <a:prstGeom prst="rect">
            <a:avLst/>
          </a:prstGeom>
          <a:solidFill>
            <a:srgbClr val="FF00FF">
              <a:alpha val="20000"/>
            </a:srgbClr>
          </a:solidFill>
          <a:ln w="12700">
            <a:noFill/>
            <a:miter lim="800000"/>
            <a:headEnd/>
            <a:tailEnd/>
          </a:ln>
        </p:spPr>
        <p:txBody>
          <a:bodyPr wrap="none" anchor="ctr">
            <a:prstTxWarp prst="textNoShape">
              <a:avLst/>
            </a:prstTxWarp>
          </a:bodyPr>
          <a:lstStyle/>
          <a:p>
            <a:pPr>
              <a:defRPr/>
            </a:pPr>
            <a:endParaRPr lang="en-US">
              <a:effectLst>
                <a:outerShdw blurRad="38100" dist="38100" dir="2700000" algn="tl">
                  <a:srgbClr val="000000">
                    <a:alpha val="43137"/>
                  </a:srgbClr>
                </a:outerShdw>
              </a:effectLst>
            </a:endParaRPr>
          </a:p>
        </p:txBody>
      </p:sp>
      <p:sp>
        <p:nvSpPr>
          <p:cNvPr id="997451" name="Rectangle 75"/>
          <p:cNvSpPr>
            <a:spLocks noGrp="1" noChangeArrowheads="1"/>
          </p:cNvSpPr>
          <p:nvPr>
            <p:ph type="title"/>
          </p:nvPr>
        </p:nvSpPr>
        <p:spPr>
          <a:xfrm>
            <a:off x="685800" y="0"/>
            <a:ext cx="7772400" cy="1143000"/>
          </a:xfrm>
        </p:spPr>
        <p:txBody>
          <a:bodyPr/>
          <a:lstStyle/>
          <a:p>
            <a:pPr eaLnBrk="1" hangingPunct="1">
              <a:defRPr/>
            </a:pPr>
            <a:r>
              <a:rPr lang="en-US" sz="3600"/>
              <a:t>Wu &amp; Keysar: Training-High Overlap</a:t>
            </a: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4514" name="Picture 2" descr="abypit"/>
          <p:cNvPicPr>
            <a:picLocks noChangeAspect="1" noChangeArrowheads="1"/>
          </p:cNvPicPr>
          <p:nvPr/>
        </p:nvPicPr>
        <p:blipFill>
          <a:blip r:embed="rId3"/>
          <a:srcRect/>
          <a:stretch>
            <a:fillRect/>
          </a:stretch>
        </p:blipFill>
        <p:spPr bwMode="auto">
          <a:xfrm>
            <a:off x="6629400" y="1300163"/>
            <a:ext cx="731838" cy="731837"/>
          </a:xfrm>
          <a:prstGeom prst="rect">
            <a:avLst/>
          </a:prstGeom>
          <a:noFill/>
          <a:ln w="9525">
            <a:noFill/>
            <a:miter lim="800000"/>
            <a:headEnd/>
            <a:tailEnd/>
          </a:ln>
        </p:spPr>
      </p:pic>
      <p:pic>
        <p:nvPicPr>
          <p:cNvPr id="64515" name="Picture 3" descr="archow"/>
          <p:cNvPicPr>
            <a:picLocks noChangeAspect="1" noChangeArrowheads="1"/>
          </p:cNvPicPr>
          <p:nvPr/>
        </p:nvPicPr>
        <p:blipFill>
          <a:blip r:embed="rId4"/>
          <a:srcRect r="-3860" b="7336"/>
          <a:stretch>
            <a:fillRect/>
          </a:stretch>
        </p:blipFill>
        <p:spPr bwMode="auto">
          <a:xfrm>
            <a:off x="5318125" y="3403600"/>
            <a:ext cx="854075" cy="762000"/>
          </a:xfrm>
          <a:prstGeom prst="rect">
            <a:avLst/>
          </a:prstGeom>
          <a:noFill/>
          <a:ln w="9525">
            <a:noFill/>
            <a:miter lim="800000"/>
            <a:headEnd/>
            <a:tailEnd/>
          </a:ln>
        </p:spPr>
      </p:pic>
      <p:pic>
        <p:nvPicPr>
          <p:cNvPr id="64516" name="Picture 4" descr="banpar"/>
          <p:cNvPicPr>
            <a:picLocks noChangeAspect="1" noChangeArrowheads="1"/>
          </p:cNvPicPr>
          <p:nvPr/>
        </p:nvPicPr>
        <p:blipFill>
          <a:blip r:embed="rId5"/>
          <a:srcRect t="12355" r="-1930" b="18533"/>
          <a:stretch>
            <a:fillRect/>
          </a:stretch>
        </p:blipFill>
        <p:spPr bwMode="auto">
          <a:xfrm>
            <a:off x="5257800" y="1371600"/>
            <a:ext cx="838200" cy="568325"/>
          </a:xfrm>
          <a:prstGeom prst="rect">
            <a:avLst/>
          </a:prstGeom>
          <a:noFill/>
          <a:ln w="9525">
            <a:noFill/>
            <a:miter lim="800000"/>
            <a:headEnd/>
            <a:tailEnd/>
          </a:ln>
        </p:spPr>
      </p:pic>
      <p:pic>
        <p:nvPicPr>
          <p:cNvPr id="64517" name="Picture 5" descr="bluchek"/>
          <p:cNvPicPr>
            <a:picLocks noChangeAspect="1" noChangeArrowheads="1"/>
          </p:cNvPicPr>
          <p:nvPr/>
        </p:nvPicPr>
        <p:blipFill>
          <a:blip r:embed="rId6"/>
          <a:srcRect/>
          <a:stretch>
            <a:fillRect/>
          </a:stretch>
        </p:blipFill>
        <p:spPr bwMode="auto">
          <a:xfrm>
            <a:off x="5257800" y="4410075"/>
            <a:ext cx="822325" cy="822325"/>
          </a:xfrm>
          <a:prstGeom prst="rect">
            <a:avLst/>
          </a:prstGeom>
          <a:noFill/>
          <a:ln w="9525">
            <a:noFill/>
            <a:miter lim="800000"/>
            <a:headEnd/>
            <a:tailEnd/>
          </a:ln>
        </p:spPr>
      </p:pic>
      <p:pic>
        <p:nvPicPr>
          <p:cNvPr id="64518" name="Picture 6" descr="bolgan"/>
          <p:cNvPicPr>
            <a:picLocks noChangeAspect="1" noChangeArrowheads="1"/>
          </p:cNvPicPr>
          <p:nvPr/>
        </p:nvPicPr>
        <p:blipFill>
          <a:blip r:embed="rId7"/>
          <a:srcRect/>
          <a:stretch>
            <a:fillRect/>
          </a:stretch>
        </p:blipFill>
        <p:spPr bwMode="auto">
          <a:xfrm>
            <a:off x="6569075" y="3433763"/>
            <a:ext cx="731838" cy="731837"/>
          </a:xfrm>
          <a:prstGeom prst="rect">
            <a:avLst/>
          </a:prstGeom>
          <a:noFill/>
          <a:ln w="9525">
            <a:noFill/>
            <a:miter lim="800000"/>
            <a:headEnd/>
            <a:tailEnd/>
          </a:ln>
        </p:spPr>
      </p:pic>
      <p:pic>
        <p:nvPicPr>
          <p:cNvPr id="64519" name="Picture 7" descr="buttly"/>
          <p:cNvPicPr>
            <a:picLocks noChangeAspect="1" noChangeArrowheads="1"/>
          </p:cNvPicPr>
          <p:nvPr/>
        </p:nvPicPr>
        <p:blipFill>
          <a:blip r:embed="rId8"/>
          <a:srcRect/>
          <a:stretch>
            <a:fillRect/>
          </a:stretch>
        </p:blipFill>
        <p:spPr bwMode="auto">
          <a:xfrm>
            <a:off x="6553200" y="2336800"/>
            <a:ext cx="822325" cy="822325"/>
          </a:xfrm>
          <a:prstGeom prst="rect">
            <a:avLst/>
          </a:prstGeom>
          <a:noFill/>
          <a:ln w="9525">
            <a:noFill/>
            <a:miter lim="800000"/>
            <a:headEnd/>
            <a:tailEnd/>
          </a:ln>
        </p:spPr>
      </p:pic>
      <p:pic>
        <p:nvPicPr>
          <p:cNvPr id="64520" name="Picture 8" descr="chitey"/>
          <p:cNvPicPr>
            <a:picLocks noChangeAspect="1" noChangeArrowheads="1"/>
          </p:cNvPicPr>
          <p:nvPr/>
        </p:nvPicPr>
        <p:blipFill>
          <a:blip r:embed="rId9"/>
          <a:srcRect/>
          <a:stretch>
            <a:fillRect/>
          </a:stretch>
        </p:blipFill>
        <p:spPr bwMode="auto">
          <a:xfrm>
            <a:off x="4038600" y="3403600"/>
            <a:ext cx="731838" cy="731838"/>
          </a:xfrm>
          <a:prstGeom prst="rect">
            <a:avLst/>
          </a:prstGeom>
          <a:noFill/>
          <a:ln w="9525">
            <a:noFill/>
            <a:miter lim="800000"/>
            <a:headEnd/>
            <a:tailEnd/>
          </a:ln>
        </p:spPr>
      </p:pic>
      <p:pic>
        <p:nvPicPr>
          <p:cNvPr id="64521" name="Picture 9" descr="Cortlog"/>
          <p:cNvPicPr>
            <a:picLocks noChangeAspect="1" noChangeArrowheads="1"/>
          </p:cNvPicPr>
          <p:nvPr/>
        </p:nvPicPr>
        <p:blipFill>
          <a:blip r:embed="rId10"/>
          <a:srcRect/>
          <a:stretch>
            <a:fillRect/>
          </a:stretch>
        </p:blipFill>
        <p:spPr bwMode="auto">
          <a:xfrm>
            <a:off x="2773363" y="4500563"/>
            <a:ext cx="731837" cy="731837"/>
          </a:xfrm>
          <a:prstGeom prst="rect">
            <a:avLst/>
          </a:prstGeom>
          <a:noFill/>
          <a:ln w="9525">
            <a:noFill/>
            <a:miter lim="800000"/>
            <a:headEnd/>
            <a:tailEnd/>
          </a:ln>
        </p:spPr>
      </p:pic>
      <p:pic>
        <p:nvPicPr>
          <p:cNvPr id="64522" name="Picture 10" descr="danzo"/>
          <p:cNvPicPr>
            <a:picLocks noChangeAspect="1" noChangeArrowheads="1"/>
          </p:cNvPicPr>
          <p:nvPr/>
        </p:nvPicPr>
        <p:blipFill>
          <a:blip r:embed="rId11"/>
          <a:srcRect/>
          <a:stretch>
            <a:fillRect/>
          </a:stretch>
        </p:blipFill>
        <p:spPr bwMode="auto">
          <a:xfrm>
            <a:off x="1477963" y="1300163"/>
            <a:ext cx="731837" cy="731837"/>
          </a:xfrm>
          <a:prstGeom prst="rect">
            <a:avLst/>
          </a:prstGeom>
          <a:noFill/>
          <a:ln w="9525">
            <a:noFill/>
            <a:miter lim="800000"/>
            <a:headEnd/>
            <a:tailEnd/>
          </a:ln>
        </p:spPr>
      </p:pic>
      <p:pic>
        <p:nvPicPr>
          <p:cNvPr id="64523" name="Picture 11" descr="etrett"/>
          <p:cNvPicPr>
            <a:picLocks noChangeAspect="1" noChangeArrowheads="1"/>
          </p:cNvPicPr>
          <p:nvPr/>
        </p:nvPicPr>
        <p:blipFill>
          <a:blip r:embed="rId12"/>
          <a:srcRect/>
          <a:stretch>
            <a:fillRect/>
          </a:stretch>
        </p:blipFill>
        <p:spPr bwMode="auto">
          <a:xfrm>
            <a:off x="2682875" y="2352675"/>
            <a:ext cx="822325" cy="822325"/>
          </a:xfrm>
          <a:prstGeom prst="rect">
            <a:avLst/>
          </a:prstGeom>
          <a:noFill/>
          <a:ln w="9525">
            <a:noFill/>
            <a:miter lim="800000"/>
            <a:headEnd/>
            <a:tailEnd/>
          </a:ln>
        </p:spPr>
      </p:pic>
      <p:pic>
        <p:nvPicPr>
          <p:cNvPr id="64524" name="Picture 12" descr="Nelke"/>
          <p:cNvPicPr>
            <a:picLocks noChangeAspect="1" noChangeArrowheads="1"/>
          </p:cNvPicPr>
          <p:nvPr/>
        </p:nvPicPr>
        <p:blipFill>
          <a:blip r:embed="rId13"/>
          <a:srcRect t="10425"/>
          <a:stretch>
            <a:fillRect/>
          </a:stretch>
        </p:blipFill>
        <p:spPr bwMode="auto">
          <a:xfrm>
            <a:off x="2682875" y="1295400"/>
            <a:ext cx="822325" cy="736600"/>
          </a:xfrm>
          <a:prstGeom prst="rect">
            <a:avLst/>
          </a:prstGeom>
          <a:noFill/>
          <a:ln w="9525">
            <a:noFill/>
            <a:miter lim="800000"/>
            <a:headEnd/>
            <a:tailEnd/>
          </a:ln>
        </p:spPr>
      </p:pic>
      <p:pic>
        <p:nvPicPr>
          <p:cNvPr id="64525" name="Picture 13" descr="flazap"/>
          <p:cNvPicPr>
            <a:picLocks noChangeAspect="1" noChangeArrowheads="1"/>
          </p:cNvPicPr>
          <p:nvPr/>
        </p:nvPicPr>
        <p:blipFill>
          <a:blip r:embed="rId14"/>
          <a:srcRect/>
          <a:stretch>
            <a:fillRect/>
          </a:stretch>
        </p:blipFill>
        <p:spPr bwMode="auto">
          <a:xfrm>
            <a:off x="7924800" y="4470400"/>
            <a:ext cx="822325" cy="822325"/>
          </a:xfrm>
          <a:prstGeom prst="rect">
            <a:avLst/>
          </a:prstGeom>
          <a:noFill/>
          <a:ln w="9525">
            <a:noFill/>
            <a:miter lim="800000"/>
            <a:headEnd/>
            <a:tailEnd/>
          </a:ln>
        </p:spPr>
      </p:pic>
      <p:pic>
        <p:nvPicPr>
          <p:cNvPr id="64526" name="Picture 14" descr="floogle"/>
          <p:cNvPicPr>
            <a:picLocks noChangeAspect="1" noChangeArrowheads="1"/>
          </p:cNvPicPr>
          <p:nvPr/>
        </p:nvPicPr>
        <p:blipFill>
          <a:blip r:embed="rId15"/>
          <a:srcRect t="10425" r="-1930" b="18533"/>
          <a:stretch>
            <a:fillRect/>
          </a:stretch>
        </p:blipFill>
        <p:spPr bwMode="auto">
          <a:xfrm>
            <a:off x="3962400" y="1371600"/>
            <a:ext cx="838200" cy="584200"/>
          </a:xfrm>
          <a:prstGeom prst="rect">
            <a:avLst/>
          </a:prstGeom>
          <a:noFill/>
          <a:ln w="9525">
            <a:noFill/>
            <a:miter lim="800000"/>
            <a:headEnd/>
            <a:tailEnd/>
          </a:ln>
        </p:spPr>
      </p:pic>
      <p:pic>
        <p:nvPicPr>
          <p:cNvPr id="64527" name="Picture 15" descr="flukium"/>
          <p:cNvPicPr>
            <a:picLocks noChangeAspect="1" noChangeArrowheads="1"/>
          </p:cNvPicPr>
          <p:nvPr/>
        </p:nvPicPr>
        <p:blipFill>
          <a:blip r:embed="rId16"/>
          <a:srcRect t="10425"/>
          <a:stretch>
            <a:fillRect/>
          </a:stretch>
        </p:blipFill>
        <p:spPr bwMode="auto">
          <a:xfrm>
            <a:off x="7848600" y="1295400"/>
            <a:ext cx="822325" cy="736600"/>
          </a:xfrm>
          <a:prstGeom prst="rect">
            <a:avLst/>
          </a:prstGeom>
          <a:noFill/>
          <a:ln w="9525">
            <a:noFill/>
            <a:miter lim="800000"/>
            <a:headEnd/>
            <a:tailEnd/>
          </a:ln>
        </p:spPr>
      </p:pic>
      <p:pic>
        <p:nvPicPr>
          <p:cNvPr id="64528" name="Picture 16" descr="fluliket"/>
          <p:cNvPicPr>
            <a:picLocks noChangeAspect="1" noChangeArrowheads="1"/>
          </p:cNvPicPr>
          <p:nvPr/>
        </p:nvPicPr>
        <p:blipFill>
          <a:blip r:embed="rId17"/>
          <a:srcRect/>
          <a:stretch>
            <a:fillRect/>
          </a:stretch>
        </p:blipFill>
        <p:spPr bwMode="auto">
          <a:xfrm>
            <a:off x="1447800" y="4500563"/>
            <a:ext cx="731838" cy="731837"/>
          </a:xfrm>
          <a:prstGeom prst="rect">
            <a:avLst/>
          </a:prstGeom>
          <a:noFill/>
          <a:ln w="9525">
            <a:noFill/>
            <a:miter lim="800000"/>
            <a:headEnd/>
            <a:tailEnd/>
          </a:ln>
        </p:spPr>
      </p:pic>
      <p:pic>
        <p:nvPicPr>
          <p:cNvPr id="64529" name="Picture 17" descr="grampent"/>
          <p:cNvPicPr>
            <a:picLocks noChangeAspect="1" noChangeArrowheads="1"/>
          </p:cNvPicPr>
          <p:nvPr/>
        </p:nvPicPr>
        <p:blipFill>
          <a:blip r:embed="rId18"/>
          <a:srcRect/>
          <a:stretch>
            <a:fillRect/>
          </a:stretch>
        </p:blipFill>
        <p:spPr bwMode="auto">
          <a:xfrm>
            <a:off x="5257800" y="2352675"/>
            <a:ext cx="822325" cy="822325"/>
          </a:xfrm>
          <a:prstGeom prst="rect">
            <a:avLst/>
          </a:prstGeom>
          <a:noFill/>
          <a:ln w="9525">
            <a:noFill/>
            <a:miter lim="800000"/>
            <a:headEnd/>
            <a:tailEnd/>
          </a:ln>
        </p:spPr>
      </p:pic>
      <p:pic>
        <p:nvPicPr>
          <p:cNvPr id="64530" name="Picture 18" descr="hydron"/>
          <p:cNvPicPr>
            <a:picLocks noChangeAspect="1" noChangeArrowheads="1"/>
          </p:cNvPicPr>
          <p:nvPr/>
        </p:nvPicPr>
        <p:blipFill>
          <a:blip r:embed="rId19"/>
          <a:srcRect/>
          <a:stretch>
            <a:fillRect/>
          </a:stretch>
        </p:blipFill>
        <p:spPr bwMode="auto">
          <a:xfrm>
            <a:off x="7924800" y="3343275"/>
            <a:ext cx="822325" cy="822325"/>
          </a:xfrm>
          <a:prstGeom prst="rect">
            <a:avLst/>
          </a:prstGeom>
          <a:noFill/>
          <a:ln w="9525">
            <a:noFill/>
            <a:miter lim="800000"/>
            <a:headEnd/>
            <a:tailEnd/>
          </a:ln>
        </p:spPr>
      </p:pic>
      <p:pic>
        <p:nvPicPr>
          <p:cNvPr id="64531" name="Picture 19" descr="incylder"/>
          <p:cNvPicPr>
            <a:picLocks noChangeAspect="1" noChangeArrowheads="1"/>
          </p:cNvPicPr>
          <p:nvPr/>
        </p:nvPicPr>
        <p:blipFill>
          <a:blip r:embed="rId20"/>
          <a:srcRect b="9267"/>
          <a:stretch>
            <a:fillRect/>
          </a:stretch>
        </p:blipFill>
        <p:spPr bwMode="auto">
          <a:xfrm>
            <a:off x="2667000" y="3419475"/>
            <a:ext cx="822325" cy="746125"/>
          </a:xfrm>
          <a:prstGeom prst="rect">
            <a:avLst/>
          </a:prstGeom>
          <a:noFill/>
          <a:ln w="9525">
            <a:noFill/>
            <a:miter lim="800000"/>
            <a:headEnd/>
            <a:tailEnd/>
          </a:ln>
        </p:spPr>
      </p:pic>
      <p:pic>
        <p:nvPicPr>
          <p:cNvPr id="64532" name="Picture 20" descr="inta"/>
          <p:cNvPicPr>
            <a:picLocks noChangeAspect="1" noChangeArrowheads="1"/>
          </p:cNvPicPr>
          <p:nvPr/>
        </p:nvPicPr>
        <p:blipFill>
          <a:blip r:embed="rId21"/>
          <a:srcRect/>
          <a:stretch>
            <a:fillRect/>
          </a:stretch>
        </p:blipFill>
        <p:spPr bwMode="auto">
          <a:xfrm>
            <a:off x="3962400" y="4410075"/>
            <a:ext cx="822325" cy="822325"/>
          </a:xfrm>
          <a:prstGeom prst="rect">
            <a:avLst/>
          </a:prstGeom>
          <a:noFill/>
          <a:ln w="9525">
            <a:noFill/>
            <a:miter lim="800000"/>
            <a:headEnd/>
            <a:tailEnd/>
          </a:ln>
        </p:spPr>
      </p:pic>
      <p:pic>
        <p:nvPicPr>
          <p:cNvPr id="64533" name="Picture 21" descr="Jovethun"/>
          <p:cNvPicPr>
            <a:picLocks noChangeAspect="1" noChangeArrowheads="1"/>
          </p:cNvPicPr>
          <p:nvPr/>
        </p:nvPicPr>
        <p:blipFill>
          <a:blip r:embed="rId22"/>
          <a:srcRect/>
          <a:stretch>
            <a:fillRect/>
          </a:stretch>
        </p:blipFill>
        <p:spPr bwMode="auto">
          <a:xfrm>
            <a:off x="7924800" y="2352675"/>
            <a:ext cx="822325" cy="822325"/>
          </a:xfrm>
          <a:prstGeom prst="rect">
            <a:avLst/>
          </a:prstGeom>
          <a:noFill/>
          <a:ln w="9525">
            <a:noFill/>
            <a:miter lim="800000"/>
            <a:headEnd/>
            <a:tailEnd/>
          </a:ln>
        </p:spPr>
      </p:pic>
      <p:pic>
        <p:nvPicPr>
          <p:cNvPr id="64534" name="Picture 22" descr="molget"/>
          <p:cNvPicPr>
            <a:picLocks noChangeAspect="1" noChangeArrowheads="1"/>
          </p:cNvPicPr>
          <p:nvPr/>
        </p:nvPicPr>
        <p:blipFill>
          <a:blip r:embed="rId23"/>
          <a:srcRect/>
          <a:stretch>
            <a:fillRect/>
          </a:stretch>
        </p:blipFill>
        <p:spPr bwMode="auto">
          <a:xfrm>
            <a:off x="6569075" y="4470400"/>
            <a:ext cx="822325" cy="822325"/>
          </a:xfrm>
          <a:prstGeom prst="rect">
            <a:avLst/>
          </a:prstGeom>
          <a:noFill/>
          <a:ln w="9525">
            <a:noFill/>
            <a:miter lim="800000"/>
            <a:headEnd/>
            <a:tailEnd/>
          </a:ln>
        </p:spPr>
      </p:pic>
      <p:pic>
        <p:nvPicPr>
          <p:cNvPr id="64535" name="Picture 23" descr="pright"/>
          <p:cNvPicPr>
            <a:picLocks noChangeAspect="1" noChangeArrowheads="1"/>
          </p:cNvPicPr>
          <p:nvPr/>
        </p:nvPicPr>
        <p:blipFill>
          <a:blip r:embed="rId24"/>
          <a:srcRect/>
          <a:stretch>
            <a:fillRect/>
          </a:stretch>
        </p:blipFill>
        <p:spPr bwMode="auto">
          <a:xfrm>
            <a:off x="4054475" y="2336800"/>
            <a:ext cx="822325" cy="822325"/>
          </a:xfrm>
          <a:prstGeom prst="rect">
            <a:avLst/>
          </a:prstGeom>
          <a:noFill/>
          <a:ln w="9525">
            <a:noFill/>
            <a:miter lim="800000"/>
            <a:headEnd/>
            <a:tailEnd/>
          </a:ln>
        </p:spPr>
      </p:pic>
      <p:pic>
        <p:nvPicPr>
          <p:cNvPr id="64536" name="Picture 24" descr="rovzer"/>
          <p:cNvPicPr>
            <a:picLocks noChangeAspect="1" noChangeArrowheads="1"/>
          </p:cNvPicPr>
          <p:nvPr/>
        </p:nvPicPr>
        <p:blipFill>
          <a:blip r:embed="rId25"/>
          <a:srcRect/>
          <a:stretch>
            <a:fillRect/>
          </a:stretch>
        </p:blipFill>
        <p:spPr bwMode="auto">
          <a:xfrm>
            <a:off x="1447800" y="2366963"/>
            <a:ext cx="731838" cy="731837"/>
          </a:xfrm>
          <a:prstGeom prst="rect">
            <a:avLst/>
          </a:prstGeom>
          <a:noFill/>
          <a:ln w="9525">
            <a:noFill/>
            <a:miter lim="800000"/>
            <a:headEnd/>
            <a:tailEnd/>
          </a:ln>
        </p:spPr>
      </p:pic>
      <p:pic>
        <p:nvPicPr>
          <p:cNvPr id="64537" name="Picture 25" descr="stoggy"/>
          <p:cNvPicPr>
            <a:picLocks noChangeAspect="1" noChangeArrowheads="1"/>
          </p:cNvPicPr>
          <p:nvPr/>
        </p:nvPicPr>
        <p:blipFill>
          <a:blip r:embed="rId26"/>
          <a:srcRect/>
          <a:stretch>
            <a:fillRect/>
          </a:stretch>
        </p:blipFill>
        <p:spPr bwMode="auto">
          <a:xfrm>
            <a:off x="1463675" y="3343275"/>
            <a:ext cx="822325" cy="822325"/>
          </a:xfrm>
          <a:prstGeom prst="rect">
            <a:avLst/>
          </a:prstGeom>
          <a:noFill/>
          <a:ln w="9525">
            <a:noFill/>
            <a:miter lim="800000"/>
            <a:headEnd/>
            <a:tailEnd/>
          </a:ln>
        </p:spPr>
      </p:pic>
      <p:graphicFrame>
        <p:nvGraphicFramePr>
          <p:cNvPr id="999450" name="Group 26"/>
          <p:cNvGraphicFramePr>
            <a:graphicFrameLocks noGrp="1"/>
          </p:cNvGraphicFramePr>
          <p:nvPr/>
        </p:nvGraphicFramePr>
        <p:xfrm>
          <a:off x="1066800" y="990600"/>
          <a:ext cx="7772400" cy="5359400"/>
        </p:xfrm>
        <a:graphic>
          <a:graphicData uri="http://schemas.openxmlformats.org/drawingml/2006/table">
            <a:tbl>
              <a:tblPr/>
              <a:tblGrid>
                <a:gridCol w="1341438"/>
                <a:gridCol w="1249362"/>
                <a:gridCol w="1295400"/>
                <a:gridCol w="1295400"/>
                <a:gridCol w="1295400"/>
                <a:gridCol w="1295400"/>
              </a:tblGrid>
              <a:tr h="1371600">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danzo</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nelke</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floogle</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banpar</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abypit</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flukium</a:t>
                      </a:r>
                    </a:p>
                  </a:txBody>
                  <a:tcPr horzOverflow="overflow">
                    <a:lnL>
                      <a:noFill/>
                    </a:lnL>
                    <a:lnR cap="flat">
                      <a:noFill/>
                    </a:lnR>
                    <a:lnT cap="flat">
                      <a:noFill/>
                    </a:lnT>
                    <a:lnB>
                      <a:noFill/>
                    </a:lnB>
                    <a:lnTlToBr>
                      <a:noFill/>
                    </a:lnTlToBr>
                    <a:lnBlToTr>
                      <a:noFill/>
                    </a:lnBlToTr>
                    <a:noFill/>
                  </a:tcPr>
                </a:tc>
              </a:tr>
              <a:tr h="1447800">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rovzer</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etrett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pright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grampent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buttly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jovethun</a:t>
                      </a:r>
                    </a:p>
                  </a:txBody>
                  <a:tcPr horzOverflow="overflow">
                    <a:lnL>
                      <a:noFill/>
                    </a:lnL>
                    <a:lnR cap="flat">
                      <a:noFill/>
                    </a:lnR>
                    <a:lnT>
                      <a:noFill/>
                    </a:lnT>
                    <a:lnB>
                      <a:noFill/>
                    </a:lnB>
                    <a:lnTlToBr>
                      <a:noFill/>
                    </a:lnTlToBr>
                    <a:lnBlToTr>
                      <a:noFill/>
                    </a:lnBlToTr>
                    <a:noFill/>
                  </a:tcPr>
                </a:tc>
              </a:tr>
              <a:tr h="1219200">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stoggy</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inclyder</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chitney</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archow</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bolgan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Times" charset="0"/>
                        <a:buNone/>
                        <a:tabLst/>
                      </a:pPr>
                      <a:endPar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endParaRPr>
                    </a:p>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hydron</a:t>
                      </a:r>
                    </a:p>
                  </a:txBody>
                  <a:tcPr horzOverflow="overflow">
                    <a:lnL>
                      <a:noFill/>
                    </a:lnL>
                    <a:lnR cap="flat">
                      <a:noFill/>
                    </a:lnR>
                    <a:lnT>
                      <a:noFill/>
                    </a:lnT>
                    <a:lnB>
                      <a:noFill/>
                    </a:lnB>
                    <a:lnTlToBr>
                      <a:noFill/>
                    </a:lnTlToBr>
                    <a:lnBlToTr>
                      <a:noFill/>
                    </a:lnBlToTr>
                    <a:noFill/>
                  </a:tcPr>
                </a:tc>
              </a:tr>
              <a:tr h="1320800">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fluliket</a:t>
                      </a: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cortlog</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inta</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bluchek</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molget</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Times" charset="0"/>
                        <a:buNone/>
                        <a:tabLst/>
                      </a:pPr>
                      <a:r>
                        <a:rPr kumimoji="0" lang="en-US" sz="1600" b="0" i="0" u="none" strike="noStrike" cap="none" normalizeH="0" baseline="0">
                          <a:ln>
                            <a:noFill/>
                          </a:ln>
                          <a:solidFill>
                            <a:schemeClr val="tx1"/>
                          </a:solidFill>
                          <a:effectLst/>
                          <a:latin typeface="Optima" charset="0"/>
                          <a:ea typeface="MS Pゴシック" pitchFamily="-92" charset="-128"/>
                          <a:cs typeface="MS Pゴシック" pitchFamily="-92" charset="-128"/>
                        </a:rPr>
                        <a:t>flazap</a:t>
                      </a:r>
                    </a:p>
                  </a:txBody>
                  <a:tcPr horzOverflow="overflow">
                    <a:lnL>
                      <a:noFill/>
                    </a:lnL>
                    <a:lnR cap="flat">
                      <a:noFill/>
                    </a:lnR>
                    <a:lnT>
                      <a:noFill/>
                    </a:lnT>
                    <a:lnB cap="flat">
                      <a:noFill/>
                    </a:lnB>
                    <a:lnTlToBr>
                      <a:noFill/>
                    </a:lnTlToBr>
                    <a:lnBlToTr>
                      <a:noFill/>
                    </a:lnBlToTr>
                    <a:noFill/>
                  </a:tcPr>
                </a:tc>
              </a:tr>
            </a:tbl>
          </a:graphicData>
        </a:graphic>
      </p:graphicFrame>
      <p:sp>
        <p:nvSpPr>
          <p:cNvPr id="999495" name="Rectangle 71"/>
          <p:cNvSpPr>
            <a:spLocks noChangeArrowheads="1"/>
          </p:cNvSpPr>
          <p:nvPr/>
        </p:nvSpPr>
        <p:spPr bwMode="auto">
          <a:xfrm>
            <a:off x="0" y="1219200"/>
            <a:ext cx="8839200" cy="990600"/>
          </a:xfrm>
          <a:prstGeom prst="rect">
            <a:avLst/>
          </a:prstGeom>
          <a:solidFill>
            <a:srgbClr val="339966">
              <a:alpha val="20000"/>
            </a:srgbClr>
          </a:solidFill>
          <a:ln w="12700">
            <a:noFill/>
            <a:miter lim="800000"/>
            <a:headEnd/>
            <a:tailEnd/>
          </a:ln>
        </p:spPr>
        <p:txBody>
          <a:bodyPr wrap="none" anchor="ctr">
            <a:prstTxWarp prst="textNoShape">
              <a:avLst/>
            </a:prstTxWarp>
          </a:bodyPr>
          <a:lstStyle/>
          <a:p>
            <a:pPr>
              <a:defRPr/>
            </a:pPr>
            <a:endParaRPr lang="en-US">
              <a:effectLst>
                <a:outerShdw blurRad="38100" dist="38100" dir="2700000" algn="tl">
                  <a:srgbClr val="000000">
                    <a:alpha val="43137"/>
                  </a:srgbClr>
                </a:outerShdw>
              </a:effectLst>
            </a:endParaRPr>
          </a:p>
        </p:txBody>
      </p:sp>
      <p:sp>
        <p:nvSpPr>
          <p:cNvPr id="999496" name="Rectangle 72"/>
          <p:cNvSpPr>
            <a:spLocks noChangeArrowheads="1"/>
          </p:cNvSpPr>
          <p:nvPr/>
        </p:nvSpPr>
        <p:spPr bwMode="auto">
          <a:xfrm>
            <a:off x="0" y="2286000"/>
            <a:ext cx="8839200" cy="3200400"/>
          </a:xfrm>
          <a:prstGeom prst="rect">
            <a:avLst/>
          </a:prstGeom>
          <a:solidFill>
            <a:srgbClr val="FF00FF">
              <a:alpha val="20000"/>
            </a:srgbClr>
          </a:solidFill>
          <a:ln w="12700">
            <a:noFill/>
            <a:miter lim="800000"/>
            <a:headEnd/>
            <a:tailEnd/>
          </a:ln>
        </p:spPr>
        <p:txBody>
          <a:bodyPr wrap="none" anchor="ctr">
            <a:prstTxWarp prst="textNoShape">
              <a:avLst/>
            </a:prstTxWarp>
          </a:bodyPr>
          <a:lstStyle/>
          <a:p>
            <a:pPr>
              <a:defRPr/>
            </a:pPr>
            <a:endParaRPr lang="en-US">
              <a:effectLst>
                <a:outerShdw blurRad="38100" dist="38100" dir="2700000" algn="tl">
                  <a:srgbClr val="000000">
                    <a:alpha val="43137"/>
                  </a:srgbClr>
                </a:outerShdw>
              </a:effectLst>
            </a:endParaRPr>
          </a:p>
        </p:txBody>
      </p:sp>
      <p:sp>
        <p:nvSpPr>
          <p:cNvPr id="64565" name="Text Box 73"/>
          <p:cNvSpPr txBox="1">
            <a:spLocks noChangeArrowheads="1"/>
          </p:cNvSpPr>
          <p:nvPr/>
        </p:nvSpPr>
        <p:spPr bwMode="auto">
          <a:xfrm>
            <a:off x="0" y="2498725"/>
            <a:ext cx="1447800" cy="1006475"/>
          </a:xfrm>
          <a:prstGeom prst="rect">
            <a:avLst/>
          </a:prstGeom>
          <a:noFill/>
          <a:ln w="9525">
            <a:noFill/>
            <a:miter lim="800000"/>
            <a:headEnd/>
            <a:tailEnd/>
          </a:ln>
        </p:spPr>
        <p:txBody>
          <a:bodyPr>
            <a:prstTxWarp prst="textNoShape">
              <a:avLst/>
            </a:prstTxWarp>
            <a:spAutoFit/>
          </a:bodyPr>
          <a:lstStyle/>
          <a:p>
            <a:pPr>
              <a:spcBef>
                <a:spcPct val="50000"/>
              </a:spcBef>
            </a:pPr>
            <a:r>
              <a:rPr lang="en-US" sz="2000" b="0">
                <a:latin typeface="Arial" charset="0"/>
              </a:rPr>
              <a:t>speaker</a:t>
            </a:r>
            <a:br>
              <a:rPr lang="en-US" sz="2000" b="0">
                <a:latin typeface="Arial" charset="0"/>
              </a:rPr>
            </a:br>
            <a:r>
              <a:rPr lang="en-US" sz="2000" b="0">
                <a:latin typeface="Arial" charset="0"/>
              </a:rPr>
              <a:t>only:</a:t>
            </a:r>
            <a:br>
              <a:rPr lang="en-US" sz="2000" b="0">
                <a:latin typeface="Arial" charset="0"/>
              </a:rPr>
            </a:br>
            <a:r>
              <a:rPr lang="en-US" sz="2000" i="1">
                <a:latin typeface="Arial" charset="0"/>
              </a:rPr>
              <a:t>privileged</a:t>
            </a:r>
          </a:p>
        </p:txBody>
      </p:sp>
      <p:sp>
        <p:nvSpPr>
          <p:cNvPr id="64566" name="Text Box 74"/>
          <p:cNvSpPr txBox="1">
            <a:spLocks noChangeArrowheads="1"/>
          </p:cNvSpPr>
          <p:nvPr/>
        </p:nvSpPr>
        <p:spPr bwMode="auto">
          <a:xfrm>
            <a:off x="76200" y="1295400"/>
            <a:ext cx="1447800" cy="1006475"/>
          </a:xfrm>
          <a:prstGeom prst="rect">
            <a:avLst/>
          </a:prstGeom>
          <a:noFill/>
          <a:ln w="9525">
            <a:noFill/>
            <a:miter lim="800000"/>
            <a:headEnd/>
            <a:tailEnd/>
          </a:ln>
        </p:spPr>
        <p:txBody>
          <a:bodyPr>
            <a:prstTxWarp prst="textNoShape">
              <a:avLst/>
            </a:prstTxWarp>
            <a:spAutoFit/>
          </a:bodyPr>
          <a:lstStyle/>
          <a:p>
            <a:pPr>
              <a:spcBef>
                <a:spcPct val="50000"/>
              </a:spcBef>
            </a:pPr>
            <a:r>
              <a:rPr lang="en-US" sz="2000" b="0">
                <a:latin typeface="Arial" charset="0"/>
              </a:rPr>
              <a:t>learned</a:t>
            </a:r>
            <a:br>
              <a:rPr lang="en-US" sz="2000" b="0">
                <a:latin typeface="Arial" charset="0"/>
              </a:rPr>
            </a:br>
            <a:r>
              <a:rPr lang="en-US" sz="2000" b="0">
                <a:latin typeface="Arial" charset="0"/>
              </a:rPr>
              <a:t>together:</a:t>
            </a:r>
            <a:r>
              <a:rPr lang="en-US" sz="2000">
                <a:latin typeface="Arial" charset="0"/>
              </a:rPr>
              <a:t/>
            </a:r>
            <a:br>
              <a:rPr lang="en-US" sz="2000">
                <a:latin typeface="Arial" charset="0"/>
              </a:rPr>
            </a:br>
            <a:r>
              <a:rPr lang="en-US" sz="2000" i="1">
                <a:latin typeface="Arial" charset="0"/>
              </a:rPr>
              <a:t>shared</a:t>
            </a:r>
          </a:p>
        </p:txBody>
      </p:sp>
      <p:sp>
        <p:nvSpPr>
          <p:cNvPr id="999499" name="Rectangle 75"/>
          <p:cNvSpPr>
            <a:spLocks noGrp="1" noChangeArrowheads="1"/>
          </p:cNvSpPr>
          <p:nvPr>
            <p:ph type="title"/>
          </p:nvPr>
        </p:nvSpPr>
        <p:spPr>
          <a:xfrm>
            <a:off x="685800" y="0"/>
            <a:ext cx="7772400" cy="1066800"/>
          </a:xfrm>
        </p:spPr>
        <p:txBody>
          <a:bodyPr/>
          <a:lstStyle/>
          <a:p>
            <a:pPr eaLnBrk="1" hangingPunct="1">
              <a:defRPr/>
            </a:pPr>
            <a:r>
              <a:rPr lang="en-US" sz="3600"/>
              <a:t>Wu &amp; Keysar: Training-Low Overlap</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t>Implicature</a:t>
            </a:r>
          </a:p>
        </p:txBody>
      </p:sp>
      <p:sp>
        <p:nvSpPr>
          <p:cNvPr id="113667" name="Rectangle 3"/>
          <p:cNvSpPr>
            <a:spLocks noGrp="1" noChangeArrowheads="1"/>
          </p:cNvSpPr>
          <p:nvPr>
            <p:ph type="body" idx="1"/>
          </p:nvPr>
        </p:nvSpPr>
        <p:spPr/>
        <p:txBody>
          <a:bodyPr>
            <a:normAutofit/>
          </a:bodyPr>
          <a:lstStyle/>
          <a:p>
            <a:pPr marL="342900" lvl="1" indent="-342900">
              <a:buFont typeface="Arial"/>
              <a:buChar char="•"/>
            </a:pPr>
            <a:r>
              <a:rPr lang="en-US" dirty="0" err="1"/>
              <a:t>Prenominal</a:t>
            </a:r>
            <a:r>
              <a:rPr lang="en-US" dirty="0"/>
              <a:t> </a:t>
            </a:r>
            <a:r>
              <a:rPr lang="en-US" dirty="0" smtClean="0"/>
              <a:t>adjectives</a:t>
            </a:r>
          </a:p>
          <a:p>
            <a:pPr marL="742950" lvl="2" indent="-342900">
              <a:buNone/>
            </a:pPr>
            <a:r>
              <a:rPr lang="en-US" dirty="0" smtClean="0"/>
              <a:t> (</a:t>
            </a:r>
            <a:r>
              <a:rPr lang="en-US" dirty="0" err="1" smtClean="0"/>
              <a:t>Sedivy</a:t>
            </a:r>
            <a:r>
              <a:rPr lang="en-US" dirty="0" smtClean="0"/>
              <a:t> et al., 1999), </a:t>
            </a:r>
            <a:r>
              <a:rPr lang="en-US" dirty="0" err="1" smtClean="0"/>
              <a:t>Sedivy</a:t>
            </a:r>
            <a:r>
              <a:rPr lang="en-US" dirty="0" smtClean="0"/>
              <a:t>, 2003)</a:t>
            </a:r>
          </a:p>
          <a:p>
            <a:r>
              <a:rPr lang="en-US" i="1" dirty="0" smtClean="0"/>
              <a:t>Tall/big/good… </a:t>
            </a:r>
          </a:p>
          <a:p>
            <a:pPr lvl="1"/>
            <a:r>
              <a:rPr lang="en-US" i="1" dirty="0" smtClean="0"/>
              <a:t>Good (linguist/sandwich) (takes prototypical properties).  Signals a contrast </a:t>
            </a:r>
          </a:p>
          <a:p>
            <a:pPr lvl="2"/>
            <a:r>
              <a:rPr lang="en-US" i="1" dirty="0" smtClean="0"/>
              <a:t>Contrast is context dependent</a:t>
            </a:r>
            <a:endParaRPr lang="en-US" dirty="0" smtClean="0"/>
          </a:p>
          <a:p>
            <a:pPr lvl="3"/>
            <a:r>
              <a:rPr lang="en-US" i="1" dirty="0" smtClean="0"/>
              <a:t>The philosophers have a visiting grad student who played minor league baseball.   We’re </a:t>
            </a:r>
            <a:r>
              <a:rPr lang="en-US" i="1" dirty="0" err="1" smtClean="0"/>
              <a:t>gonna</a:t>
            </a:r>
            <a:r>
              <a:rPr lang="en-US" i="1" dirty="0" smtClean="0"/>
              <a:t> get creamed at the annual linguistics </a:t>
            </a:r>
            <a:r>
              <a:rPr lang="en-US" i="1" dirty="0" err="1" smtClean="0"/>
              <a:t>vs</a:t>
            </a:r>
            <a:r>
              <a:rPr lang="en-US" i="1" dirty="0" smtClean="0"/>
              <a:t> philosophy softball game! Anyone know a a </a:t>
            </a:r>
            <a:r>
              <a:rPr lang="en-US" b="1" i="1" dirty="0" smtClean="0"/>
              <a:t>good</a:t>
            </a:r>
            <a:r>
              <a:rPr lang="en-US" i="1" dirty="0" smtClean="0"/>
              <a:t> linguist we might recruit?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6562" name="Picture 2" descr="Wu Set-up Diagram with people"/>
          <p:cNvPicPr>
            <a:picLocks noChangeAspect="1" noChangeArrowheads="1"/>
          </p:cNvPicPr>
          <p:nvPr/>
        </p:nvPicPr>
        <p:blipFill>
          <a:blip r:embed="rId3"/>
          <a:srcRect/>
          <a:stretch>
            <a:fillRect/>
          </a:stretch>
        </p:blipFill>
        <p:spPr bwMode="auto">
          <a:xfrm>
            <a:off x="0" y="1066800"/>
            <a:ext cx="4471988" cy="4144963"/>
          </a:xfrm>
          <a:prstGeom prst="rect">
            <a:avLst/>
          </a:prstGeom>
          <a:noFill/>
          <a:ln w="9525">
            <a:noFill/>
            <a:miter lim="800000"/>
            <a:headEnd/>
            <a:tailEnd/>
          </a:ln>
        </p:spPr>
      </p:pic>
      <p:sp>
        <p:nvSpPr>
          <p:cNvPr id="66563" name="Text Box 3"/>
          <p:cNvSpPr txBox="1">
            <a:spLocks noChangeArrowheads="1"/>
          </p:cNvSpPr>
          <p:nvPr/>
        </p:nvSpPr>
        <p:spPr bwMode="auto">
          <a:xfrm>
            <a:off x="304800" y="3535363"/>
            <a:ext cx="1066800" cy="366712"/>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b="0">
                <a:latin typeface="Arial" charset="0"/>
                <a:ea typeface="Arial" charset="0"/>
                <a:cs typeface="Arial" charset="0"/>
              </a:rPr>
              <a:t>speaker</a:t>
            </a:r>
          </a:p>
        </p:txBody>
      </p:sp>
      <p:sp>
        <p:nvSpPr>
          <p:cNvPr id="66564" name="Text Box 4"/>
          <p:cNvSpPr txBox="1">
            <a:spLocks noChangeArrowheads="1"/>
          </p:cNvSpPr>
          <p:nvPr/>
        </p:nvSpPr>
        <p:spPr bwMode="auto">
          <a:xfrm>
            <a:off x="2819400" y="5135563"/>
            <a:ext cx="1295400" cy="366712"/>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b="0">
                <a:latin typeface="Arial" charset="0"/>
                <a:ea typeface="Arial" charset="0"/>
                <a:cs typeface="Arial" charset="0"/>
              </a:rPr>
              <a:t>addressee</a:t>
            </a:r>
          </a:p>
        </p:txBody>
      </p:sp>
      <p:sp>
        <p:nvSpPr>
          <p:cNvPr id="66565" name="Rectangle 5"/>
          <p:cNvSpPr>
            <a:spLocks noChangeArrowheads="1"/>
          </p:cNvSpPr>
          <p:nvPr/>
        </p:nvSpPr>
        <p:spPr bwMode="auto">
          <a:xfrm>
            <a:off x="4572000" y="1219200"/>
            <a:ext cx="4343400" cy="5029200"/>
          </a:xfrm>
          <a:prstGeom prst="rect">
            <a:avLst/>
          </a:prstGeom>
          <a:noFill/>
          <a:ln w="9525">
            <a:noFill/>
            <a:miter lim="800000"/>
            <a:headEnd/>
            <a:tailEnd/>
          </a:ln>
        </p:spPr>
        <p:txBody>
          <a:bodyPr>
            <a:prstTxWarp prst="textNoShape">
              <a:avLst/>
            </a:prstTxWarp>
          </a:bodyPr>
          <a:lstStyle/>
          <a:p>
            <a:r>
              <a:rPr lang="en-US" b="0">
                <a:latin typeface="Gill Sans Light" charset="0"/>
              </a:rPr>
              <a:t>The speaker was instructed to get the addressee to click on the correct shape “as quickly and accurately as possible”</a:t>
            </a:r>
          </a:p>
          <a:p>
            <a:endParaRPr lang="en-US" b="0">
              <a:latin typeface="Gill Sans Light" charset="0"/>
            </a:endParaRPr>
          </a:p>
          <a:p>
            <a:r>
              <a:rPr lang="en-US" b="0">
                <a:latin typeface="Gill Sans Light" charset="0"/>
              </a:rPr>
              <a:t>18 trials:</a:t>
            </a:r>
          </a:p>
          <a:p>
            <a:r>
              <a:rPr lang="en-US" b="0">
                <a:latin typeface="Gill Sans Light" charset="0"/>
              </a:rPr>
              <a:t> 6: shared shapes</a:t>
            </a:r>
          </a:p>
          <a:p>
            <a:r>
              <a:rPr lang="en-US" b="0">
                <a:latin typeface="Gill Sans Light" charset="0"/>
              </a:rPr>
              <a:t> 6: privileged shapes</a:t>
            </a:r>
          </a:p>
          <a:p>
            <a:r>
              <a:rPr lang="en-US" b="0">
                <a:latin typeface="Gill Sans Light" charset="0"/>
              </a:rPr>
              <a:t> 6: new shapes</a:t>
            </a:r>
          </a:p>
        </p:txBody>
      </p:sp>
      <p:sp>
        <p:nvSpPr>
          <p:cNvPr id="1001478" name="Rectangle 6"/>
          <p:cNvSpPr>
            <a:spLocks noGrp="1" noChangeArrowheads="1"/>
          </p:cNvSpPr>
          <p:nvPr>
            <p:ph type="title"/>
          </p:nvPr>
        </p:nvSpPr>
        <p:spPr>
          <a:xfrm>
            <a:off x="685800" y="0"/>
            <a:ext cx="7772400" cy="533400"/>
          </a:xfrm>
        </p:spPr>
        <p:txBody>
          <a:bodyPr>
            <a:normAutofit fontScale="90000"/>
          </a:bodyPr>
          <a:lstStyle/>
          <a:p>
            <a:pPr eaLnBrk="1" hangingPunct="1">
              <a:defRPr/>
            </a:pPr>
            <a:r>
              <a:rPr lang="en-US" sz="3200"/>
              <a:t>Testing</a:t>
            </a:r>
            <a:endParaRPr lang="en-US"/>
          </a:p>
        </p:txBody>
      </p:sp>
      <p:sp>
        <p:nvSpPr>
          <p:cNvPr id="1001479" name="AutoShape 7"/>
          <p:cNvSpPr>
            <a:spLocks noChangeArrowheads="1"/>
          </p:cNvSpPr>
          <p:nvPr/>
        </p:nvSpPr>
        <p:spPr bwMode="auto">
          <a:xfrm rot="-858460">
            <a:off x="2057400" y="609600"/>
            <a:ext cx="2514600" cy="1066800"/>
          </a:xfrm>
          <a:prstGeom prst="wedgeEllipseCallout">
            <a:avLst>
              <a:gd name="adj1" fmla="val -106944"/>
              <a:gd name="adj2" fmla="val 20236"/>
            </a:avLst>
          </a:prstGeom>
          <a:solidFill>
            <a:schemeClr val="accent2">
              <a:alpha val="56862"/>
            </a:schemeClr>
          </a:solidFill>
          <a:ln w="9525">
            <a:solidFill>
              <a:schemeClr val="tx1"/>
            </a:solidFill>
            <a:miter lim="800000"/>
            <a:headEnd/>
            <a:tailEnd/>
          </a:ln>
        </p:spPr>
        <p:txBody>
          <a:bodyPr>
            <a:prstTxWarp prst="textNoShape">
              <a:avLst/>
            </a:prstTxWarp>
          </a:bodyPr>
          <a:lstStyle/>
          <a:p>
            <a:pPr algn="ctr" eaLnBrk="1" hangingPunct="1"/>
            <a:r>
              <a:rPr lang="en-US" sz="1800" b="0">
                <a:latin typeface="Arial" charset="0"/>
                <a:ea typeface="Arial" charset="0"/>
                <a:cs typeface="Arial" charset="0"/>
              </a:rPr>
              <a:t>It’s like a rectangle and a triangle.</a:t>
            </a:r>
          </a:p>
        </p:txBody>
      </p:sp>
      <p:sp>
        <p:nvSpPr>
          <p:cNvPr id="1001480" name="AutoShape 8"/>
          <p:cNvSpPr>
            <a:spLocks noChangeArrowheads="1"/>
          </p:cNvSpPr>
          <p:nvPr/>
        </p:nvSpPr>
        <p:spPr bwMode="auto">
          <a:xfrm rot="-107735">
            <a:off x="1828800" y="1905000"/>
            <a:ext cx="1905000" cy="762000"/>
          </a:xfrm>
          <a:prstGeom prst="wedgeEllipseCallout">
            <a:avLst>
              <a:gd name="adj1" fmla="val -98333"/>
              <a:gd name="adj2" fmla="val -49792"/>
            </a:avLst>
          </a:prstGeom>
          <a:solidFill>
            <a:schemeClr val="accent2">
              <a:alpha val="56862"/>
            </a:schemeClr>
          </a:solidFill>
          <a:ln w="9525">
            <a:solidFill>
              <a:schemeClr val="tx1"/>
            </a:solidFill>
            <a:miter lim="800000"/>
            <a:headEnd/>
            <a:tailEnd/>
          </a:ln>
        </p:spPr>
        <p:txBody>
          <a:bodyPr>
            <a:prstTxWarp prst="textNoShape">
              <a:avLst/>
            </a:prstTxWarp>
          </a:bodyPr>
          <a:lstStyle/>
          <a:p>
            <a:pPr algn="ctr" eaLnBrk="1" hangingPunct="1"/>
            <a:r>
              <a:rPr lang="en-US" sz="1800" b="0">
                <a:latin typeface="Arial" charset="0"/>
                <a:ea typeface="Arial" charset="0"/>
                <a:cs typeface="Arial" charset="0"/>
              </a:rPr>
              <a:t>molget.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1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1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1479" grpId="0" animBg="1"/>
      <p:bldP spid="1001480" grpId="0" animBg="1"/>
    </p:bld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a:xfrm>
            <a:off x="685800" y="152400"/>
            <a:ext cx="7772400" cy="914400"/>
          </a:xfrm>
        </p:spPr>
        <p:txBody>
          <a:bodyPr/>
          <a:lstStyle/>
          <a:p>
            <a:pPr eaLnBrk="1" hangingPunct="1">
              <a:defRPr/>
            </a:pPr>
            <a:r>
              <a:rPr lang="en-US"/>
              <a:t>Linking Hypothesis</a:t>
            </a:r>
          </a:p>
        </p:txBody>
      </p:sp>
      <p:sp>
        <p:nvSpPr>
          <p:cNvPr id="1003523" name="Rectangle 3"/>
          <p:cNvSpPr>
            <a:spLocks noGrp="1" noChangeArrowheads="1"/>
          </p:cNvSpPr>
          <p:nvPr>
            <p:ph type="body" idx="1"/>
          </p:nvPr>
        </p:nvSpPr>
        <p:spPr>
          <a:xfrm>
            <a:off x="4800600" y="3505200"/>
            <a:ext cx="4114800" cy="914400"/>
          </a:xfrm>
        </p:spPr>
        <p:txBody>
          <a:bodyPr/>
          <a:lstStyle/>
          <a:p>
            <a:pPr algn="ctr" eaLnBrk="1" hangingPunct="1">
              <a:lnSpc>
                <a:spcPct val="90000"/>
              </a:lnSpc>
              <a:spcBef>
                <a:spcPct val="0"/>
              </a:spcBef>
              <a:buFont typeface="Times" charset="0"/>
              <a:buNone/>
              <a:defRPr/>
            </a:pPr>
            <a:r>
              <a:rPr lang="en-US" sz="2400"/>
              <a:t>    Speakers will only use a name when it is shared.</a:t>
            </a:r>
          </a:p>
        </p:txBody>
      </p:sp>
      <p:pic>
        <p:nvPicPr>
          <p:cNvPr id="70660" name="Picture 4" descr="Wu Set-up Diagram with people"/>
          <p:cNvPicPr>
            <a:picLocks noChangeAspect="1" noChangeArrowheads="1"/>
          </p:cNvPicPr>
          <p:nvPr/>
        </p:nvPicPr>
        <p:blipFill>
          <a:blip r:embed="rId3"/>
          <a:srcRect r="49414" b="35771"/>
          <a:stretch>
            <a:fillRect/>
          </a:stretch>
        </p:blipFill>
        <p:spPr bwMode="auto">
          <a:xfrm>
            <a:off x="2438400" y="2057400"/>
            <a:ext cx="2262188" cy="2662238"/>
          </a:xfrm>
          <a:prstGeom prst="rect">
            <a:avLst/>
          </a:prstGeom>
          <a:noFill/>
          <a:ln w="9525">
            <a:noFill/>
            <a:miter lim="800000"/>
            <a:headEnd/>
            <a:tailEnd/>
          </a:ln>
        </p:spPr>
      </p:pic>
      <p:sp>
        <p:nvSpPr>
          <p:cNvPr id="70661" name="Text Box 5"/>
          <p:cNvSpPr txBox="1">
            <a:spLocks noChangeArrowheads="1"/>
          </p:cNvSpPr>
          <p:nvPr/>
        </p:nvSpPr>
        <p:spPr bwMode="auto">
          <a:xfrm>
            <a:off x="2819400" y="4602163"/>
            <a:ext cx="1066800" cy="366712"/>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800" b="0">
                <a:latin typeface="Arial" charset="0"/>
                <a:ea typeface="Arial" charset="0"/>
                <a:cs typeface="Arial" charset="0"/>
              </a:rPr>
              <a:t>speaker</a:t>
            </a:r>
          </a:p>
        </p:txBody>
      </p:sp>
      <p:sp>
        <p:nvSpPr>
          <p:cNvPr id="1003526" name="AutoShape 6"/>
          <p:cNvSpPr>
            <a:spLocks noChangeArrowheads="1"/>
          </p:cNvSpPr>
          <p:nvPr/>
        </p:nvSpPr>
        <p:spPr bwMode="auto">
          <a:xfrm>
            <a:off x="204788" y="3140075"/>
            <a:ext cx="1905000" cy="762000"/>
          </a:xfrm>
          <a:prstGeom prst="wedgeEllipseCallout">
            <a:avLst>
              <a:gd name="adj1" fmla="val 68333"/>
              <a:gd name="adj2" fmla="val -76458"/>
            </a:avLst>
          </a:prstGeom>
          <a:solidFill>
            <a:schemeClr val="bg2">
              <a:alpha val="16078"/>
            </a:schemeClr>
          </a:solidFill>
          <a:ln w="9525">
            <a:solidFill>
              <a:schemeClr val="tx1"/>
            </a:solidFill>
            <a:miter lim="800000"/>
            <a:headEnd/>
            <a:tailEnd/>
          </a:ln>
        </p:spPr>
        <p:txBody>
          <a:bodyPr>
            <a:prstTxWarp prst="textNoShape">
              <a:avLst/>
            </a:prstTxWarp>
          </a:bodyPr>
          <a:lstStyle/>
          <a:p>
            <a:pPr algn="ctr" eaLnBrk="1" hangingPunct="1"/>
            <a:r>
              <a:rPr lang="en-US" sz="1800" b="0">
                <a:latin typeface="Arial" charset="0"/>
                <a:ea typeface="Arial" charset="0"/>
                <a:cs typeface="Arial" charset="0"/>
              </a:rPr>
              <a:t>molget.</a:t>
            </a:r>
          </a:p>
        </p:txBody>
      </p:sp>
      <p:sp>
        <p:nvSpPr>
          <p:cNvPr id="1003527" name="AutoShape 7"/>
          <p:cNvSpPr>
            <a:spLocks noChangeArrowheads="1"/>
          </p:cNvSpPr>
          <p:nvPr/>
        </p:nvSpPr>
        <p:spPr bwMode="auto">
          <a:xfrm>
            <a:off x="4090988" y="1387475"/>
            <a:ext cx="2895600" cy="1066800"/>
          </a:xfrm>
          <a:prstGeom prst="wedgeEllipseCallout">
            <a:avLst>
              <a:gd name="adj1" fmla="val -70616"/>
              <a:gd name="adj2" fmla="val 66069"/>
            </a:avLst>
          </a:prstGeom>
          <a:solidFill>
            <a:srgbClr val="A4B8DC"/>
          </a:solidFill>
          <a:ln w="9525">
            <a:solidFill>
              <a:schemeClr val="tx1"/>
            </a:solidFill>
            <a:miter lim="800000"/>
            <a:headEnd/>
            <a:tailEnd/>
          </a:ln>
        </p:spPr>
        <p:txBody>
          <a:bodyPr>
            <a:prstTxWarp prst="textNoShape">
              <a:avLst/>
            </a:prstTxWarp>
          </a:bodyPr>
          <a:lstStyle/>
          <a:p>
            <a:pPr algn="ctr" eaLnBrk="1" hangingPunct="1"/>
            <a:r>
              <a:rPr lang="en-US" sz="1800" b="0">
                <a:latin typeface="Arial" charset="0"/>
                <a:ea typeface="Arial" charset="0"/>
                <a:cs typeface="Arial" charset="0"/>
              </a:rPr>
              <a:t>It’s like a rectangle and a triangle.</a:t>
            </a:r>
          </a:p>
        </p:txBody>
      </p:sp>
      <p:sp>
        <p:nvSpPr>
          <p:cNvPr id="1003528" name="AutoShape 8"/>
          <p:cNvSpPr>
            <a:spLocks noChangeArrowheads="1"/>
          </p:cNvSpPr>
          <p:nvPr/>
        </p:nvSpPr>
        <p:spPr bwMode="auto">
          <a:xfrm>
            <a:off x="357188" y="1920875"/>
            <a:ext cx="1752600" cy="838200"/>
          </a:xfrm>
          <a:prstGeom prst="cloudCallout">
            <a:avLst>
              <a:gd name="adj1" fmla="val 76356"/>
              <a:gd name="adj2" fmla="val 27843"/>
            </a:avLst>
          </a:prstGeom>
          <a:solidFill>
            <a:schemeClr val="bg2">
              <a:alpha val="18823"/>
            </a:schemeClr>
          </a:solidFill>
          <a:ln w="9525">
            <a:solidFill>
              <a:schemeClr val="tx1"/>
            </a:solidFill>
            <a:round/>
            <a:headEnd/>
            <a:tailEnd/>
          </a:ln>
        </p:spPr>
        <p:txBody>
          <a:bodyPr>
            <a:prstTxWarp prst="textNoShape">
              <a:avLst/>
            </a:prstTxWarp>
          </a:bodyPr>
          <a:lstStyle/>
          <a:p>
            <a:pPr algn="ctr" eaLnBrk="1" hangingPunct="1"/>
            <a:r>
              <a:rPr lang="en-US" sz="1800" b="0">
                <a:latin typeface="Arial" charset="0"/>
                <a:ea typeface="Arial" charset="0"/>
                <a:cs typeface="Arial" charset="0"/>
              </a:rPr>
              <a:t>shared</a:t>
            </a:r>
          </a:p>
        </p:txBody>
      </p:sp>
      <p:sp>
        <p:nvSpPr>
          <p:cNvPr id="1003529" name="AutoShape 9"/>
          <p:cNvSpPr>
            <a:spLocks noChangeArrowheads="1"/>
          </p:cNvSpPr>
          <p:nvPr/>
        </p:nvSpPr>
        <p:spPr bwMode="auto">
          <a:xfrm>
            <a:off x="2338388" y="1082675"/>
            <a:ext cx="1981200" cy="762000"/>
          </a:xfrm>
          <a:prstGeom prst="cloudCallout">
            <a:avLst>
              <a:gd name="adj1" fmla="val -5370"/>
              <a:gd name="adj2" fmla="val 107500"/>
            </a:avLst>
          </a:prstGeom>
          <a:solidFill>
            <a:srgbClr val="CED9EC"/>
          </a:solidFill>
          <a:ln w="9525">
            <a:solidFill>
              <a:schemeClr val="tx1"/>
            </a:solidFill>
            <a:round/>
            <a:headEnd/>
            <a:tailEnd/>
          </a:ln>
        </p:spPr>
        <p:txBody>
          <a:bodyPr>
            <a:prstTxWarp prst="textNoShape">
              <a:avLst/>
            </a:prstTxWarp>
          </a:bodyPr>
          <a:lstStyle/>
          <a:p>
            <a:pPr algn="ctr" eaLnBrk="1" hangingPunct="1"/>
            <a:r>
              <a:rPr lang="en-US" sz="1800" b="0">
                <a:latin typeface="Arial" charset="0"/>
                <a:ea typeface="Arial" charset="0"/>
                <a:cs typeface="Arial" charset="0"/>
              </a:rPr>
              <a:t>privileged</a:t>
            </a:r>
            <a:endParaRPr lang="en-US" sz="1800" b="0">
              <a:solidFill>
                <a:srgbClr val="CE0002"/>
              </a:solidFill>
              <a:latin typeface="Arial" charset="0"/>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35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23" grpId="0" build="p"/>
      <p:bldP spid="1003526" grpId="0" animBg="1"/>
      <p:bldP spid="1003527" grpId="0" animBg="1"/>
      <p:bldP spid="1003528" grpId="0" animBg="1"/>
      <p:bldP spid="1003529" grpId="0" animBg="1"/>
    </p:bld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708" name="Picture 2" descr="wu names"/>
          <p:cNvPicPr>
            <a:picLocks noChangeAspect="1" noChangeArrowheads="1"/>
          </p:cNvPicPr>
          <p:nvPr/>
        </p:nvPicPr>
        <p:blipFill>
          <a:blip r:embed="rId4"/>
          <a:srcRect/>
          <a:stretch>
            <a:fillRect/>
          </a:stretch>
        </p:blipFill>
        <p:spPr bwMode="auto">
          <a:xfrm>
            <a:off x="0" y="990600"/>
            <a:ext cx="4743450" cy="2349500"/>
          </a:xfrm>
          <a:prstGeom prst="rect">
            <a:avLst/>
          </a:prstGeom>
          <a:noFill/>
          <a:ln w="9525">
            <a:noFill/>
            <a:miter lim="800000"/>
            <a:headEnd/>
            <a:tailEnd/>
          </a:ln>
        </p:spPr>
      </p:pic>
      <p:pic>
        <p:nvPicPr>
          <p:cNvPr id="72709" name="Picture 3" descr="wu names first2"/>
          <p:cNvPicPr>
            <a:picLocks noChangeAspect="1" noChangeArrowheads="1"/>
          </p:cNvPicPr>
          <p:nvPr/>
        </p:nvPicPr>
        <p:blipFill>
          <a:blip r:embed="rId5"/>
          <a:srcRect/>
          <a:stretch>
            <a:fillRect/>
          </a:stretch>
        </p:blipFill>
        <p:spPr bwMode="auto">
          <a:xfrm>
            <a:off x="4267200" y="914400"/>
            <a:ext cx="4625975" cy="2436813"/>
          </a:xfrm>
          <a:prstGeom prst="rect">
            <a:avLst/>
          </a:prstGeom>
          <a:noFill/>
          <a:ln w="9525">
            <a:noFill/>
            <a:miter lim="800000"/>
            <a:headEnd/>
            <a:tailEnd/>
          </a:ln>
        </p:spPr>
      </p:pic>
      <p:graphicFrame>
        <p:nvGraphicFramePr>
          <p:cNvPr id="72706" name="Object 2"/>
          <p:cNvGraphicFramePr>
            <a:graphicFrameLocks noChangeAspect="1"/>
          </p:cNvGraphicFramePr>
          <p:nvPr/>
        </p:nvGraphicFramePr>
        <p:xfrm>
          <a:off x="257175" y="3581400"/>
          <a:ext cx="4314825" cy="2557463"/>
        </p:xfrm>
        <a:graphic>
          <a:graphicData uri="http://schemas.openxmlformats.org/presentationml/2006/ole">
            <p:oleObj spid="_x0000_s318466" name="Chart" r:id="rId6" imgW="6858000" imgH="4064000" progId="MSGraph.Chart.8">
              <p:embed followColorScheme="full"/>
            </p:oleObj>
          </a:graphicData>
        </a:graphic>
      </p:graphicFrame>
      <p:sp>
        <p:nvSpPr>
          <p:cNvPr id="1007621" name="Text Box 5"/>
          <p:cNvSpPr txBox="1">
            <a:spLocks noChangeArrowheads="1"/>
          </p:cNvSpPr>
          <p:nvPr/>
        </p:nvSpPr>
        <p:spPr bwMode="auto">
          <a:xfrm>
            <a:off x="685800" y="228600"/>
            <a:ext cx="1981200" cy="457200"/>
          </a:xfrm>
          <a:prstGeom prst="rect">
            <a:avLst/>
          </a:prstGeom>
          <a:noFill/>
          <a:ln w="9525">
            <a:noFill/>
            <a:miter lim="800000"/>
            <a:headEnd/>
            <a:tailEnd/>
          </a:ln>
          <a:effectLst/>
        </p:spPr>
        <p:txBody>
          <a:bodyPr>
            <a:prstTxWarp prst="textNoShape">
              <a:avLst/>
            </a:prstTxWarp>
            <a:spAutoFit/>
          </a:bodyPr>
          <a:lstStyle/>
          <a:p>
            <a:pPr>
              <a:spcBef>
                <a:spcPct val="50000"/>
              </a:spcBef>
              <a:defRPr/>
            </a:pPr>
            <a:r>
              <a:rPr lang="en-US" b="0">
                <a:effectLst>
                  <a:outerShdw blurRad="38100" dist="38100" dir="2700000" algn="tl">
                    <a:srgbClr val="DDDDDD"/>
                  </a:outerShdw>
                </a:effectLst>
              </a:rPr>
              <a:t>All names</a:t>
            </a:r>
          </a:p>
        </p:txBody>
      </p:sp>
      <p:sp>
        <p:nvSpPr>
          <p:cNvPr id="1007622" name="Rectangle 6"/>
          <p:cNvSpPr>
            <a:spLocks noChangeArrowheads="1"/>
          </p:cNvSpPr>
          <p:nvPr/>
        </p:nvSpPr>
        <p:spPr bwMode="auto">
          <a:xfrm>
            <a:off x="4876800" y="228600"/>
            <a:ext cx="1657350" cy="457200"/>
          </a:xfrm>
          <a:prstGeom prst="rect">
            <a:avLst/>
          </a:prstGeom>
          <a:noFill/>
          <a:ln w="9525">
            <a:noFill/>
            <a:miter lim="800000"/>
            <a:headEnd/>
            <a:tailEnd/>
          </a:ln>
          <a:effectLst/>
        </p:spPr>
        <p:txBody>
          <a:bodyPr wrap="none">
            <a:prstTxWarp prst="textNoShape">
              <a:avLst/>
            </a:prstTxWarp>
            <a:spAutoFit/>
          </a:bodyPr>
          <a:lstStyle/>
          <a:p>
            <a:pPr>
              <a:spcBef>
                <a:spcPct val="50000"/>
              </a:spcBef>
              <a:defRPr/>
            </a:pPr>
            <a:r>
              <a:rPr lang="en-US" b="0">
                <a:effectLst>
                  <a:outerShdw blurRad="38100" dist="38100" dir="2700000" algn="tl">
                    <a:srgbClr val="DDDDDD"/>
                  </a:outerShdw>
                </a:effectLst>
              </a:rPr>
              <a:t>Names first</a:t>
            </a:r>
          </a:p>
        </p:txBody>
      </p:sp>
      <p:graphicFrame>
        <p:nvGraphicFramePr>
          <p:cNvPr id="72707" name="Object 3"/>
          <p:cNvGraphicFramePr>
            <a:graphicFrameLocks noChangeAspect="1"/>
          </p:cNvGraphicFramePr>
          <p:nvPr/>
        </p:nvGraphicFramePr>
        <p:xfrm>
          <a:off x="4572000" y="3395663"/>
          <a:ext cx="4572000" cy="2709862"/>
        </p:xfrm>
        <a:graphic>
          <a:graphicData uri="http://schemas.openxmlformats.org/presentationml/2006/ole">
            <p:oleObj spid="_x0000_s318467" name="Chart" r:id="rId7" imgW="6858000" imgH="4064000" progId="MSGraph.Chart.8">
              <p:embed followColorScheme="full"/>
            </p:oleObj>
          </a:graphicData>
        </a:graphic>
      </p:graphicFrame>
      <p:sp>
        <p:nvSpPr>
          <p:cNvPr id="1007624" name="Line 8"/>
          <p:cNvSpPr>
            <a:spLocks noChangeShapeType="1"/>
          </p:cNvSpPr>
          <p:nvPr/>
        </p:nvSpPr>
        <p:spPr bwMode="auto">
          <a:xfrm>
            <a:off x="228600" y="3505200"/>
            <a:ext cx="8915400" cy="0"/>
          </a:xfrm>
          <a:prstGeom prst="line">
            <a:avLst/>
          </a:prstGeom>
          <a:noFill/>
          <a:ln w="57150">
            <a:solidFill>
              <a:srgbClr val="FF0000"/>
            </a:solidFill>
            <a:prstDash val="dash"/>
            <a:round/>
            <a:headEnd/>
            <a:tailEnd/>
          </a:ln>
          <a:effectLst/>
        </p:spPr>
        <p:txBody>
          <a:bodyPr wrap="none" anchor="ctr">
            <a:prstTxWarp prst="textNoShape">
              <a:avLst/>
            </a:prstTxWarp>
          </a:bodyPr>
          <a:lstStyle/>
          <a:p>
            <a:pPr>
              <a:defRPr/>
            </a:pPr>
            <a:endParaRPr lang="en-US">
              <a:effectLst>
                <a:outerShdw blurRad="38100" dist="38100" dir="2700000" algn="tl">
                  <a:srgbClr val="000000">
                    <a:alpha val="43137"/>
                  </a:srgbClr>
                </a:outerShdw>
              </a:effectLst>
            </a:endParaRPr>
          </a:p>
        </p:txBody>
      </p:sp>
      <p:sp>
        <p:nvSpPr>
          <p:cNvPr id="1007625" name="Line 9"/>
          <p:cNvSpPr>
            <a:spLocks noChangeShapeType="1"/>
          </p:cNvSpPr>
          <p:nvPr/>
        </p:nvSpPr>
        <p:spPr bwMode="auto">
          <a:xfrm>
            <a:off x="4572000" y="0"/>
            <a:ext cx="0" cy="6324600"/>
          </a:xfrm>
          <a:prstGeom prst="line">
            <a:avLst/>
          </a:prstGeom>
          <a:noFill/>
          <a:ln w="57150">
            <a:solidFill>
              <a:srgbClr val="17D923"/>
            </a:solidFill>
            <a:prstDash val="dash"/>
            <a:round/>
            <a:headEnd/>
            <a:tailEnd/>
          </a:ln>
          <a:effectLst/>
        </p:spPr>
        <p:txBody>
          <a:bodyPr wrap="none" anchor="ctr">
            <a:prstTxWarp prst="textNoShape">
              <a:avLst/>
            </a:prstTxWarp>
          </a:bodyPr>
          <a:lstStyle/>
          <a:p>
            <a:pPr>
              <a:defRPr/>
            </a:pPr>
            <a:endParaRPr lang="en-US">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78850" name="Object 2"/>
          <p:cNvGraphicFramePr>
            <a:graphicFrameLocks noChangeAspect="1"/>
          </p:cNvGraphicFramePr>
          <p:nvPr/>
        </p:nvGraphicFramePr>
        <p:xfrm>
          <a:off x="1600200" y="1358900"/>
          <a:ext cx="5943600" cy="4140200"/>
        </p:xfrm>
        <a:graphic>
          <a:graphicData uri="http://schemas.openxmlformats.org/presentationml/2006/ole">
            <p:oleObj spid="_x0000_s395266" name="Document" r:id="rId3" imgW="5943600" imgH="4140200" progId="Word.Document.12">
              <p:link updateAutomatic="1"/>
            </p:oleObj>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9666" name="Rectangle 2"/>
          <p:cNvSpPr>
            <a:spLocks noGrp="1" noChangeArrowheads="1"/>
          </p:cNvSpPr>
          <p:nvPr>
            <p:ph type="title"/>
          </p:nvPr>
        </p:nvSpPr>
        <p:spPr>
          <a:xfrm>
            <a:off x="685800" y="0"/>
            <a:ext cx="7772400" cy="685800"/>
          </a:xfrm>
        </p:spPr>
        <p:txBody>
          <a:bodyPr/>
          <a:lstStyle/>
          <a:p>
            <a:pPr eaLnBrk="1" hangingPunct="1"/>
            <a:r>
              <a:rPr lang="en-US" sz="2800" b="1"/>
              <a:t>Summary of names and future directions</a:t>
            </a:r>
          </a:p>
        </p:txBody>
      </p:sp>
      <p:sp>
        <p:nvSpPr>
          <p:cNvPr id="1009667" name="Rectangle 3"/>
          <p:cNvSpPr>
            <a:spLocks noGrp="1" noChangeArrowheads="1"/>
          </p:cNvSpPr>
          <p:nvPr>
            <p:ph type="body" idx="1"/>
          </p:nvPr>
        </p:nvSpPr>
        <p:spPr>
          <a:xfrm>
            <a:off x="304800" y="609600"/>
            <a:ext cx="8534400" cy="5562600"/>
          </a:xfrm>
        </p:spPr>
        <p:txBody>
          <a:bodyPr/>
          <a:lstStyle/>
          <a:p>
            <a:pPr eaLnBrk="1" hangingPunct="1">
              <a:lnSpc>
                <a:spcPct val="90000"/>
              </a:lnSpc>
            </a:pPr>
            <a:r>
              <a:rPr lang="en-US" sz="2800" smtClean="0"/>
              <a:t>Forms of utterances mark speaker assumptions</a:t>
            </a:r>
          </a:p>
          <a:p>
            <a:pPr lvl="1" eaLnBrk="1" hangingPunct="1">
              <a:lnSpc>
                <a:spcPct val="90000"/>
              </a:lnSpc>
            </a:pPr>
            <a:r>
              <a:rPr lang="en-US" sz="2400" smtClean="0"/>
              <a:t>Speakers care, addressees have input cues</a:t>
            </a:r>
          </a:p>
          <a:p>
            <a:pPr eaLnBrk="1" hangingPunct="1">
              <a:lnSpc>
                <a:spcPct val="90000"/>
              </a:lnSpc>
            </a:pPr>
            <a:r>
              <a:rPr lang="en-US" sz="2800" smtClean="0"/>
              <a:t>Shared experience important</a:t>
            </a:r>
          </a:p>
          <a:p>
            <a:pPr lvl="1" eaLnBrk="1" hangingPunct="1">
              <a:lnSpc>
                <a:spcPct val="90000"/>
              </a:lnSpc>
            </a:pPr>
            <a:r>
              <a:rPr lang="en-US" sz="2400" smtClean="0"/>
              <a:t>Learn together--memory trace</a:t>
            </a:r>
          </a:p>
          <a:p>
            <a:pPr lvl="1" eaLnBrk="1" hangingPunct="1">
              <a:lnSpc>
                <a:spcPct val="90000"/>
              </a:lnSpc>
            </a:pPr>
            <a:r>
              <a:rPr lang="en-US" sz="2400" smtClean="0"/>
              <a:t>Learn separately--knowledge there, not accessible</a:t>
            </a:r>
          </a:p>
          <a:p>
            <a:pPr lvl="1" eaLnBrk="1" hangingPunct="1">
              <a:lnSpc>
                <a:spcPct val="90000"/>
              </a:lnSpc>
            </a:pPr>
            <a:r>
              <a:rPr lang="en-US" sz="2400" smtClean="0"/>
              <a:t>Some generalization from third-party </a:t>
            </a:r>
          </a:p>
          <a:p>
            <a:pPr eaLnBrk="1" hangingPunct="1">
              <a:lnSpc>
                <a:spcPct val="90000"/>
              </a:lnSpc>
            </a:pPr>
            <a:r>
              <a:rPr lang="en-US" sz="2800" smtClean="0"/>
              <a:t>What happens in more natural situations?</a:t>
            </a:r>
          </a:p>
          <a:p>
            <a:pPr eaLnBrk="1" hangingPunct="1">
              <a:lnSpc>
                <a:spcPct val="90000"/>
              </a:lnSpc>
            </a:pPr>
            <a:r>
              <a:rPr lang="en-US" sz="2800" smtClean="0"/>
              <a:t>Bayesian perspective might be useful here</a:t>
            </a:r>
          </a:p>
          <a:p>
            <a:pPr lvl="1" eaLnBrk="1" hangingPunct="1">
              <a:lnSpc>
                <a:spcPct val="90000"/>
              </a:lnSpc>
            </a:pPr>
            <a:r>
              <a:rPr lang="en-US" sz="2400" smtClean="0"/>
              <a:t>Do speakers use priors about </a:t>
            </a:r>
            <a:r>
              <a:rPr lang="en-US" sz="2400" i="1" smtClean="0"/>
              <a:t>others’</a:t>
            </a:r>
            <a:r>
              <a:rPr lang="en-US" sz="2400" smtClean="0"/>
              <a:t> knowledge*</a:t>
            </a:r>
          </a:p>
          <a:p>
            <a:pPr lvl="2" eaLnBrk="1" hangingPunct="1">
              <a:lnSpc>
                <a:spcPct val="90000"/>
              </a:lnSpc>
            </a:pPr>
            <a:r>
              <a:rPr lang="en-US" sz="2000" smtClean="0"/>
              <a:t>Tree expert example</a:t>
            </a:r>
          </a:p>
          <a:p>
            <a:pPr lvl="3" eaLnBrk="1" hangingPunct="1">
              <a:lnSpc>
                <a:spcPct val="90000"/>
              </a:lnSpc>
            </a:pPr>
            <a:r>
              <a:rPr lang="en-US" sz="1800" smtClean="0"/>
              <a:t>Maple, Oak, Dogwood, Stewartia</a:t>
            </a:r>
          </a:p>
          <a:p>
            <a:pPr lvl="1" eaLnBrk="1" hangingPunct="1">
              <a:lnSpc>
                <a:spcPct val="90000"/>
              </a:lnSpc>
            </a:pPr>
            <a:r>
              <a:rPr lang="en-US" sz="2400" smtClean="0"/>
              <a:t>Do speakers update priors in a reasonable way</a:t>
            </a:r>
          </a:p>
          <a:p>
            <a:pPr lvl="2" eaLnBrk="1" hangingPunct="1">
              <a:lnSpc>
                <a:spcPct val="90000"/>
              </a:lnSpc>
            </a:pPr>
            <a:r>
              <a:rPr lang="en-US" sz="2000" smtClean="0"/>
              <a:t>Do interlocutors monitor others, give information that optimizes convergence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414</TotalTime>
  <Words>4579</Words>
  <Application>Microsoft Macintosh PowerPoint</Application>
  <PresentationFormat>On-screen Show (4:3)</PresentationFormat>
  <Paragraphs>1181</Paragraphs>
  <Slides>94</Slides>
  <Notes>66</Notes>
  <HiddenSlides>0</HiddenSlides>
  <MMClips>1</MMClips>
  <ScaleCrop>false</ScaleCrop>
  <HeadingPairs>
    <vt:vector size="8" baseType="variant">
      <vt:variant>
        <vt:lpstr>Design Template</vt:lpstr>
      </vt:variant>
      <vt:variant>
        <vt:i4>1</vt:i4>
      </vt:variant>
      <vt:variant>
        <vt:lpstr>Links</vt:lpstr>
      </vt:variant>
      <vt:variant>
        <vt:i4>4</vt:i4>
      </vt:variant>
      <vt:variant>
        <vt:lpstr>Embedded OLE Servers</vt:lpstr>
      </vt:variant>
      <vt:variant>
        <vt:i4>5</vt:i4>
      </vt:variant>
      <vt:variant>
        <vt:lpstr>Slide Titles</vt:lpstr>
      </vt:variant>
      <vt:variant>
        <vt:i4>94</vt:i4>
      </vt:variant>
    </vt:vector>
  </HeadingPairs>
  <TitlesOfParts>
    <vt:vector size="104" baseType="lpstr">
      <vt:lpstr>Office Theme</vt:lpstr>
      <vt:lpstr>???</vt:lpstr>
      <vt:lpstr>???</vt:lpstr>
      <vt:lpstr>???</vt:lpstr>
      <vt:lpstr>!OLE_LINK5</vt:lpstr>
      <vt:lpstr>Document</vt:lpstr>
      <vt:lpstr>Microsoft Word 97 - 2004 Document</vt:lpstr>
      <vt:lpstr>Microsoft Word Picture</vt:lpstr>
      <vt:lpstr>Microsoft Word Document</vt:lpstr>
      <vt:lpstr>Microsoft Graph Chart</vt:lpstr>
      <vt:lpstr>Higher-level Language Comprehension and Conversation/Dialogue</vt:lpstr>
      <vt:lpstr>Some Topics from Early Literature</vt:lpstr>
      <vt:lpstr>Where has all of this gone?</vt:lpstr>
      <vt:lpstr>Outline</vt:lpstr>
      <vt:lpstr>Slide 5</vt:lpstr>
      <vt:lpstr>Slide 6</vt:lpstr>
      <vt:lpstr>Slide 7</vt:lpstr>
      <vt:lpstr>Slide 8</vt:lpstr>
      <vt:lpstr>Implicature</vt:lpstr>
      <vt:lpstr>Slide 10</vt:lpstr>
      <vt:lpstr>Slide 11</vt:lpstr>
      <vt:lpstr>Slide 12</vt:lpstr>
      <vt:lpstr>Slide 13</vt:lpstr>
      <vt:lpstr>Slide 14</vt:lpstr>
      <vt:lpstr>Slide 15</vt:lpstr>
      <vt:lpstr>Slide 16</vt:lpstr>
      <vt:lpstr>Slide 17</vt:lpstr>
      <vt:lpstr>Slide 18</vt:lpstr>
      <vt:lpstr>Slide 19</vt:lpstr>
      <vt:lpstr>Implicature</vt:lpstr>
      <vt:lpstr>Time course of scalar implicature: subdomain in “experimental pragmatics”</vt:lpstr>
      <vt:lpstr>Slide 22</vt:lpstr>
      <vt:lpstr>Slide 23</vt:lpstr>
      <vt:lpstr>Slide 24</vt:lpstr>
      <vt:lpstr>Slide 25</vt:lpstr>
      <vt:lpstr>Slide 26</vt:lpstr>
      <vt:lpstr>Slide 27</vt:lpstr>
      <vt:lpstr>Slide 28</vt:lpstr>
      <vt:lpstr>Slide 29</vt:lpstr>
      <vt:lpstr>Slide 30</vt:lpstr>
      <vt:lpstr>Slide 31</vt:lpstr>
      <vt:lpstr>Approaches to Conversation/Dialogue</vt:lpstr>
      <vt:lpstr>Slide 33</vt:lpstr>
      <vt:lpstr>Outline: Perspective &amp; Conversation</vt:lpstr>
      <vt:lpstr>Conversation</vt:lpstr>
      <vt:lpstr>Common Ground</vt:lpstr>
      <vt:lpstr>Processing questions</vt:lpstr>
      <vt:lpstr>Shared vs. privileged information </vt:lpstr>
      <vt:lpstr>Common ground and perspective-taking </vt:lpstr>
      <vt:lpstr>Slide 40</vt:lpstr>
      <vt:lpstr>Evidence for egocentrism: holding the bag  Keysar, Lin &amp; Barr (Cognition, 2004)</vt:lpstr>
      <vt:lpstr>Slide 42</vt:lpstr>
      <vt:lpstr>The egocentric speaker  (No Audience design)</vt:lpstr>
      <vt:lpstr>Context-independent initial processing</vt:lpstr>
      <vt:lpstr>Slide 45</vt:lpstr>
      <vt:lpstr>Nadig &amp; Sedivy (Psych Science, 2002)</vt:lpstr>
      <vt:lpstr>Slide 47</vt:lpstr>
      <vt:lpstr>Hanna, Tanenhaus &amp; Trueswell (2003)</vt:lpstr>
      <vt:lpstr>Slide 49</vt:lpstr>
      <vt:lpstr>Slide 50</vt:lpstr>
      <vt:lpstr>Slide 51</vt:lpstr>
      <vt:lpstr>On the Horizon</vt:lpstr>
      <vt:lpstr>Slide 53</vt:lpstr>
      <vt:lpstr>Slide 54</vt:lpstr>
      <vt:lpstr>Slide 55</vt:lpstr>
      <vt:lpstr>Slide 56</vt:lpstr>
      <vt:lpstr>Slide 57</vt:lpstr>
      <vt:lpstr>Problems with confederates and scripted instructions</vt:lpstr>
      <vt:lpstr>Slide 59</vt:lpstr>
      <vt:lpstr>Slide 60</vt:lpstr>
      <vt:lpstr>Slide 61</vt:lpstr>
      <vt:lpstr>Heuristics reconsidered</vt:lpstr>
      <vt:lpstr>Connecting knowledge state to the input/output</vt:lpstr>
      <vt:lpstr>Slide 64</vt:lpstr>
      <vt:lpstr>Slide 65</vt:lpstr>
      <vt:lpstr>Slide 66</vt:lpstr>
      <vt:lpstr>Slide 67</vt:lpstr>
      <vt:lpstr>Tentative Conclusion</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Heuristics reconsidered</vt:lpstr>
      <vt:lpstr>Connecting knowledge state to the input/output</vt:lpstr>
      <vt:lpstr>Slide 83</vt:lpstr>
      <vt:lpstr>Slide 84</vt:lpstr>
      <vt:lpstr>Slide 85</vt:lpstr>
      <vt:lpstr>Wu &amp; Keysar</vt:lpstr>
      <vt:lpstr>Wu &amp; Keysar 2007, Cognitive Science</vt:lpstr>
      <vt:lpstr>Wu &amp; Keysar: Training-High Overlap</vt:lpstr>
      <vt:lpstr>Wu &amp; Keysar: Training-Low Overlap</vt:lpstr>
      <vt:lpstr>Testing</vt:lpstr>
      <vt:lpstr>Linking Hypothesis</vt:lpstr>
      <vt:lpstr>Slide 92</vt:lpstr>
      <vt:lpstr>Slide 93</vt:lpstr>
      <vt:lpstr>Summary of names and future directions</vt:lpstr>
    </vt:vector>
  </TitlesOfParts>
  <Company>University of Rochester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Higher-level Language Comprehension and Conversation/Dialogue</dc:title>
  <dc:creator>Michael Tanenhaus</dc:creator>
  <cp:lastModifiedBy>Michael Tanenhaus</cp:lastModifiedBy>
  <cp:revision>8</cp:revision>
  <dcterms:created xsi:type="dcterms:W3CDTF">2011-11-10T10:06:24Z</dcterms:created>
  <dcterms:modified xsi:type="dcterms:W3CDTF">2011-11-10T17:01:07Z</dcterms:modified>
</cp:coreProperties>
</file>